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1" r:id="rId2"/>
  </p:sldMasterIdLst>
  <p:notesMasterIdLst>
    <p:notesMasterId r:id="rId8"/>
  </p:notesMasterIdLst>
  <p:sldIdLst>
    <p:sldId id="283" r:id="rId3"/>
    <p:sldId id="521" r:id="rId4"/>
    <p:sldId id="522" r:id="rId5"/>
    <p:sldId id="486" r:id="rId6"/>
    <p:sldId id="51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C63F"/>
    <a:srgbClr val="0096FF"/>
    <a:srgbClr val="FFFFFF"/>
    <a:srgbClr val="282362"/>
    <a:srgbClr val="DCDAF2"/>
    <a:srgbClr val="546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6" autoAdjust="0"/>
    <p:restoredTop sz="77202" autoAdjust="0"/>
  </p:normalViewPr>
  <p:slideViewPr>
    <p:cSldViewPr snapToGrid="0" showGuides="1">
      <p:cViewPr>
        <p:scale>
          <a:sx n="74" d="100"/>
          <a:sy n="74" d="100"/>
        </p:scale>
        <p:origin x="104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3DAB-158A-5A4F-9571-82C3F1CD5879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EB006-2DD9-3946-AF15-09AAE92EA1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59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32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office hours on Fridays for the graded projects</a:t>
            </a:r>
          </a:p>
          <a:p>
            <a:r>
              <a:rPr lang="en-US" dirty="0" smtClean="0"/>
              <a:t>974789e900b5ad11be069b30f7f770b4bb0e1c35  HDP_2.6.4_virtualbox_01_02_2018_1428.ova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58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23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0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53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tif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tif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4.tif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4.tif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tif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8.tif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tif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tif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4.tif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tif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tif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tif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8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tif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tif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4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4"/>
            <a:ext cx="12191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12192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965" y="4856483"/>
            <a:ext cx="11550067" cy="1023485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965" y="5906347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933" y="4427884"/>
            <a:ext cx="2722983" cy="2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3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7" descr="ps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175" y="5313847"/>
            <a:ext cx="1350965" cy="361720"/>
          </a:xfrm>
          <a:prstGeom prst="rect">
            <a:avLst/>
          </a:prstGeom>
        </p:spPr>
      </p:pic>
      <p:pic>
        <p:nvPicPr>
          <p:cNvPr id="9" name="Image 19" descr="eaw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523" y="6126880"/>
            <a:ext cx="1388533" cy="260350"/>
          </a:xfrm>
          <a:prstGeom prst="rect">
            <a:avLst/>
          </a:prstGeom>
        </p:spPr>
      </p:pic>
      <p:pic>
        <p:nvPicPr>
          <p:cNvPr id="10" name="Image 4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522" y="6041611"/>
            <a:ext cx="1264113" cy="455081"/>
          </a:xfrm>
          <a:prstGeom prst="rect">
            <a:avLst/>
          </a:prstGeom>
        </p:spPr>
      </p:pic>
      <p:pic>
        <p:nvPicPr>
          <p:cNvPr id="11" name="Image 4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240" y="5373574"/>
            <a:ext cx="1513328" cy="184640"/>
          </a:xfrm>
          <a:prstGeom prst="rect">
            <a:avLst/>
          </a:prstGeom>
        </p:spPr>
      </p:pic>
      <p:grpSp>
        <p:nvGrpSpPr>
          <p:cNvPr id="14" name="Groupe 13"/>
          <p:cNvGrpSpPr/>
          <p:nvPr userDrawn="1"/>
        </p:nvGrpSpPr>
        <p:grpSpPr>
          <a:xfrm>
            <a:off x="5587912" y="5933742"/>
            <a:ext cx="1573494" cy="507772"/>
            <a:chOff x="4754528" y="4908030"/>
            <a:chExt cx="1180121" cy="507772"/>
          </a:xfrm>
        </p:grpSpPr>
        <p:pic>
          <p:nvPicPr>
            <p:cNvPr id="12" name="Image 47" descr="wsl.png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4528" y="4908030"/>
              <a:ext cx="457200" cy="457200"/>
            </a:xfrm>
            <a:prstGeom prst="rect">
              <a:avLst/>
            </a:prstGeom>
          </p:spPr>
        </p:pic>
        <p:sp>
          <p:nvSpPr>
            <p:cNvPr id="13" name="ZoneTexte 48"/>
            <p:cNvSpPr txBox="1"/>
            <p:nvPr userDrawn="1"/>
          </p:nvSpPr>
          <p:spPr>
            <a:xfrm>
              <a:off x="5157753" y="5200358"/>
              <a:ext cx="7768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" dirty="0">
                  <a:latin typeface="Verdana"/>
                  <a:cs typeface="Verdana"/>
                </a:rPr>
                <a:t>Eidg. Forschungsanstalt für Wald</a:t>
              </a:r>
            </a:p>
            <a:p>
              <a:r>
                <a:rPr lang="fr-FR" sz="400" dirty="0">
                  <a:latin typeface="Verdana"/>
                  <a:cs typeface="Verdana"/>
                </a:rPr>
                <a:t>Schnee und Landschaft WSL</a:t>
              </a:r>
            </a:p>
          </p:txBody>
        </p: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577" y="5373574"/>
            <a:ext cx="1969955" cy="433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419" y="3498953"/>
            <a:ext cx="6193164" cy="12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96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55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 ela présenta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66657" y="3482212"/>
            <a:ext cx="11550067" cy="1896104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657" y="5397127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3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0" y="6511808"/>
            <a:ext cx="1101345" cy="2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29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3"/>
            <a:ext cx="2072639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1"/>
            <a:ext cx="2228427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5070" y="3"/>
            <a:ext cx="8906932" cy="6857999"/>
          </a:xfrm>
        </p:spPr>
        <p:txBody>
          <a:bodyPr rIns="540000" anchor="ctr" anchorCtr="0">
            <a:normAutofit/>
          </a:bodyPr>
          <a:lstStyle>
            <a:lvl1pPr algn="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29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884" y="1298576"/>
            <a:ext cx="11640664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buFont typeface="Arial" pitchFamily="34" charset="0"/>
              <a:buChar char="•"/>
              <a:tabLst>
                <a:tab pos="479988" algn="l"/>
              </a:tabLst>
              <a:defRPr sz="2133" baseline="0">
                <a:solidFill>
                  <a:schemeClr val="bg2"/>
                </a:solidFill>
                <a:latin typeface="Arial" pitchFamily="34" charset="0"/>
              </a:defRPr>
            </a:lvl1pPr>
            <a:lvl2pPr>
              <a:buFont typeface="Arial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buFont typeface="Arial" pitchFamily="34" charset="0"/>
              <a:buNone/>
              <a:defRPr sz="2133" baseline="0">
                <a:solidFill>
                  <a:schemeClr val="bg2"/>
                </a:solidFill>
              </a:defRPr>
            </a:lvl3pPr>
            <a:lvl4pPr>
              <a:buFont typeface="Arial" pitchFamily="34" charset="0"/>
              <a:buChar char="•"/>
              <a:defRPr sz="2133" baseline="0">
                <a:solidFill>
                  <a:schemeClr val="bg2"/>
                </a:solidFill>
              </a:defRPr>
            </a:lvl4pPr>
            <a:lvl5pPr>
              <a:buFont typeface="Arial" pitchFamily="34" charset="0"/>
              <a:buNone/>
              <a:defRPr sz="2133" baseline="0">
                <a:solidFill>
                  <a:schemeClr val="bg2"/>
                </a:solidFill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21863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2934"/>
            <a:ext cx="12191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12192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965" y="4856484"/>
            <a:ext cx="11550067" cy="1023485"/>
          </a:xfrm>
        </p:spPr>
        <p:txBody>
          <a:bodyPr anchor="ctr" anchorCtr="0">
            <a:normAutofit/>
          </a:bodyPr>
          <a:lstStyle>
            <a:lvl1pPr algn="r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965" y="5906347"/>
            <a:ext cx="11550067" cy="42362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859" indent="0" algn="ctr">
              <a:buNone/>
              <a:defRPr sz="1500"/>
            </a:lvl2pPr>
            <a:lvl3pPr marL="685718" indent="0" algn="ctr">
              <a:buNone/>
              <a:defRPr sz="1350"/>
            </a:lvl3pPr>
            <a:lvl4pPr marL="1028577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4" indent="0" algn="ctr">
              <a:buNone/>
              <a:defRPr sz="1200"/>
            </a:lvl7pPr>
            <a:lvl8pPr marL="2400013" indent="0" algn="ctr">
              <a:buNone/>
              <a:defRPr sz="1200"/>
            </a:lvl8pPr>
            <a:lvl9pPr marL="2742872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821" y="4386559"/>
            <a:ext cx="1899531" cy="3708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2934"/>
            <a:ext cx="12191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12192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329" y="2897990"/>
            <a:ext cx="11550067" cy="1023485"/>
          </a:xfrm>
        </p:spPr>
        <p:txBody>
          <a:bodyPr anchor="ctr" anchorCtr="0">
            <a:normAutofit/>
          </a:bodyPr>
          <a:lstStyle>
            <a:lvl1pPr algn="r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329" y="5086198"/>
            <a:ext cx="11550067" cy="42362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859" indent="0" algn="ctr">
              <a:buNone/>
              <a:defRPr sz="1500"/>
            </a:lvl2pPr>
            <a:lvl3pPr marL="685718" indent="0" algn="ctr">
              <a:buNone/>
              <a:defRPr sz="1350"/>
            </a:lvl3pPr>
            <a:lvl4pPr marL="1028577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4" indent="0" algn="ctr">
              <a:buNone/>
              <a:defRPr sz="1200"/>
            </a:lvl7pPr>
            <a:lvl8pPr marL="2400013" indent="0" algn="ctr">
              <a:buNone/>
              <a:defRPr sz="1200"/>
            </a:lvl8pPr>
            <a:lvl9pPr marL="2742872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957" y="4422552"/>
            <a:ext cx="2722983" cy="28823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6"/>
          <a:stretch/>
        </p:blipFill>
        <p:spPr>
          <a:xfrm>
            <a:off x="3" y="2934"/>
            <a:ext cx="12191999" cy="486236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-1"/>
            <a:ext cx="12192000" cy="4781255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81255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635700"/>
            <a:ext cx="12192000" cy="122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5869" y="2335719"/>
            <a:ext cx="11550067" cy="1744135"/>
          </a:xfrm>
        </p:spPr>
        <p:txBody>
          <a:bodyPr anchor="ctr" anchorCtr="0">
            <a:normAutofit/>
          </a:bodyPr>
          <a:lstStyle>
            <a:lvl1pPr algn="r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869" y="4079851"/>
            <a:ext cx="11550067" cy="42362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859" indent="0" algn="ctr">
              <a:buNone/>
              <a:defRPr sz="1500"/>
            </a:lvl2pPr>
            <a:lvl3pPr marL="685718" indent="0" algn="ctr">
              <a:buNone/>
              <a:defRPr sz="1350"/>
            </a:lvl3pPr>
            <a:lvl4pPr marL="1028577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4" indent="0" algn="ctr">
              <a:buNone/>
              <a:defRPr sz="1200"/>
            </a:lvl7pPr>
            <a:lvl8pPr marL="2400013" indent="0" algn="ctr">
              <a:buNone/>
              <a:defRPr sz="1200"/>
            </a:lvl8pPr>
            <a:lvl9pPr marL="2742872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5180516"/>
            <a:ext cx="1899531" cy="3708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4"/>
            <a:ext cx="12191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12192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329" y="2897990"/>
            <a:ext cx="11550067" cy="1023485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329" y="5086198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955" y="4422551"/>
            <a:ext cx="2722983" cy="2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91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 ela présenta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66657" y="3482213"/>
            <a:ext cx="11550067" cy="1896104"/>
          </a:xfrm>
        </p:spPr>
        <p:txBody>
          <a:bodyPr anchor="ctr" anchorCtr="0">
            <a:normAutofit/>
          </a:bodyPr>
          <a:lstStyle>
            <a:lvl1pPr algn="r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657" y="5397127"/>
            <a:ext cx="11550067" cy="42362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859" indent="0" algn="ctr">
              <a:buNone/>
              <a:defRPr sz="1500"/>
            </a:lvl2pPr>
            <a:lvl3pPr marL="685718" indent="0" algn="ctr">
              <a:buNone/>
              <a:defRPr sz="1350"/>
            </a:lvl3pPr>
            <a:lvl4pPr marL="1028577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4" indent="0" algn="ctr">
              <a:buNone/>
              <a:defRPr sz="1200"/>
            </a:lvl7pPr>
            <a:lvl8pPr marL="2400013" indent="0" algn="ctr">
              <a:buNone/>
              <a:defRPr sz="1200"/>
            </a:lvl8pPr>
            <a:lvl9pPr marL="2742872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4"/>
            <a:ext cx="2072639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1"/>
            <a:ext cx="2228427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5070" y="4"/>
            <a:ext cx="8906932" cy="6857999"/>
          </a:xfrm>
        </p:spPr>
        <p:txBody>
          <a:bodyPr rIns="540000" anchor="ctr" anchorCtr="0">
            <a:normAutofit/>
          </a:bodyPr>
          <a:lstStyle>
            <a:lvl1pPr algn="r">
              <a:defRPr sz="40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450" y="1630009"/>
            <a:ext cx="7775785" cy="478804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4pPr marL="1028577" indent="0">
              <a:buNone/>
              <a:defRPr/>
            </a:lvl4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CH" dirty="0"/>
              <a:t>Partie 2</a:t>
            </a:r>
          </a:p>
          <a:p>
            <a:pPr lvl="0"/>
            <a:endParaRPr lang="fr-FR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63036" y="308215"/>
            <a:ext cx="7823197" cy="755336"/>
          </a:xfrm>
        </p:spPr>
        <p:txBody>
          <a:bodyPr lIns="360000">
            <a:normAutofit/>
          </a:bodyPr>
          <a:lstStyle>
            <a:lvl1pPr algn="l">
              <a:defRPr sz="27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Agenda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2519680" cy="685506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2930"/>
            <a:ext cx="2519680" cy="6855069"/>
          </a:xfrm>
          <a:prstGeom prst="rect">
            <a:avLst/>
          </a:prstGeom>
          <a:solidFill>
            <a:schemeClr val="tx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072640" y="-2931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709"/>
            <a:ext cx="10515600" cy="4900254"/>
          </a:xfrm>
        </p:spPr>
        <p:txBody>
          <a:bodyPr/>
          <a:lstStyle>
            <a:lvl4pPr marL="1028577" indent="0">
              <a:buNone/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1" y="6511808"/>
            <a:ext cx="1101345" cy="21503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1" y="6511808"/>
            <a:ext cx="1101345" cy="21503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965" y="3276603"/>
            <a:ext cx="11550067" cy="3186871"/>
          </a:xfrm>
        </p:spPr>
        <p:txBody>
          <a:bodyPr anchor="ctr" anchorCtr="0">
            <a:normAutofit/>
          </a:bodyPr>
          <a:lstStyle>
            <a:lvl1pPr algn="r">
              <a:defRPr sz="40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Message de remerciements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7" descr="ps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175" y="5313847"/>
            <a:ext cx="1350965" cy="361720"/>
          </a:xfrm>
          <a:prstGeom prst="rect">
            <a:avLst/>
          </a:prstGeom>
        </p:spPr>
      </p:pic>
      <p:pic>
        <p:nvPicPr>
          <p:cNvPr id="9" name="Image 19" descr="eaw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523" y="6126880"/>
            <a:ext cx="1388533" cy="260350"/>
          </a:xfrm>
          <a:prstGeom prst="rect">
            <a:avLst/>
          </a:prstGeom>
        </p:spPr>
      </p:pic>
      <p:pic>
        <p:nvPicPr>
          <p:cNvPr id="10" name="Image 4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524" y="6041612"/>
            <a:ext cx="1264113" cy="455081"/>
          </a:xfrm>
          <a:prstGeom prst="rect">
            <a:avLst/>
          </a:prstGeom>
        </p:spPr>
      </p:pic>
      <p:pic>
        <p:nvPicPr>
          <p:cNvPr id="11" name="Image 4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240" y="5373574"/>
            <a:ext cx="1513328" cy="184640"/>
          </a:xfrm>
          <a:prstGeom prst="rect">
            <a:avLst/>
          </a:prstGeom>
        </p:spPr>
      </p:pic>
      <p:grpSp>
        <p:nvGrpSpPr>
          <p:cNvPr id="14" name="Groupe 13"/>
          <p:cNvGrpSpPr/>
          <p:nvPr userDrawn="1"/>
        </p:nvGrpSpPr>
        <p:grpSpPr>
          <a:xfrm>
            <a:off x="5587911" y="5933742"/>
            <a:ext cx="1358692" cy="476994"/>
            <a:chOff x="4754528" y="4908030"/>
            <a:chExt cx="1019019" cy="476994"/>
          </a:xfrm>
        </p:grpSpPr>
        <p:pic>
          <p:nvPicPr>
            <p:cNvPr id="12" name="Image 47" descr="wsl.png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4528" y="4908030"/>
              <a:ext cx="457200" cy="457200"/>
            </a:xfrm>
            <a:prstGeom prst="rect">
              <a:avLst/>
            </a:prstGeom>
          </p:spPr>
        </p:pic>
        <p:sp>
          <p:nvSpPr>
            <p:cNvPr id="13" name="ZoneTexte 48"/>
            <p:cNvSpPr txBox="1"/>
            <p:nvPr userDrawn="1"/>
          </p:nvSpPr>
          <p:spPr>
            <a:xfrm>
              <a:off x="5157753" y="5200358"/>
              <a:ext cx="61579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859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300" dirty="0">
                  <a:solidFill>
                    <a:prstClr val="black"/>
                  </a:solidFill>
                  <a:latin typeface="Verdana"/>
                  <a:ea typeface=""/>
                  <a:cs typeface="Verdana"/>
                </a:rPr>
                <a:t>Eidg. Forschungsanstalt für Wald</a:t>
              </a:r>
            </a:p>
            <a:p>
              <a:pPr defTabSz="342859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300" dirty="0">
                  <a:solidFill>
                    <a:prstClr val="black"/>
                  </a:solidFill>
                  <a:latin typeface="Verdana"/>
                  <a:ea typeface=""/>
                  <a:cs typeface="Verdana"/>
                </a:rPr>
                <a:t>Schnee und Landschaft WSL</a:t>
              </a:r>
            </a:p>
          </p:txBody>
        </p: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577" y="5373574"/>
            <a:ext cx="1969955" cy="433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419" y="3498954"/>
            <a:ext cx="6193164" cy="12092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6"/>
          <a:stretch/>
        </p:blipFill>
        <p:spPr>
          <a:xfrm>
            <a:off x="2" y="2934"/>
            <a:ext cx="12191999" cy="486236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-1"/>
            <a:ext cx="12192000" cy="4781255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4781255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5635700"/>
            <a:ext cx="12192000" cy="122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5869" y="2335718"/>
            <a:ext cx="11550067" cy="1744135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869" y="4079851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5180516"/>
            <a:ext cx="1899531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7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 ela présenta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66657" y="3482212"/>
            <a:ext cx="11550067" cy="1896104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657" y="5397127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2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3"/>
            <a:ext cx="2072639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1"/>
            <a:ext cx="2228427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5070" y="3"/>
            <a:ext cx="8906932" cy="6857999"/>
          </a:xfrm>
        </p:spPr>
        <p:txBody>
          <a:bodyPr rIns="540000" anchor="ctr" anchorCtr="0">
            <a:normAutofit/>
          </a:bodyPr>
          <a:lstStyle>
            <a:lvl1pPr algn="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1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449" y="1630009"/>
            <a:ext cx="7775785" cy="478804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CH" dirty="0"/>
              <a:t>Partie 2</a:t>
            </a:r>
          </a:p>
          <a:p>
            <a:pPr lvl="0"/>
            <a:endParaRPr lang="fr-FR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63036" y="308215"/>
            <a:ext cx="7823197" cy="755336"/>
          </a:xfrm>
        </p:spPr>
        <p:txBody>
          <a:bodyPr lIns="360000"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Agenda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2519680" cy="685506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2931"/>
            <a:ext cx="2519680" cy="6855069"/>
          </a:xfrm>
          <a:prstGeom prst="rect">
            <a:avLst/>
          </a:prstGeom>
          <a:solidFill>
            <a:schemeClr val="tx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2072640" y="-2931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1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709"/>
            <a:ext cx="10515600" cy="4900254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0" y="6511808"/>
            <a:ext cx="1101345" cy="2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0" y="6511808"/>
            <a:ext cx="1101345" cy="2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1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965" y="3276603"/>
            <a:ext cx="11550067" cy="3186871"/>
          </a:xfrm>
        </p:spPr>
        <p:txBody>
          <a:bodyPr anchor="ctr" anchorCtr="0">
            <a:normAutofit/>
          </a:bodyPr>
          <a:lstStyle>
            <a:lvl1pPr algn="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Message de remerciements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7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E54A-1446-4D1B-993F-C27A467D21BD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9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4" r:id="rId2"/>
    <p:sldLayoutId id="2147483698" r:id="rId3"/>
    <p:sldLayoutId id="2147483697" r:id="rId4"/>
    <p:sldLayoutId id="2147483691" r:id="rId5"/>
    <p:sldLayoutId id="2147483695" r:id="rId6"/>
    <p:sldLayoutId id="2147483688" r:id="rId7"/>
    <p:sldLayoutId id="2147483696" r:id="rId8"/>
    <p:sldLayoutId id="2147483692" r:id="rId9"/>
    <p:sldLayoutId id="2147483693" r:id="rId10"/>
    <p:sldLayoutId id="2147483690" r:id="rId11"/>
    <p:sldLayoutId id="2147483700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lphaHeadlinePro-Bold" panose="02000500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59"/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42859"/>
              <a:t>27/03/2018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59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59"/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42859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3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71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AlphaHeadlinePro-Bold" panose="02000500030000020004" pitchFamily="50" charset="0"/>
          <a:ea typeface="+mj-ea"/>
          <a:cs typeface="+mj-cs"/>
        </a:defRPr>
      </a:lvl1pPr>
    </p:titleStyle>
    <p:bodyStyle>
      <a:lvl1pPr marL="171429" indent="-171429" algn="l" defTabSz="685718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289" indent="-171429" algn="l" defTabSz="685718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148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006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2866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725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84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43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02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9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8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7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6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95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4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13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2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slab2018.github.io/" TargetMode="External"/><Relationship Id="rId4" Type="http://schemas.openxmlformats.org/officeDocument/2006/relationships/hyperlink" Target="https://hortonworks.com/downloads/#sandbox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raw.githubusercontent.com/dslab2018/dslab2018.github.io/master/notebooks/DSLab_week5_Hive_Exercises.js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tiff"/><Relationship Id="rId7" Type="http://schemas.openxmlformats.org/officeDocument/2006/relationships/image" Target="../media/image23.tiff"/><Relationship Id="rId8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slab2018/dslab2018.github.io/tree/master/labs/week6/" TargetMode="External"/><Relationship Id="rId4" Type="http://schemas.openxmlformats.org/officeDocument/2006/relationships/hyperlink" Target="https://mattermost-dslab.epfl.ch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56" y="2310126"/>
            <a:ext cx="1431131" cy="40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2823122"/>
            <a:ext cx="11911644" cy="18961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Verdana"/>
                <a:cs typeface="Verdana"/>
              </a:rPr>
              <a:t>Data science laboratory (DSLAB)</a:t>
            </a:r>
            <a:endParaRPr lang="en-US" sz="28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" name="Sous-titre 4"/>
          <p:cNvSpPr txBox="1">
            <a:spLocks/>
          </p:cNvSpPr>
          <p:nvPr/>
        </p:nvSpPr>
        <p:spPr>
          <a:xfrm>
            <a:off x="3212868" y="4609070"/>
            <a:ext cx="8662550" cy="1735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Eric Bouillet</a:t>
            </a:r>
            <a:endParaRPr lang="en-US" sz="3600" dirty="0"/>
          </a:p>
          <a:p>
            <a:r>
              <a:rPr lang="en-US" sz="2800" dirty="0"/>
              <a:t>Swiss Data Science Center</a:t>
            </a:r>
          </a:p>
          <a:p>
            <a:r>
              <a:rPr lang="en-US" sz="2800" dirty="0"/>
              <a:t>EPFL &amp; ETH Zurich</a:t>
            </a:r>
          </a:p>
        </p:txBody>
      </p:sp>
      <p:sp>
        <p:nvSpPr>
          <p:cNvPr id="7" name="Sous-titre 4"/>
          <p:cNvSpPr txBox="1">
            <a:spLocks/>
          </p:cNvSpPr>
          <p:nvPr/>
        </p:nvSpPr>
        <p:spPr>
          <a:xfrm>
            <a:off x="1" y="6473262"/>
            <a:ext cx="10327906" cy="384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Data Science Lab – Spring 2018</a:t>
            </a:r>
          </a:p>
        </p:txBody>
      </p:sp>
    </p:spTree>
    <p:extLst>
      <p:ext uri="{BB962C8B-B14F-4D97-AF65-F5344CB8AC3E}">
        <p14:creationId xmlns:p14="http://schemas.microsoft.com/office/powerpoint/2010/main" val="13717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8E3FED1-CA82-E949-9D83-39843DB6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701"/>
            <a:ext cx="10515600" cy="4894262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Head over to the course webpage</a:t>
            </a:r>
          </a:p>
          <a:p>
            <a:pPr lvl="1"/>
            <a:r>
              <a:rPr lang="en-US" sz="2800" dirty="0">
                <a:hlinkClick r:id="rId3"/>
              </a:rPr>
              <a:t>https://dslab2018.github.io/</a:t>
            </a:r>
            <a:endParaRPr lang="en-US" sz="28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3200" dirty="0"/>
              <a:t>Configure &amp; Run Oracle </a:t>
            </a:r>
            <a:r>
              <a:rPr lang="en-US" sz="3200" dirty="0" err="1"/>
              <a:t>VirtualBox</a:t>
            </a:r>
            <a:endParaRPr lang="en-US" sz="3200" dirty="0"/>
          </a:p>
          <a:p>
            <a:r>
              <a:rPr lang="en-US" sz="3200" dirty="0"/>
              <a:t>Download, configure &amp; start the </a:t>
            </a:r>
            <a:r>
              <a:rPr lang="en-US" sz="3200" dirty="0" err="1"/>
              <a:t>DSLab</a:t>
            </a:r>
            <a:r>
              <a:rPr lang="en-US" sz="3200" dirty="0"/>
              <a:t> VM</a:t>
            </a:r>
          </a:p>
          <a:p>
            <a:pPr lvl="1"/>
            <a:r>
              <a:rPr lang="en-US" sz="2800" dirty="0"/>
              <a:t>Ubuntu </a:t>
            </a:r>
            <a:r>
              <a:rPr lang="en-US" sz="2800" dirty="0" err="1"/>
              <a:t>linux</a:t>
            </a:r>
            <a:endParaRPr lang="en-US" sz="2800" dirty="0"/>
          </a:p>
          <a:p>
            <a:pPr lvl="1"/>
            <a:r>
              <a:rPr lang="en-US" sz="2800" b="1" dirty="0"/>
              <a:t>Anaconda (Python 3), </a:t>
            </a:r>
            <a:r>
              <a:rPr lang="en-US" sz="2800" b="1" dirty="0" err="1"/>
              <a:t>git</a:t>
            </a:r>
            <a:r>
              <a:rPr lang="en-US" sz="2800" b="1" dirty="0"/>
              <a:t>, </a:t>
            </a:r>
            <a:r>
              <a:rPr lang="en-US" sz="2800" b="1" dirty="0" smtClean="0"/>
              <a:t>Docker</a:t>
            </a:r>
            <a:r>
              <a:rPr lang="en-US" sz="2800" dirty="0" smtClean="0"/>
              <a:t>/ </a:t>
            </a:r>
            <a:r>
              <a:rPr lang="en-US" sz="2800" dirty="0" err="1"/>
              <a:t>pySpark</a:t>
            </a:r>
            <a:r>
              <a:rPr lang="en-US" sz="2800" dirty="0"/>
              <a:t>, </a:t>
            </a:r>
            <a:r>
              <a:rPr lang="en-US" sz="2800" dirty="0" err="1"/>
              <a:t>pyCharm</a:t>
            </a:r>
            <a:endParaRPr lang="en-US" sz="2800" dirty="0"/>
          </a:p>
          <a:p>
            <a:pPr lvl="1"/>
            <a:r>
              <a:rPr lang="en-US" sz="2800" i="1" dirty="0"/>
              <a:t>{</a:t>
            </a:r>
            <a:r>
              <a:rPr lang="en-US" sz="2800" i="1" u="sng" dirty="0"/>
              <a:t>username</a:t>
            </a:r>
            <a:r>
              <a:rPr lang="en-US" sz="2800" i="1" dirty="0"/>
              <a:t>: student, </a:t>
            </a:r>
            <a:r>
              <a:rPr lang="en-US" sz="2800" i="1" u="sng" dirty="0"/>
              <a:t>password</a:t>
            </a:r>
            <a:r>
              <a:rPr lang="en-US" sz="2800" i="1" dirty="0"/>
              <a:t>: student</a:t>
            </a:r>
            <a:r>
              <a:rPr lang="en-US" sz="2800" i="1" dirty="0" smtClean="0"/>
              <a:t>}</a:t>
            </a:r>
          </a:p>
          <a:p>
            <a:endParaRPr lang="en-US" sz="3200" dirty="0" smtClean="0"/>
          </a:p>
          <a:p>
            <a:r>
              <a:rPr lang="en-US" sz="3200" dirty="0" smtClean="0"/>
              <a:t>If you want to try the big data platform at </a:t>
            </a:r>
            <a:r>
              <a:rPr lang="en-US" sz="3200" dirty="0"/>
              <a:t>home</a:t>
            </a:r>
          </a:p>
          <a:p>
            <a:pPr lvl="1"/>
            <a:r>
              <a:rPr lang="en-US" dirty="0"/>
              <a:t>Download, configure &amp; start the HDP (not HDF) Sandbox</a:t>
            </a:r>
          </a:p>
          <a:p>
            <a:pPr lvl="2"/>
            <a:r>
              <a:rPr lang="en-US" i="1" dirty="0">
                <a:hlinkClick r:id="rId4"/>
              </a:rPr>
              <a:t>https://hortonworks.com/downloads/#sandbox</a:t>
            </a:r>
            <a:r>
              <a:rPr lang="en-US" i="1" dirty="0"/>
              <a:t> (registration required)</a:t>
            </a:r>
          </a:p>
          <a:p>
            <a:pPr lvl="2"/>
            <a:r>
              <a:rPr lang="en-US" i="1" dirty="0"/>
              <a:t>You </a:t>
            </a:r>
            <a:r>
              <a:rPr lang="en-US" i="1" dirty="0" smtClean="0"/>
              <a:t>can choose </a:t>
            </a:r>
            <a:r>
              <a:rPr lang="en-US" i="1" dirty="0"/>
              <a:t>between the VM for </a:t>
            </a:r>
            <a:r>
              <a:rPr lang="en-US" i="1" dirty="0" err="1"/>
              <a:t>VirtualBox</a:t>
            </a:r>
            <a:r>
              <a:rPr lang="en-US" i="1" dirty="0"/>
              <a:t> or </a:t>
            </a:r>
            <a:r>
              <a:rPr lang="en-US" i="1" dirty="0" smtClean="0"/>
              <a:t>Docker</a:t>
            </a:r>
            <a:endParaRPr lang="en-US" sz="3200" i="1" dirty="0"/>
          </a:p>
          <a:p>
            <a:endParaRPr lang="en-US" sz="900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3F0A0C5-AEB3-5544-989E-BB246261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Start your engines!</a:t>
            </a:r>
          </a:p>
        </p:txBody>
      </p:sp>
    </p:spTree>
    <p:extLst>
      <p:ext uri="{BB962C8B-B14F-4D97-AF65-F5344CB8AC3E}">
        <p14:creationId xmlns:p14="http://schemas.microsoft.com/office/powerpoint/2010/main" val="291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8E3FED1-CA82-E949-9D83-39843DB6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331"/>
            <a:ext cx="10956010" cy="4642631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raw.githubusercontent.com/dslab2018/dslab2018.github.io/master/notebooks/DSLab_week5_Hive_Exercises.json</a:t>
            </a:r>
            <a:endParaRPr lang="en-US" sz="2400" dirty="0" smtClean="0"/>
          </a:p>
          <a:p>
            <a:r>
              <a:rPr lang="en-US" sz="3200" dirty="0" smtClean="0"/>
              <a:t>Any questions?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3F0A0C5-AEB3-5544-989E-BB246261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Solutions to Week </a:t>
            </a:r>
            <a:r>
              <a:rPr lang="en-US" sz="4000" dirty="0" smtClean="0"/>
              <a:t>#5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8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C527B0-C37F-4046-B120-56DE08664E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lab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400" dirty="0"/>
              <a:t>week </a:t>
            </a:r>
            <a:r>
              <a:rPr lang="en-US" sz="4400" dirty="0" smtClean="0"/>
              <a:t>#6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3600" dirty="0" smtClean="0"/>
              <a:t>Graded Homework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D6A1A67-FB8E-DB4B-9BE4-0A97F292E86E}"/>
              </a:ext>
            </a:extLst>
          </p:cNvPr>
          <p:cNvGrpSpPr/>
          <p:nvPr/>
        </p:nvGrpSpPr>
        <p:grpSpPr>
          <a:xfrm>
            <a:off x="4645671" y="1312040"/>
            <a:ext cx="2422094" cy="2900772"/>
            <a:chOff x="9512402" y="940257"/>
            <a:chExt cx="2422094" cy="2900772"/>
          </a:xfrm>
        </p:grpSpPr>
        <p:pic>
          <p:nvPicPr>
            <p:cNvPr id="4" name="Picture 4" descr="ésultat de recherche d'images pour &quot;dorina thanou&quot;">
              <a:extLst>
                <a:ext uri="{FF2B5EF4-FFF2-40B4-BE49-F238E27FC236}">
                  <a16:creationId xmlns:a16="http://schemas.microsoft.com/office/drawing/2014/main" xmlns="" id="{AF02E77B-0DD9-7D44-891A-695DC44E6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7181" y="940257"/>
              <a:ext cx="1227315" cy="1227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ésultat de recherche d'images pour &quot;Julien Eberle&quot;">
              <a:extLst>
                <a:ext uri="{FF2B5EF4-FFF2-40B4-BE49-F238E27FC236}">
                  <a16:creationId xmlns:a16="http://schemas.microsoft.com/office/drawing/2014/main" xmlns="" id="{4A369F6C-86F2-B74D-B3D2-ECDE2E998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2402" y="1245734"/>
              <a:ext cx="1029975" cy="1029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https://datascience.ch/wp-content/uploads/2014/04/Olivierv3.jpg">
              <a:extLst>
                <a:ext uri="{FF2B5EF4-FFF2-40B4-BE49-F238E27FC236}">
                  <a16:creationId xmlns:a16="http://schemas.microsoft.com/office/drawing/2014/main" xmlns="" id="{C69511A1-4360-264F-B220-A68E96BD3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3493" y="2453068"/>
              <a:ext cx="1144429" cy="112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0FF52DA-985C-A849-B01B-F9D93FC786A6}"/>
                </a:ext>
              </a:extLst>
            </p:cNvPr>
            <p:cNvSpPr txBox="1"/>
            <p:nvPr/>
          </p:nvSpPr>
          <p:spPr>
            <a:xfrm>
              <a:off x="10409050" y="3533252"/>
              <a:ext cx="10933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Weeks 1 &amp; 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F147735-8E2D-F44C-AA27-D438BEBE37DF}"/>
                </a:ext>
              </a:extLst>
            </p:cNvPr>
            <p:cNvSpPr txBox="1"/>
            <p:nvPr/>
          </p:nvSpPr>
          <p:spPr>
            <a:xfrm>
              <a:off x="10955708" y="2145291"/>
              <a:ext cx="731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 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8BEF6CB-CF71-0D49-AAAE-4D0EE9E08338}"/>
                </a:ext>
              </a:extLst>
            </p:cNvPr>
            <p:cNvSpPr txBox="1"/>
            <p:nvPr/>
          </p:nvSpPr>
          <p:spPr>
            <a:xfrm>
              <a:off x="9661840" y="2265652"/>
              <a:ext cx="731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Week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9398B9-74A4-6140-B545-AF9B545AB9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058" y="3026594"/>
            <a:ext cx="1207226" cy="8048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FEA0DB-BAB0-E349-BF74-26B0D37C33C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600" y="4212812"/>
            <a:ext cx="1022430" cy="1348903"/>
          </a:xfrm>
          <a:prstGeom prst="rect">
            <a:avLst/>
          </a:prstGeom>
        </p:spPr>
      </p:pic>
      <p:pic>
        <p:nvPicPr>
          <p:cNvPr id="13" name="Picture 18" descr="mage result for Sandra Savchenko - de Jong">
            <a:extLst>
              <a:ext uri="{FF2B5EF4-FFF2-40B4-BE49-F238E27FC236}">
                <a16:creationId xmlns:a16="http://schemas.microsoft.com/office/drawing/2014/main" xmlns="" id="{CCB9AA59-8A86-0D4A-831C-DA52F215A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4332" y="4220708"/>
            <a:ext cx="1022430" cy="102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8E3FED1-CA82-E949-9D83-39843DB6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847"/>
            <a:ext cx="11036300" cy="47821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Get </a:t>
            </a:r>
            <a:r>
              <a:rPr lang="en-US" sz="3600" dirty="0" smtClean="0"/>
              <a:t>the </a:t>
            </a:r>
            <a:r>
              <a:rPr lang="en-US" sz="3600" b="1" dirty="0" err="1"/>
              <a:t>DSLab</a:t>
            </a:r>
            <a:r>
              <a:rPr lang="en-US" sz="3600" b="1" dirty="0"/>
              <a:t> Week </a:t>
            </a:r>
            <a:r>
              <a:rPr lang="en-US" sz="3600" b="1" dirty="0" smtClean="0"/>
              <a:t>6 </a:t>
            </a:r>
            <a:r>
              <a:rPr lang="en-US" sz="3600" dirty="0" smtClean="0"/>
              <a:t>exercise instructions:</a:t>
            </a:r>
          </a:p>
          <a:p>
            <a:pPr lvl="1"/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github.com/dslab2018/dslab2018.github.io/tree/master/labs/week6</a:t>
            </a:r>
            <a:endParaRPr lang="en-US" sz="3200" dirty="0" smtClean="0"/>
          </a:p>
          <a:p>
            <a:pPr lvl="1"/>
            <a:endParaRPr lang="en-US" sz="3600" dirty="0"/>
          </a:p>
          <a:p>
            <a:r>
              <a:rPr lang="en-US" sz="3600" dirty="0" smtClean="0"/>
              <a:t>Communications:</a:t>
            </a:r>
          </a:p>
          <a:p>
            <a:pPr lvl="1"/>
            <a:r>
              <a:rPr lang="en-US" sz="3200" dirty="0" smtClean="0">
                <a:hlinkClick r:id="rId4"/>
              </a:rPr>
              <a:t>https</a:t>
            </a:r>
            <a:r>
              <a:rPr lang="en-US" sz="3200" dirty="0">
                <a:hlinkClick r:id="rId4"/>
              </a:rPr>
              <a:t>://</a:t>
            </a:r>
            <a:r>
              <a:rPr lang="en-US" sz="3200" dirty="0" smtClean="0">
                <a:hlinkClick r:id="rId4"/>
              </a:rPr>
              <a:t>mattermost-dslab.epfl.ch</a:t>
            </a:r>
            <a:endParaRPr lang="en-US" sz="3200" dirty="0" smtClean="0"/>
          </a:p>
          <a:p>
            <a:pPr lvl="1"/>
            <a:r>
              <a:rPr lang="en-US" sz="3200" dirty="0" smtClean="0"/>
              <a:t>Remember we have office hours on Fridays for the graded projects</a:t>
            </a:r>
            <a:endParaRPr lang="en-US" sz="32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3F0A0C5-AEB3-5544-989E-BB246261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This week’s </a:t>
            </a:r>
            <a:r>
              <a:rPr lang="en-US" sz="4000" dirty="0" smtClean="0"/>
              <a:t>exercises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02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hème Office">
  <a:themeElements>
    <a:clrScheme name="Personnalisé 63">
      <a:dk1>
        <a:sysClr val="windowText" lastClr="000000"/>
      </a:dk1>
      <a:lt1>
        <a:sysClr val="window" lastClr="FFFFFF"/>
      </a:lt1>
      <a:dk2>
        <a:srgbClr val="282362"/>
      </a:dk2>
      <a:lt2>
        <a:srgbClr val="E7E6E6"/>
      </a:lt2>
      <a:accent1>
        <a:srgbClr val="8EC63F"/>
      </a:accent1>
      <a:accent2>
        <a:srgbClr val="5461A6"/>
      </a:accent2>
      <a:accent3>
        <a:srgbClr val="B6DA82"/>
      </a:accent3>
      <a:accent4>
        <a:srgbClr val="7A85BC"/>
      </a:accent4>
      <a:accent5>
        <a:srgbClr val="76A531"/>
      </a:accent5>
      <a:accent6>
        <a:srgbClr val="5563A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hème Office">
  <a:themeElements>
    <a:clrScheme name="Personnalisé 63">
      <a:dk1>
        <a:sysClr val="windowText" lastClr="000000"/>
      </a:dk1>
      <a:lt1>
        <a:sysClr val="window" lastClr="FFFFFF"/>
      </a:lt1>
      <a:dk2>
        <a:srgbClr val="282362"/>
      </a:dk2>
      <a:lt2>
        <a:srgbClr val="E7E6E6"/>
      </a:lt2>
      <a:accent1>
        <a:srgbClr val="8EC63F"/>
      </a:accent1>
      <a:accent2>
        <a:srgbClr val="5461A6"/>
      </a:accent2>
      <a:accent3>
        <a:srgbClr val="B6DA82"/>
      </a:accent3>
      <a:accent4>
        <a:srgbClr val="7A85BC"/>
      </a:accent4>
      <a:accent5>
        <a:srgbClr val="76A531"/>
      </a:accent5>
      <a:accent6>
        <a:srgbClr val="5563A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51130</TotalTime>
  <Words>181</Words>
  <Application>Microsoft Macintosh PowerPoint</Application>
  <PresentationFormat>Widescreen</PresentationFormat>
  <Paragraphs>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AlphaHeadlinePro-Bold</vt:lpstr>
      <vt:lpstr>Calibri</vt:lpstr>
      <vt:lpstr>Verdana</vt:lpstr>
      <vt:lpstr>Arial</vt:lpstr>
      <vt:lpstr>2_Thème Office</vt:lpstr>
      <vt:lpstr>3_Thème Office</vt:lpstr>
      <vt:lpstr>Data science laboratory (DSLAB)</vt:lpstr>
      <vt:lpstr>Start your engines!</vt:lpstr>
      <vt:lpstr>Solutions to Week #5</vt:lpstr>
      <vt:lpstr>Today’s lab week #6  Graded Homework  </vt:lpstr>
      <vt:lpstr>This week’s exercises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 util</dc:creator>
  <cp:lastModifiedBy>Eric B</cp:lastModifiedBy>
  <cp:revision>849</cp:revision>
  <cp:lastPrinted>2017-02-05T20:52:23Z</cp:lastPrinted>
  <dcterms:created xsi:type="dcterms:W3CDTF">2016-11-02T19:50:15Z</dcterms:created>
  <dcterms:modified xsi:type="dcterms:W3CDTF">2018-03-28T11:20:11Z</dcterms:modified>
</cp:coreProperties>
</file>