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19"/>
  </p:notesMasterIdLst>
  <p:sldIdLst>
    <p:sldId id="283" r:id="rId3"/>
    <p:sldId id="521" r:id="rId4"/>
    <p:sldId id="486" r:id="rId5"/>
    <p:sldId id="520" r:id="rId6"/>
    <p:sldId id="524" r:id="rId7"/>
    <p:sldId id="523" r:id="rId8"/>
    <p:sldId id="525" r:id="rId9"/>
    <p:sldId id="527" r:id="rId10"/>
    <p:sldId id="528" r:id="rId11"/>
    <p:sldId id="529" r:id="rId12"/>
    <p:sldId id="534" r:id="rId13"/>
    <p:sldId id="531" r:id="rId14"/>
    <p:sldId id="526" r:id="rId15"/>
    <p:sldId id="535" r:id="rId16"/>
    <p:sldId id="509" r:id="rId17"/>
    <p:sldId id="5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63F"/>
    <a:srgbClr val="0096FF"/>
    <a:srgbClr val="FFFFFF"/>
    <a:srgbClr val="282362"/>
    <a:srgbClr val="DCDAF2"/>
    <a:srgbClr val="54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7" autoAdjust="0"/>
    <p:restoredTop sz="77288" autoAdjust="0"/>
  </p:normalViewPr>
  <p:slideViewPr>
    <p:cSldViewPr snapToGrid="0" showGuides="1">
      <p:cViewPr>
        <p:scale>
          <a:sx n="74" d="100"/>
          <a:sy n="74" d="100"/>
        </p:scale>
        <p:origin x="1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(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58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00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7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8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like </a:t>
            </a:r>
            <a:r>
              <a:rPr lang="en-US" dirty="0" err="1" smtClean="0"/>
              <a:t>linux</a:t>
            </a:r>
            <a:r>
              <a:rPr lang="en-US" dirty="0" smtClean="0"/>
              <a:t> distributions, apache big data open</a:t>
            </a:r>
            <a:r>
              <a:rPr lang="en-US" baseline="0" dirty="0" smtClean="0"/>
              <a:t> sources with vendor-specific distinctive features added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0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3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office hours on Fridays for the graded projects</a:t>
            </a:r>
          </a:p>
          <a:p>
            <a:r>
              <a:rPr lang="en-US" dirty="0" smtClean="0"/>
              <a:t>974789e900b5ad11be069b30f7f770b4bb0e1c35</a:t>
            </a:r>
            <a:r>
              <a:rPr lang="en-US" dirty="0" smtClean="0"/>
              <a:t>  HDP_2.6.4_virtualbox_01_02_2018_1428.ova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8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0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4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UP (vertically), Scale Out (horizontally)</a:t>
            </a:r>
          </a:p>
          <a:p>
            <a:r>
              <a:rPr lang="en-US" dirty="0" smtClean="0"/>
              <a:t>Scale out =&gt;  many</a:t>
            </a:r>
            <a:r>
              <a:rPr lang="en-US" baseline="0" dirty="0" smtClean="0"/>
              <a:t> machines =&gt; </a:t>
            </a:r>
            <a:r>
              <a:rPr lang="en-US" dirty="0" smtClean="0"/>
              <a:t>distributed computation and distributed storage =&gt; framework to manage the distributed 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0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3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9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[1] http://</a:t>
            </a:r>
            <a:r>
              <a:rPr lang="en-US" dirty="0" err="1" smtClean="0"/>
              <a:t>comphadoop.weebly.com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08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4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3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33" y="4427884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2" y="6041611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2" y="5933742"/>
            <a:ext cx="1573494" cy="507772"/>
            <a:chOff x="4754528" y="4908030"/>
            <a:chExt cx="1180121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776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3"/>
            <a:ext cx="6193164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884" y="1298576"/>
            <a:ext cx="11640664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buFont typeface="Arial" pitchFamily="34" charset="0"/>
              <a:buChar char="•"/>
              <a:tabLst>
                <a:tab pos="479988" algn="l"/>
              </a:tabLst>
              <a:defRPr sz="2133" baseline="0">
                <a:solidFill>
                  <a:schemeClr val="bg2"/>
                </a:solidFill>
                <a:latin typeface="Arial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3pPr>
            <a:lvl4pPr>
              <a:buFont typeface="Arial" pitchFamily="34" charset="0"/>
              <a:buChar char="•"/>
              <a:defRPr sz="2133" baseline="0">
                <a:solidFill>
                  <a:schemeClr val="bg2"/>
                </a:solidFill>
              </a:defRPr>
            </a:lvl4pPr>
            <a:lvl5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8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4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21" y="4386559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7" y="4422552"/>
            <a:ext cx="2722983" cy="2882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3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9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5" y="4422551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3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4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50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0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4" y="6041612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1" y="5933742"/>
            <a:ext cx="1358692" cy="476994"/>
            <a:chOff x="4754528" y="4908030"/>
            <a:chExt cx="1019019" cy="476994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615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Eidg. Forschungsanstalt für Wald</a:t>
              </a:r>
            </a:p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4"/>
            <a:ext cx="6193164" cy="12092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2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8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49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  <p:sldLayoutId id="2147483700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20/03/2018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289" indent="-171429" algn="l" defTabSz="685718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0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286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2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dslab.epfl.ch/dslab2018/homework1-checkpoint/blob/master/homework1_report_21_03_2018.pdf" TargetMode="External"/><Relationship Id="rId4" Type="http://schemas.openxmlformats.org/officeDocument/2006/relationships/hyperlink" Target="https://github.com/dslab2018/dslab2018.github.io/tree/master/labs/week5" TargetMode="External"/><Relationship Id="rId5" Type="http://schemas.openxmlformats.org/officeDocument/2006/relationships/hyperlink" Target="https://mattermost-dslab.epfl.ch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2018.github.io/" TargetMode="External"/><Relationship Id="rId4" Type="http://schemas.openxmlformats.org/officeDocument/2006/relationships/hyperlink" Target="https://hortonworks.com/downloads/#sandbox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tif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6" y="2310126"/>
            <a:ext cx="1431131" cy="4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2823122"/>
            <a:ext cx="11911644" cy="189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endParaRPr lang="en-US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3212868" y="4609070"/>
            <a:ext cx="8662550" cy="17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Eric Bouillet</a:t>
            </a:r>
            <a:endParaRPr lang="en-US" sz="3600" dirty="0"/>
          </a:p>
          <a:p>
            <a:r>
              <a:rPr lang="en-US" sz="2800" dirty="0"/>
              <a:t>Swiss Data Science Center</a:t>
            </a:r>
          </a:p>
          <a:p>
            <a:r>
              <a:rPr lang="en-US" sz="2800" dirty="0"/>
              <a:t>EPFL &amp; ETH Zurich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6473262"/>
            <a:ext cx="10327906" cy="3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1371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76709"/>
            <a:ext cx="10755702" cy="4900254"/>
          </a:xfrm>
        </p:spPr>
        <p:txBody>
          <a:bodyPr>
            <a:normAutofit/>
          </a:bodyPr>
          <a:lstStyle/>
          <a:p>
            <a:r>
              <a:rPr lang="en-US" dirty="0" smtClean="0"/>
              <a:t>What you need to know</a:t>
            </a:r>
          </a:p>
          <a:p>
            <a:pPr lvl="1"/>
            <a:r>
              <a:rPr lang="en-US" b="1" dirty="0" err="1" smtClean="0"/>
              <a:t>NameNode</a:t>
            </a:r>
            <a:r>
              <a:rPr lang="en-US" dirty="0" smtClean="0"/>
              <a:t>: (master node) manage namespace, must have at least one, preferably two for high </a:t>
            </a:r>
            <a:r>
              <a:rPr lang="en-US" dirty="0" smtClean="0"/>
              <a:t>availability</a:t>
            </a:r>
            <a:endParaRPr lang="en-US" dirty="0" smtClean="0"/>
          </a:p>
          <a:p>
            <a:pPr lvl="1"/>
            <a:r>
              <a:rPr lang="en-US" b="1" dirty="0" err="1" smtClean="0"/>
              <a:t>DataNode</a:t>
            </a:r>
            <a:r>
              <a:rPr lang="en-US" dirty="0" smtClean="0"/>
              <a:t>: (worker node) serve the data, one per server</a:t>
            </a:r>
          </a:p>
          <a:p>
            <a:pPr lvl="1"/>
            <a:r>
              <a:rPr lang="en-US" b="1" dirty="0" smtClean="0"/>
              <a:t>Write-once</a:t>
            </a:r>
            <a:r>
              <a:rPr lang="en-US" dirty="0" smtClean="0"/>
              <a:t>, you </a:t>
            </a:r>
            <a:r>
              <a:rPr lang="en-US" dirty="0" smtClean="0"/>
              <a:t>cannot modify a file </a:t>
            </a:r>
            <a:r>
              <a:rPr lang="en-US" dirty="0" smtClean="0"/>
              <a:t>in place (it </a:t>
            </a:r>
            <a:r>
              <a:rPr lang="en-US" dirty="0" smtClean="0"/>
              <a:t>must be </a:t>
            </a:r>
            <a:r>
              <a:rPr lang="en-US" dirty="0" smtClean="0"/>
              <a:t>replaced)</a:t>
            </a:r>
            <a:endParaRPr lang="en-US" dirty="0" smtClean="0"/>
          </a:p>
          <a:p>
            <a:pPr lvl="1"/>
            <a:r>
              <a:rPr lang="en-US" b="1" dirty="0" smtClean="0"/>
              <a:t>Data blocks</a:t>
            </a:r>
            <a:r>
              <a:rPr lang="en-US" dirty="0" smtClean="0"/>
              <a:t> are in units of 64MB (default)</a:t>
            </a:r>
          </a:p>
          <a:p>
            <a:pPr lvl="2"/>
            <a:r>
              <a:rPr lang="en-US" dirty="0" smtClean="0"/>
              <a:t>Not for small files, use HDFS for large files </a:t>
            </a:r>
            <a:r>
              <a:rPr lang="en-US" dirty="0" smtClean="0"/>
              <a:t>only</a:t>
            </a:r>
            <a:endParaRPr lang="en-US" dirty="0" smtClean="0"/>
          </a:p>
          <a:p>
            <a:pPr lvl="1"/>
            <a:r>
              <a:rPr lang="en-US" b="1" dirty="0" smtClean="0"/>
              <a:t>Redundancy</a:t>
            </a:r>
            <a:r>
              <a:rPr lang="en-US" dirty="0" smtClean="0"/>
              <a:t>, all blocks replicated x3 (default)</a:t>
            </a:r>
          </a:p>
          <a:p>
            <a:pPr lvl="2"/>
            <a:r>
              <a:rPr lang="en-US" dirty="0" smtClean="0"/>
              <a:t>Redundancy against failures</a:t>
            </a:r>
          </a:p>
          <a:p>
            <a:pPr lvl="2"/>
            <a:r>
              <a:rPr lang="en-US" dirty="0" smtClean="0"/>
              <a:t>Statistically easier to </a:t>
            </a:r>
            <a:r>
              <a:rPr lang="en-US" dirty="0" smtClean="0"/>
              <a:t>move computation next to </a:t>
            </a:r>
            <a:r>
              <a:rPr lang="en-US" dirty="0" smtClean="0"/>
              <a:t>the </a:t>
            </a:r>
            <a:r>
              <a:rPr lang="en-US" dirty="0" smtClean="0"/>
              <a:t>data and load-balance the CPU usage</a:t>
            </a:r>
            <a:endParaRPr lang="en-US" dirty="0" smtClean="0"/>
          </a:p>
          <a:p>
            <a:pPr lvl="1"/>
            <a:r>
              <a:rPr lang="en-US" dirty="0" smtClean="0"/>
              <a:t>HDFS command line, with POSIX like </a:t>
            </a:r>
            <a:r>
              <a:rPr lang="en-US" dirty="0" smtClean="0"/>
              <a:t>interface (Hadoop2):</a:t>
            </a:r>
            <a:endParaRPr lang="en-US" dirty="0" smtClean="0"/>
          </a:p>
          <a:p>
            <a:pPr lvl="2"/>
            <a:r>
              <a:rPr lang="en-US" dirty="0" err="1" smtClean="0"/>
              <a:t>hdfs</a:t>
            </a:r>
            <a:r>
              <a:rPr lang="en-US" dirty="0" smtClean="0"/>
              <a:t> </a:t>
            </a:r>
            <a:r>
              <a:rPr lang="en-US" dirty="0" err="1" smtClean="0"/>
              <a:t>dfs</a:t>
            </a:r>
            <a:r>
              <a:rPr lang="en-US" dirty="0" smtClean="0"/>
              <a:t>  [–help]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Distributed File Systems (HDFS</a:t>
            </a:r>
            <a:r>
              <a:rPr lang="en-US" dirty="0" smtClean="0"/>
              <a:t>) Essentials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1036300" cy="4782116"/>
          </a:xfrm>
        </p:spPr>
        <p:txBody>
          <a:bodyPr>
            <a:normAutofit/>
          </a:bodyPr>
          <a:lstStyle/>
          <a:p>
            <a:r>
              <a:rPr lang="en-US" dirty="0" smtClean="0"/>
              <a:t>Big data components (Hive, Spark, </a:t>
            </a:r>
            <a:r>
              <a:rPr lang="en-US" dirty="0" err="1" smtClean="0"/>
              <a:t>etc</a:t>
            </a:r>
            <a:r>
              <a:rPr lang="en-US" dirty="0" smtClean="0"/>
              <a:t>) give you several formatting options for exchanging data, the most popular are</a:t>
            </a:r>
          </a:p>
          <a:p>
            <a:pPr lvl="1"/>
            <a:r>
              <a:rPr lang="en-US" b="1" dirty="0" smtClean="0"/>
              <a:t>Plain text (</a:t>
            </a:r>
            <a:r>
              <a:rPr lang="en-US" dirty="0" smtClean="0"/>
              <a:t>csv, </a:t>
            </a:r>
            <a:r>
              <a:rPr lang="en-US" dirty="0" err="1" smtClean="0"/>
              <a:t>json</a:t>
            </a:r>
            <a:r>
              <a:rPr lang="en-US" dirty="0" smtClean="0"/>
              <a:t>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b="1" dirty="0" smtClean="0"/>
              <a:t>Parquet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column-oriented</a:t>
            </a:r>
          </a:p>
          <a:p>
            <a:pPr lvl="2"/>
            <a:r>
              <a:rPr lang="en-US" dirty="0" smtClean="0"/>
              <a:t>integrated compression</a:t>
            </a:r>
            <a:endParaRPr lang="en-US" dirty="0" smtClean="0"/>
          </a:p>
          <a:p>
            <a:pPr lvl="1"/>
            <a:r>
              <a:rPr lang="en-US" dirty="0" smtClean="0"/>
              <a:t>ORC:</a:t>
            </a:r>
          </a:p>
          <a:p>
            <a:pPr lvl="2"/>
            <a:r>
              <a:rPr lang="en-US" dirty="0" smtClean="0"/>
              <a:t>column-oriented in collections of rows, </a:t>
            </a:r>
            <a:r>
              <a:rPr lang="en-US" dirty="0" err="1" smtClean="0"/>
              <a:t>splittable</a:t>
            </a:r>
            <a:r>
              <a:rPr lang="en-US" dirty="0" smtClean="0"/>
              <a:t> by row collections</a:t>
            </a:r>
          </a:p>
          <a:p>
            <a:pPr lvl="2"/>
            <a:r>
              <a:rPr lang="en-US" dirty="0" smtClean="0"/>
              <a:t>integrated compression</a:t>
            </a:r>
          </a:p>
          <a:p>
            <a:pPr lvl="2"/>
            <a:r>
              <a:rPr lang="en-US" dirty="0" smtClean="0"/>
              <a:t>indexed</a:t>
            </a:r>
            <a:endParaRPr lang="en-US" dirty="0" smtClean="0"/>
          </a:p>
          <a:p>
            <a:pPr lvl="1"/>
            <a:r>
              <a:rPr lang="en-US" dirty="0" smtClean="0"/>
              <a:t>Avro:</a:t>
            </a:r>
          </a:p>
          <a:p>
            <a:pPr lvl="2"/>
            <a:r>
              <a:rPr lang="en-US" dirty="0" smtClean="0"/>
              <a:t>row-oriented, </a:t>
            </a:r>
            <a:r>
              <a:rPr lang="en-US" dirty="0" err="1" smtClean="0"/>
              <a:t>splittable</a:t>
            </a:r>
            <a:r>
              <a:rPr lang="en-US" dirty="0" smtClean="0"/>
              <a:t> and support block compression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Popular Big Data Formats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9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in a Nutshell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5251" y="211786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5251" y="2403616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251" y="2689366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5251" y="295606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5251" y="324181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251" y="3527566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251" y="3794266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251" y="408001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5251" y="4365766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44195" y="154636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44195" y="1832116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44195" y="2117866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44195" y="2949873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44195" y="3235623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44195" y="3521373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44195" y="437862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44195" y="4664373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44195" y="495012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26011" y="154636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6011" y="1832116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6011" y="2117866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6011" y="3235623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26011" y="3521373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26011" y="466437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6011" y="4378623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0086" y="2117866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0086" y="323562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0086" y="4378623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0086" y="1847834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50086" y="1562084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50086" y="352137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50086" y="4664373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9" idx="3"/>
            <a:endCxn id="24" idx="1"/>
          </p:cNvCxnSpPr>
          <p:nvPr/>
        </p:nvCxnSpPr>
        <p:spPr>
          <a:xfrm flipV="1">
            <a:off x="2057301" y="1974991"/>
            <a:ext cx="786894" cy="1409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3"/>
            <a:endCxn id="27" idx="1"/>
          </p:cNvCxnSpPr>
          <p:nvPr/>
        </p:nvCxnSpPr>
        <p:spPr>
          <a:xfrm flipV="1">
            <a:off x="2057301" y="3378498"/>
            <a:ext cx="786894" cy="6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  <a:endCxn id="33" idx="1"/>
          </p:cNvCxnSpPr>
          <p:nvPr/>
        </p:nvCxnSpPr>
        <p:spPr>
          <a:xfrm>
            <a:off x="2057301" y="3384691"/>
            <a:ext cx="786894" cy="1422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0" idx="1"/>
          </p:cNvCxnSpPr>
          <p:nvPr/>
        </p:nvCxnSpPr>
        <p:spPr>
          <a:xfrm>
            <a:off x="4006245" y="4807248"/>
            <a:ext cx="7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3"/>
            <a:endCxn id="38" idx="1"/>
          </p:cNvCxnSpPr>
          <p:nvPr/>
        </p:nvCxnSpPr>
        <p:spPr>
          <a:xfrm>
            <a:off x="4006245" y="3378498"/>
            <a:ext cx="7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3"/>
            <a:endCxn id="36" idx="1"/>
          </p:cNvCxnSpPr>
          <p:nvPr/>
        </p:nvCxnSpPr>
        <p:spPr>
          <a:xfrm>
            <a:off x="4006245" y="1974991"/>
            <a:ext cx="7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70006" y="46562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7022" y="4702459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data</a:t>
            </a:r>
            <a:br>
              <a:rPr lang="en-US" dirty="0" smtClean="0"/>
            </a:br>
            <a:r>
              <a:rPr lang="en-US" dirty="0" smtClean="0"/>
              <a:t>(on HDFS)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84872" y="494393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36" idx="3"/>
            <a:endCxn id="43" idx="1"/>
          </p:cNvCxnSpPr>
          <p:nvPr/>
        </p:nvCxnSpPr>
        <p:spPr>
          <a:xfrm>
            <a:off x="5888061" y="1974991"/>
            <a:ext cx="962025" cy="1403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6" idx="3"/>
            <a:endCxn id="44" idx="1"/>
          </p:cNvCxnSpPr>
          <p:nvPr/>
        </p:nvCxnSpPr>
        <p:spPr>
          <a:xfrm>
            <a:off x="5888061" y="1974991"/>
            <a:ext cx="962025" cy="2546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6" idx="3"/>
            <a:endCxn id="45" idx="1"/>
          </p:cNvCxnSpPr>
          <p:nvPr/>
        </p:nvCxnSpPr>
        <p:spPr>
          <a:xfrm>
            <a:off x="5888061" y="1974991"/>
            <a:ext cx="962025" cy="15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888061" y="2138346"/>
            <a:ext cx="962025" cy="1383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888061" y="3540423"/>
            <a:ext cx="96202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5888061" y="2387898"/>
            <a:ext cx="962025" cy="2276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47" idx="1"/>
          </p:cNvCxnSpPr>
          <p:nvPr/>
        </p:nvCxnSpPr>
        <p:spPr>
          <a:xfrm flipV="1">
            <a:off x="5888061" y="3664248"/>
            <a:ext cx="962025" cy="1000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19128" y="4807247"/>
            <a:ext cx="168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Shuffle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key,value</a:t>
            </a:r>
            <a:r>
              <a:rPr lang="en-US" dirty="0" smtClean="0"/>
              <a:t>) pairs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8768385" y="1847834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768385" y="3235623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45" idx="3"/>
            <a:endCxn id="99" idx="1"/>
          </p:cNvCxnSpPr>
          <p:nvPr/>
        </p:nvCxnSpPr>
        <p:spPr>
          <a:xfrm>
            <a:off x="8012136" y="1990709"/>
            <a:ext cx="7562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43" idx="3"/>
            <a:endCxn id="100" idx="1"/>
          </p:cNvCxnSpPr>
          <p:nvPr/>
        </p:nvCxnSpPr>
        <p:spPr>
          <a:xfrm>
            <a:off x="8012136" y="3378498"/>
            <a:ext cx="7562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8768385" y="4376288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stCxn id="44" idx="3"/>
            <a:endCxn id="113" idx="1"/>
          </p:cNvCxnSpPr>
          <p:nvPr/>
        </p:nvCxnSpPr>
        <p:spPr>
          <a:xfrm flipV="1">
            <a:off x="8012136" y="4519163"/>
            <a:ext cx="756249" cy="2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012136" y="4772219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10747256" y="2944555"/>
            <a:ext cx="1162050" cy="2857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0747256" y="3230305"/>
            <a:ext cx="1162050" cy="2857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47256" y="3523963"/>
            <a:ext cx="1162050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99" idx="3"/>
          </p:cNvCxnSpPr>
          <p:nvPr/>
        </p:nvCxnSpPr>
        <p:spPr>
          <a:xfrm>
            <a:off x="9930435" y="1990709"/>
            <a:ext cx="816821" cy="1231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00" idx="3"/>
            <a:endCxn id="121" idx="1"/>
          </p:cNvCxnSpPr>
          <p:nvPr/>
        </p:nvCxnSpPr>
        <p:spPr>
          <a:xfrm flipV="1">
            <a:off x="9930435" y="3373180"/>
            <a:ext cx="816821" cy="5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3" idx="3"/>
          </p:cNvCxnSpPr>
          <p:nvPr/>
        </p:nvCxnSpPr>
        <p:spPr>
          <a:xfrm flipV="1">
            <a:off x="9930435" y="3510737"/>
            <a:ext cx="816821" cy="1008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202556" y="425673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451769" y="1241262"/>
            <a:ext cx="17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(key-value pairs)</a:t>
            </a:r>
            <a:endParaRPr lang="en-US" dirty="0"/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2844195" y="1209496"/>
            <a:ext cx="516794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862906" y="847413"/>
            <a:ext cx="514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Intermediate files on local </a:t>
            </a:r>
            <a:r>
              <a:rPr lang="en-US" dirty="0" smtClean="0"/>
              <a:t>file systems or in-memory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38023" y="5579266"/>
            <a:ext cx="1177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indent="-547688"/>
            <a:r>
              <a:rPr lang="en-US" sz="1200" dirty="0" smtClean="0"/>
              <a:t>Notes:	(1) In HDFS the data is already ”split” into blocks and ”Mapping” can be done on all worker nodes where data blocks are located</a:t>
            </a:r>
            <a:r>
              <a:rPr lang="en-US" sz="1200" dirty="0" smtClean="0"/>
              <a:t>. </a:t>
            </a:r>
            <a:r>
              <a:rPr lang="en-US" sz="1200" dirty="0"/>
              <a:t>However, </a:t>
            </a:r>
            <a:r>
              <a:rPr lang="en-US" sz="1200" dirty="0" smtClean="0"/>
              <a:t>beware </a:t>
            </a:r>
            <a:r>
              <a:rPr lang="en-US" sz="1200" dirty="0"/>
              <a:t>of compressed data! not all compression algorithm are “</a:t>
            </a:r>
            <a:r>
              <a:rPr lang="en-US" sz="1200" dirty="0" err="1"/>
              <a:t>splittable</a:t>
            </a:r>
            <a:r>
              <a:rPr lang="en-US" sz="1200" dirty="0"/>
              <a:t>” in blocks, and MapReduce will not chunk it (</a:t>
            </a:r>
            <a:r>
              <a:rPr lang="en-US" sz="1200" dirty="0" err="1"/>
              <a:t>splittable</a:t>
            </a:r>
            <a:r>
              <a:rPr lang="en-US" sz="1200" dirty="0"/>
              <a:t>: bzip2, LZA, not </a:t>
            </a:r>
            <a:r>
              <a:rPr lang="en-US" sz="1200" dirty="0" err="1"/>
              <a:t>splittable</a:t>
            </a:r>
            <a:r>
              <a:rPr lang="en-US" sz="1200" dirty="0"/>
              <a:t>: </a:t>
            </a:r>
            <a:r>
              <a:rPr lang="en-US" sz="1200" dirty="0" err="1"/>
              <a:t>gzip</a:t>
            </a:r>
            <a:r>
              <a:rPr lang="en-US" sz="1200" dirty="0"/>
              <a:t>, snappy).</a:t>
            </a:r>
            <a:endParaRPr lang="en-US" sz="1200" dirty="0" smtClean="0"/>
          </a:p>
          <a:p>
            <a:pPr marL="547688" indent="-547688"/>
            <a:r>
              <a:rPr lang="en-US" sz="1200" dirty="0" smtClean="0"/>
              <a:t>	</a:t>
            </a:r>
            <a:r>
              <a:rPr lang="en-US" sz="1200" dirty="0" smtClean="0"/>
              <a:t>(2) </a:t>
            </a:r>
            <a:r>
              <a:rPr lang="en-US" sz="1200" dirty="0" smtClean="0"/>
              <a:t>shuffling is the network bottleneck of MapReduce operations, because placement of “reducers” cannot be optimized based on data locality.</a:t>
            </a:r>
          </a:p>
        </p:txBody>
      </p:sp>
    </p:spTree>
    <p:extLst>
      <p:ext uri="{BB962C8B-B14F-4D97-AF65-F5344CB8AC3E}">
        <p14:creationId xmlns:p14="http://schemas.microsoft.com/office/powerpoint/2010/main" val="9897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want an updated answer as more information becomes available? </a:t>
            </a:r>
            <a:r>
              <a:rPr lang="en-US" sz="2400" dirty="0" smtClean="0">
                <a:solidFill>
                  <a:srgbClr val="FF0000"/>
                </a:solidFill>
              </a:rPr>
              <a:t>streams</a:t>
            </a:r>
          </a:p>
          <a:p>
            <a:pPr lvl="1"/>
            <a:r>
              <a:rPr lang="en-US" sz="2000" dirty="0" smtClean="0"/>
              <a:t>AKA: Data in motion, </a:t>
            </a:r>
            <a:r>
              <a:rPr lang="en-US" sz="2000" dirty="0" smtClean="0"/>
              <a:t>or Fast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Continuous </a:t>
            </a:r>
            <a:r>
              <a:rPr lang="en-US" sz="2000" dirty="0" smtClean="0"/>
              <a:t>computation that never stop, process infinite amount of data </a:t>
            </a:r>
            <a:r>
              <a:rPr lang="en-US" sz="2000" dirty="0" smtClean="0"/>
              <a:t>on the fly</a:t>
            </a:r>
            <a:endParaRPr lang="en-US" sz="2000" dirty="0" smtClean="0"/>
          </a:p>
          <a:p>
            <a:pPr lvl="2"/>
            <a:r>
              <a:rPr lang="en-US" sz="1800" dirty="0" smtClean="0"/>
              <a:t>Designed to keep</a:t>
            </a:r>
            <a:r>
              <a:rPr lang="en-US" sz="1800" dirty="0" smtClean="0"/>
              <a:t> size of in-memory state bounded</a:t>
            </a:r>
            <a:r>
              <a:rPr lang="en-US" sz="1800" dirty="0" smtClean="0"/>
              <a:t>, </a:t>
            </a:r>
            <a:r>
              <a:rPr lang="en-US" sz="1800" dirty="0" smtClean="0"/>
              <a:t>regardless of how much data is processed</a:t>
            </a:r>
            <a:endParaRPr lang="en-US" sz="1800" dirty="0" smtClean="0"/>
          </a:p>
          <a:p>
            <a:pPr lvl="1"/>
            <a:r>
              <a:rPr lang="en-US" sz="2000" dirty="0" smtClean="0"/>
              <a:t>Update the answer as more data </a:t>
            </a:r>
            <a:r>
              <a:rPr lang="en-US" sz="2000" dirty="0" smtClean="0"/>
              <a:t>becomes available</a:t>
            </a:r>
          </a:p>
          <a:p>
            <a:pPr lvl="2"/>
            <a:r>
              <a:rPr lang="en-US" sz="1800" dirty="0"/>
              <a:t>Operate on small time </a:t>
            </a:r>
            <a:r>
              <a:rPr lang="en-US" sz="1800" dirty="0" smtClean="0"/>
              <a:t>windows</a:t>
            </a:r>
            <a:endParaRPr lang="en-US" sz="1800" dirty="0" smtClean="0"/>
          </a:p>
          <a:p>
            <a:r>
              <a:rPr lang="en-US" sz="2400" dirty="0" smtClean="0"/>
              <a:t>Can </a:t>
            </a:r>
            <a:r>
              <a:rPr lang="en-US" sz="2400" dirty="0" smtClean="0"/>
              <a:t>wait until </a:t>
            </a:r>
            <a:r>
              <a:rPr lang="en-US" sz="2400" dirty="0" smtClean="0"/>
              <a:t>all information </a:t>
            </a:r>
            <a:r>
              <a:rPr lang="en-US" sz="2400" dirty="0" smtClean="0"/>
              <a:t>is available for a more accurate </a:t>
            </a:r>
            <a:r>
              <a:rPr lang="en-US" sz="2400" dirty="0" smtClean="0"/>
              <a:t>answer? </a:t>
            </a:r>
            <a:r>
              <a:rPr lang="en-US" sz="2400" dirty="0" smtClean="0">
                <a:solidFill>
                  <a:srgbClr val="FF0000"/>
                </a:solidFill>
              </a:rPr>
              <a:t>batch</a:t>
            </a:r>
          </a:p>
          <a:p>
            <a:pPr lvl="1"/>
            <a:r>
              <a:rPr lang="en-US" sz="2000" dirty="0" smtClean="0"/>
              <a:t>AKA: Data at rest</a:t>
            </a:r>
          </a:p>
          <a:p>
            <a:pPr lvl="1"/>
            <a:r>
              <a:rPr lang="en-US" sz="2000" dirty="0" smtClean="0"/>
              <a:t>Operates </a:t>
            </a:r>
            <a:r>
              <a:rPr lang="en-US" sz="2000" dirty="0" smtClean="0"/>
              <a:t>on finite size data </a:t>
            </a:r>
            <a:r>
              <a:rPr lang="en-US" sz="2000" dirty="0" smtClean="0"/>
              <a:t>sets, and terminate when all data has been processed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Clash: should I Stream, or should I Batch?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13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Illustrated – A </a:t>
            </a:r>
            <a:r>
              <a:rPr lang="en-US" dirty="0"/>
              <a:t>P</a:t>
            </a:r>
            <a:r>
              <a:rPr lang="en-US" dirty="0" smtClean="0"/>
              <a:t>opular Real World Pattern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91442" y="1863305"/>
            <a:ext cx="1581509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Stream</a:t>
            </a:r>
          </a:p>
          <a:p>
            <a:pPr algn="ctr"/>
            <a:r>
              <a:rPr lang="en-US" dirty="0" smtClean="0"/>
              <a:t>(Kafka)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45805" y="1845582"/>
            <a:ext cx="1837426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</a:p>
          <a:p>
            <a:pPr algn="ctr"/>
            <a:r>
              <a:rPr lang="en-US" dirty="0" smtClean="0"/>
              <a:t>(Storm)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>
            <a:off x="4272951" y="2320505"/>
            <a:ext cx="401388" cy="152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7" idx="1"/>
          </p:cNvCxnSpPr>
          <p:nvPr/>
        </p:nvCxnSpPr>
        <p:spPr>
          <a:xfrm flipV="1">
            <a:off x="4272951" y="2302782"/>
            <a:ext cx="3272854" cy="17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9383231" y="2302782"/>
            <a:ext cx="22428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1" idx="0"/>
            <a:endCxn id="7" idx="2"/>
          </p:cNvCxnSpPr>
          <p:nvPr/>
        </p:nvCxnSpPr>
        <p:spPr>
          <a:xfrm flipH="1" flipV="1">
            <a:off x="8464518" y="2759982"/>
            <a:ext cx="17258" cy="1207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79452" y="3054552"/>
            <a:ext cx="32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Streams (continuous processing)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329131" y="1480866"/>
            <a:ext cx="7936302" cy="160451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4" idx="1"/>
          </p:cNvCxnSpPr>
          <p:nvPr/>
        </p:nvCxnSpPr>
        <p:spPr>
          <a:xfrm>
            <a:off x="1449238" y="2320505"/>
            <a:ext cx="1242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98102" y="321718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0091" y="1912677"/>
            <a:ext cx="121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</a:t>
            </a:r>
          </a:p>
          <a:p>
            <a:r>
              <a:rPr lang="en-US" dirty="0" smtClean="0"/>
              <a:t>Bus GPS</a:t>
            </a:r>
            <a:br>
              <a:rPr lang="en-US" dirty="0" smtClean="0"/>
            </a:br>
            <a:r>
              <a:rPr lang="en-US" dirty="0" smtClean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38455" y="1912677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ETA</a:t>
            </a:r>
            <a:endParaRPr lang="en-US" dirty="0"/>
          </a:p>
        </p:txBody>
      </p:sp>
      <p:pic>
        <p:nvPicPr>
          <p:cNvPr id="1026" name="Picture 2" descr="ildergebnis für dublin bu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7" y="1023832"/>
            <a:ext cx="951032" cy="11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8" name="Group 1027"/>
          <p:cNvGrpSpPr/>
          <p:nvPr/>
        </p:nvGrpSpPr>
        <p:grpSpPr>
          <a:xfrm>
            <a:off x="970756" y="3700731"/>
            <a:ext cx="9294677" cy="1973846"/>
            <a:chOff x="970756" y="3700731"/>
            <a:chExt cx="9294677" cy="1973846"/>
          </a:xfrm>
        </p:grpSpPr>
        <p:sp>
          <p:nvSpPr>
            <p:cNvPr id="5" name="Rounded Rectangle 4"/>
            <p:cNvSpPr/>
            <p:nvPr/>
          </p:nvSpPr>
          <p:spPr>
            <a:xfrm>
              <a:off x="3887180" y="3849138"/>
              <a:ext cx="1574318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Historical Data DBMS</a:t>
              </a:r>
            </a:p>
            <a:p>
              <a:pPr algn="ctr"/>
              <a:r>
                <a:rPr lang="en-US" dirty="0" smtClean="0"/>
                <a:t>(Hive) 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46" y="4001974"/>
              <a:ext cx="677998" cy="67799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5828844" y="3849137"/>
              <a:ext cx="1837426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Training</a:t>
              </a:r>
            </a:p>
            <a:p>
              <a:pPr algn="ctr"/>
              <a:r>
                <a:rPr lang="en-US" dirty="0" smtClean="0"/>
                <a:t>(Spark)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5" idx="3"/>
              <a:endCxn id="8" idx="1"/>
            </p:cNvCxnSpPr>
            <p:nvPr/>
          </p:nvCxnSpPr>
          <p:spPr>
            <a:xfrm flipV="1">
              <a:off x="5461498" y="4306337"/>
              <a:ext cx="3673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329131" y="3700731"/>
              <a:ext cx="7936302" cy="16045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8912" y="5305245"/>
              <a:ext cx="4399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Batch (e.g. learn a new model once a month)</a:t>
              </a:r>
              <a:endParaRPr lang="en-US" dirty="0"/>
            </a:p>
          </p:txBody>
        </p:sp>
        <p:cxnSp>
          <p:nvCxnSpPr>
            <p:cNvPr id="38" name="Straight Arrow Connector 37"/>
            <p:cNvCxnSpPr>
              <a:endCxn id="5" idx="1"/>
            </p:cNvCxnSpPr>
            <p:nvPr/>
          </p:nvCxnSpPr>
          <p:spPr>
            <a:xfrm>
              <a:off x="1570986" y="4306337"/>
              <a:ext cx="231619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70756" y="4675670"/>
              <a:ext cx="97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Archives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18823" y="3990112"/>
              <a:ext cx="1588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Import (Scoop)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8" idx="3"/>
              <a:endCxn id="51" idx="1"/>
            </p:cNvCxnSpPr>
            <p:nvPr/>
          </p:nvCxnSpPr>
          <p:spPr>
            <a:xfrm>
              <a:off x="7666270" y="4306337"/>
              <a:ext cx="4765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77" y="3967338"/>
            <a:ext cx="677998" cy="6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On-Premise (self-hosted) Big Data Distributions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Hortonworks Hadoop Distribution </a:t>
            </a:r>
            <a:r>
              <a:rPr lang="en-US" dirty="0" smtClean="0">
                <a:solidFill>
                  <a:srgbClr val="FF0000"/>
                </a:solidFill>
              </a:rPr>
              <a:t>(used in </a:t>
            </a:r>
            <a:r>
              <a:rPr lang="en-US" dirty="0" smtClean="0">
                <a:solidFill>
                  <a:srgbClr val="FF0000"/>
                </a:solidFill>
              </a:rPr>
              <a:t>this lab)</a:t>
            </a:r>
          </a:p>
          <a:p>
            <a:pPr lvl="1"/>
            <a:r>
              <a:rPr lang="en-US" dirty="0" smtClean="0"/>
              <a:t>Cloudera Hadoop Distribution</a:t>
            </a:r>
          </a:p>
          <a:p>
            <a:pPr lvl="1"/>
            <a:r>
              <a:rPr lang="en-US" dirty="0" err="1" smtClean="0"/>
              <a:t>MapR</a:t>
            </a:r>
            <a:r>
              <a:rPr lang="en-US" dirty="0" smtClean="0"/>
              <a:t> Hadoop Distribution</a:t>
            </a:r>
          </a:p>
          <a:p>
            <a:pPr lvl="1"/>
            <a:r>
              <a:rPr lang="en-US" dirty="0" smtClean="0"/>
              <a:t>IBM Open Platform with Apache Hadoop</a:t>
            </a:r>
          </a:p>
          <a:p>
            <a:pPr lvl="1"/>
            <a:r>
              <a:rPr lang="en-US" dirty="0" smtClean="0"/>
              <a:t>DC/OS, Mesosphere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r>
              <a:rPr lang="is-IS" sz="2400" dirty="0" smtClean="0"/>
              <a:t>Cloud-based (all-purposes) Big Data Platforms as a Service</a:t>
            </a:r>
          </a:p>
          <a:p>
            <a:pPr lvl="1"/>
            <a:r>
              <a:rPr lang="is-IS" dirty="0" smtClean="0">
                <a:solidFill>
                  <a:srgbClr val="FF0000"/>
                </a:solidFill>
              </a:rPr>
              <a:t>EPFL IC Cluster (used in this lab)</a:t>
            </a:r>
          </a:p>
          <a:p>
            <a:pPr lvl="1"/>
            <a:r>
              <a:rPr lang="is-IS" dirty="0" smtClean="0"/>
              <a:t>Amazon </a:t>
            </a:r>
            <a:r>
              <a:rPr lang="is-IS" dirty="0" smtClean="0"/>
              <a:t>EMR</a:t>
            </a:r>
          </a:p>
          <a:p>
            <a:pPr lvl="1"/>
            <a:r>
              <a:rPr lang="is-IS" dirty="0" smtClean="0"/>
              <a:t>Microsoft Azure HDInsight</a:t>
            </a:r>
          </a:p>
          <a:p>
            <a:pPr lvl="1"/>
            <a:r>
              <a:rPr lang="is-IS" dirty="0" smtClean="0"/>
              <a:t>Alibaba Cloud E-MapReduce</a:t>
            </a:r>
          </a:p>
          <a:p>
            <a:pPr lvl="1"/>
            <a:r>
              <a:rPr lang="is-IS" dirty="0" smtClean="0"/>
              <a:t>...</a:t>
            </a:r>
          </a:p>
          <a:p>
            <a:endParaRPr lang="is-IS" sz="2400" dirty="0"/>
          </a:p>
          <a:p>
            <a:endParaRPr lang="en-US" sz="24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Hadoop MapReduce Distributions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87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1036300" cy="478211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Before you start confirm that you are listed in, and contact us if you are in the red groups: </a:t>
            </a:r>
          </a:p>
          <a:p>
            <a:pPr lvl="1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git-dslab.epfl.ch/dslab2018/homework1-checkpoint/blob/master/homework1_report_21_03_2018.pdf</a:t>
            </a:r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600" dirty="0" smtClean="0"/>
              <a:t>Get </a:t>
            </a:r>
            <a:r>
              <a:rPr lang="en-US" sz="3600" dirty="0" smtClean="0"/>
              <a:t>the </a:t>
            </a:r>
            <a:r>
              <a:rPr lang="en-US" sz="3600" b="1" dirty="0" err="1"/>
              <a:t>DSLab</a:t>
            </a:r>
            <a:r>
              <a:rPr lang="en-US" sz="3600" b="1" dirty="0"/>
              <a:t> Week </a:t>
            </a:r>
            <a:r>
              <a:rPr lang="en-US" sz="3600" b="1" dirty="0" smtClean="0"/>
              <a:t>5 </a:t>
            </a:r>
            <a:r>
              <a:rPr lang="en-US" sz="3600" dirty="0" smtClean="0"/>
              <a:t>exercise </a:t>
            </a:r>
            <a:r>
              <a:rPr lang="en-US" sz="3600" dirty="0" smtClean="0"/>
              <a:t>instructions:</a:t>
            </a:r>
            <a:endParaRPr lang="en-US" sz="3600" dirty="0" smtClean="0"/>
          </a:p>
          <a:p>
            <a:pPr lvl="1"/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github.com/dslab2018/dslab2018.github.io/tree/master/labs/week5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Communications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>
                <a:hlinkClick r:id="rId5"/>
              </a:rPr>
              <a:t>https</a:t>
            </a:r>
            <a:r>
              <a:rPr lang="en-US" sz="3200" dirty="0">
                <a:hlinkClick r:id="rId5"/>
              </a:rPr>
              <a:t>://</a:t>
            </a:r>
            <a:r>
              <a:rPr lang="en-US" sz="3200" dirty="0" smtClean="0">
                <a:hlinkClick r:id="rId5"/>
              </a:rPr>
              <a:t>mattermost-dslab.epfl.ch</a:t>
            </a:r>
            <a:endParaRPr lang="en-US" sz="3200" dirty="0" smtClean="0"/>
          </a:p>
          <a:p>
            <a:pPr lvl="1"/>
            <a:r>
              <a:rPr lang="en-US" sz="3200" dirty="0" smtClean="0"/>
              <a:t>Remember we have office hours on Fridays for the graded projects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week’s </a:t>
            </a:r>
            <a:r>
              <a:rPr lang="en-US" sz="4000" dirty="0" smtClean="0"/>
              <a:t>exercises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02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1"/>
            <a:ext cx="10515600" cy="48942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Head over to the course webpage</a:t>
            </a:r>
          </a:p>
          <a:p>
            <a:pPr lvl="1"/>
            <a:r>
              <a:rPr lang="en-US" sz="2800" dirty="0">
                <a:hlinkClick r:id="rId3"/>
              </a:rPr>
              <a:t>https://dslab2018.github.io/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Configure &amp; Run Oracle </a:t>
            </a:r>
            <a:r>
              <a:rPr lang="en-US" sz="3200" dirty="0" err="1"/>
              <a:t>VirtualBox</a:t>
            </a:r>
            <a:endParaRPr lang="en-US" sz="3200" dirty="0"/>
          </a:p>
          <a:p>
            <a:r>
              <a:rPr lang="en-US" sz="3200" dirty="0"/>
              <a:t>Download, configure &amp; start the </a:t>
            </a:r>
            <a:r>
              <a:rPr lang="en-US" sz="3200" dirty="0" err="1"/>
              <a:t>DSLab</a:t>
            </a:r>
            <a:r>
              <a:rPr lang="en-US" sz="3200" dirty="0"/>
              <a:t> VM</a:t>
            </a:r>
          </a:p>
          <a:p>
            <a:pPr lvl="1"/>
            <a:r>
              <a:rPr lang="en-US" sz="2800" dirty="0"/>
              <a:t>Ubuntu </a:t>
            </a:r>
            <a:r>
              <a:rPr lang="en-US" sz="2800" dirty="0" err="1"/>
              <a:t>linux</a:t>
            </a:r>
            <a:endParaRPr lang="en-US" sz="2800" dirty="0"/>
          </a:p>
          <a:p>
            <a:pPr lvl="1"/>
            <a:r>
              <a:rPr lang="en-US" sz="2800" b="1" dirty="0"/>
              <a:t>Anaconda (Python 3), </a:t>
            </a:r>
            <a:r>
              <a:rPr lang="en-US" sz="2800" b="1" dirty="0" err="1"/>
              <a:t>git</a:t>
            </a:r>
            <a:r>
              <a:rPr lang="en-US" sz="2800" b="1" dirty="0"/>
              <a:t>, </a:t>
            </a:r>
            <a:r>
              <a:rPr lang="en-US" sz="2800" b="1" dirty="0" smtClean="0"/>
              <a:t>Docker</a:t>
            </a:r>
            <a:r>
              <a:rPr lang="en-US" sz="2800" dirty="0" smtClean="0"/>
              <a:t>/ </a:t>
            </a:r>
            <a:r>
              <a:rPr lang="en-US" sz="2800" dirty="0" err="1"/>
              <a:t>pySpark</a:t>
            </a:r>
            <a:r>
              <a:rPr lang="en-US" sz="2800" dirty="0"/>
              <a:t>, </a:t>
            </a:r>
            <a:r>
              <a:rPr lang="en-US" sz="2800" dirty="0" err="1"/>
              <a:t>pyCharm</a:t>
            </a:r>
            <a:endParaRPr lang="en-US" sz="2800" dirty="0"/>
          </a:p>
          <a:p>
            <a:pPr lvl="1"/>
            <a:r>
              <a:rPr lang="en-US" sz="2800" i="1" dirty="0"/>
              <a:t>{</a:t>
            </a:r>
            <a:r>
              <a:rPr lang="en-US" sz="2800" i="1" u="sng" dirty="0"/>
              <a:t>username</a:t>
            </a:r>
            <a:r>
              <a:rPr lang="en-US" sz="2800" i="1" dirty="0"/>
              <a:t>: student, </a:t>
            </a:r>
            <a:r>
              <a:rPr lang="en-US" sz="2800" i="1" u="sng" dirty="0"/>
              <a:t>password</a:t>
            </a:r>
            <a:r>
              <a:rPr lang="en-US" sz="2800" i="1" dirty="0"/>
              <a:t>: student</a:t>
            </a:r>
            <a:r>
              <a:rPr lang="en-US" sz="2800" i="1" dirty="0" smtClean="0"/>
              <a:t>}</a:t>
            </a:r>
          </a:p>
          <a:p>
            <a:endParaRPr lang="en-US" sz="3200" dirty="0" smtClean="0"/>
          </a:p>
          <a:p>
            <a:r>
              <a:rPr lang="en-US" sz="3200" dirty="0" smtClean="0"/>
              <a:t>If you want to try the big data platform at </a:t>
            </a:r>
            <a:r>
              <a:rPr lang="en-US" sz="3200" dirty="0"/>
              <a:t>home</a:t>
            </a:r>
          </a:p>
          <a:p>
            <a:pPr lvl="1"/>
            <a:r>
              <a:rPr lang="en-US" dirty="0"/>
              <a:t>Download, configure &amp; start the HDP (not HDF) Sandbox</a:t>
            </a:r>
          </a:p>
          <a:p>
            <a:pPr lvl="2"/>
            <a:r>
              <a:rPr lang="en-US" i="1" dirty="0">
                <a:hlinkClick r:id="rId4"/>
              </a:rPr>
              <a:t>https://hortonworks.com/downloads/#sandbox</a:t>
            </a:r>
            <a:r>
              <a:rPr lang="en-US" i="1" dirty="0"/>
              <a:t> (registration required)</a:t>
            </a:r>
          </a:p>
          <a:p>
            <a:pPr lvl="2"/>
            <a:r>
              <a:rPr lang="en-US" i="1" dirty="0"/>
              <a:t>You </a:t>
            </a:r>
            <a:r>
              <a:rPr lang="en-US" i="1" dirty="0" smtClean="0"/>
              <a:t>can choose </a:t>
            </a:r>
            <a:r>
              <a:rPr lang="en-US" i="1" dirty="0"/>
              <a:t>between the VM for </a:t>
            </a:r>
            <a:r>
              <a:rPr lang="en-US" i="1" dirty="0" err="1"/>
              <a:t>VirtualBox</a:t>
            </a:r>
            <a:r>
              <a:rPr lang="en-US" i="1" dirty="0"/>
              <a:t> or </a:t>
            </a:r>
            <a:r>
              <a:rPr lang="en-US" i="1" dirty="0" smtClean="0"/>
              <a:t>Docker</a:t>
            </a:r>
            <a:endParaRPr lang="en-US" sz="3200" i="1" dirty="0"/>
          </a:p>
          <a:p>
            <a:endParaRPr lang="en-US" sz="9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Start your engines!</a:t>
            </a:r>
          </a:p>
        </p:txBody>
      </p:sp>
    </p:spTree>
    <p:extLst>
      <p:ext uri="{BB962C8B-B14F-4D97-AF65-F5344CB8AC3E}">
        <p14:creationId xmlns:p14="http://schemas.microsoft.com/office/powerpoint/2010/main" val="29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C527B0-C37F-4046-B120-56DE0866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lab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/>
              <a:t>week </a:t>
            </a:r>
            <a:r>
              <a:rPr lang="en-US" sz="4400" dirty="0" smtClean="0"/>
              <a:t>#5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Hadoop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D6A1A67-FB8E-DB4B-9BE4-0A97F292E86E}"/>
              </a:ext>
            </a:extLst>
          </p:cNvPr>
          <p:cNvGrpSpPr/>
          <p:nvPr/>
        </p:nvGrpSpPr>
        <p:grpSpPr>
          <a:xfrm>
            <a:off x="4645671" y="1312040"/>
            <a:ext cx="2422094" cy="2900772"/>
            <a:chOff x="9512402" y="940257"/>
            <a:chExt cx="2422094" cy="2900772"/>
          </a:xfrm>
        </p:grpSpPr>
        <p:pic>
          <p:nvPicPr>
            <p:cNvPr id="4" name="Picture 4" descr="ésultat de recherche d'images pour &quot;dorina thanou&quot;">
              <a:extLst>
                <a:ext uri="{FF2B5EF4-FFF2-40B4-BE49-F238E27FC236}">
                  <a16:creationId xmlns="" xmlns:a16="http://schemas.microsoft.com/office/drawing/2014/main" id="{AF02E77B-0DD9-7D44-891A-695DC44E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181" y="940257"/>
              <a:ext cx="1227315" cy="122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ésultat de recherche d'images pour &quot;Julien Eberle&quot;">
              <a:extLst>
                <a:ext uri="{FF2B5EF4-FFF2-40B4-BE49-F238E27FC236}">
                  <a16:creationId xmlns="" xmlns:a16="http://schemas.microsoft.com/office/drawing/2014/main" id="{4A369F6C-86F2-B74D-B3D2-ECDE2E998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02" y="1245734"/>
              <a:ext cx="1029975" cy="102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datascience.ch/wp-content/uploads/2014/04/Olivierv3.jpg">
              <a:extLst>
                <a:ext uri="{FF2B5EF4-FFF2-40B4-BE49-F238E27FC236}">
                  <a16:creationId xmlns="" xmlns:a16="http://schemas.microsoft.com/office/drawing/2014/main" id="{C69511A1-4360-264F-B220-A68E96BD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493" y="2453068"/>
              <a:ext cx="1144429" cy="112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0FF52DA-985C-A849-B01B-F9D93FC786A6}"/>
                </a:ext>
              </a:extLst>
            </p:cNvPr>
            <p:cNvSpPr txBox="1"/>
            <p:nvPr/>
          </p:nvSpPr>
          <p:spPr>
            <a:xfrm>
              <a:off x="10409050" y="3533252"/>
              <a:ext cx="1093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Weeks 1 &amp;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F147735-8E2D-F44C-AA27-D438BEBE37DF}"/>
                </a:ext>
              </a:extLst>
            </p:cNvPr>
            <p:cNvSpPr txBox="1"/>
            <p:nvPr/>
          </p:nvSpPr>
          <p:spPr>
            <a:xfrm>
              <a:off x="10955708" y="2145291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8BEF6CB-CF71-0D49-AAAE-4D0EE9E08338}"/>
                </a:ext>
              </a:extLst>
            </p:cNvPr>
            <p:cNvSpPr txBox="1"/>
            <p:nvPr/>
          </p:nvSpPr>
          <p:spPr>
            <a:xfrm>
              <a:off x="9661840" y="2265652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9398B9-74A4-6140-B545-AF9B545AB9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58" y="3026594"/>
            <a:ext cx="1207226" cy="804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FEA0DB-BAB0-E349-BF74-26B0D37C3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00" y="4212812"/>
            <a:ext cx="1022430" cy="1348903"/>
          </a:xfrm>
          <a:prstGeom prst="rect">
            <a:avLst/>
          </a:prstGeom>
        </p:spPr>
      </p:pic>
      <p:pic>
        <p:nvPicPr>
          <p:cNvPr id="13" name="Picture 18" descr="mage result for Sandra Savchenko - de Jong">
            <a:extLst>
              <a:ext uri="{FF2B5EF4-FFF2-40B4-BE49-F238E27FC236}">
                <a16:creationId xmlns="" xmlns:a16="http://schemas.microsoft.com/office/drawing/2014/main" id="{CCB9AA59-8A86-0D4A-831C-DA52F215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2" y="4220708"/>
            <a:ext cx="1022430" cy="10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Clr>
                <a:schemeClr val="accent1"/>
              </a:buClr>
            </a:pPr>
            <a:r>
              <a:rPr lang="en-US" sz="2800" dirty="0" smtClean="0"/>
              <a:t>Review Big </a:t>
            </a:r>
            <a:r>
              <a:rPr lang="en-US" sz="2800" dirty="0"/>
              <a:t>Data </a:t>
            </a:r>
            <a:r>
              <a:rPr lang="en-US" sz="2800" dirty="0" smtClean="0"/>
              <a:t>concepts</a:t>
            </a:r>
          </a:p>
          <a:p>
            <a:pPr marL="228600" lvl="1">
              <a:spcBef>
                <a:spcPts val="1000"/>
              </a:spcBef>
              <a:buClr>
                <a:schemeClr val="accent1"/>
              </a:buClr>
            </a:pPr>
            <a:r>
              <a:rPr lang="en-US" sz="2800" dirty="0"/>
              <a:t>Experiment with </a:t>
            </a:r>
            <a:r>
              <a:rPr lang="en-US" sz="2800" dirty="0" smtClean="0"/>
              <a:t>Big </a:t>
            </a:r>
            <a:r>
              <a:rPr lang="en-US" sz="2800" dirty="0"/>
              <a:t>Data </a:t>
            </a:r>
            <a:r>
              <a:rPr lang="en-US" sz="2800" dirty="0" smtClean="0"/>
              <a:t>technologies</a:t>
            </a:r>
            <a:endParaRPr lang="en-US" sz="2800" dirty="0"/>
          </a:p>
          <a:p>
            <a:pPr lvl="1"/>
            <a:r>
              <a:rPr lang="en-US" dirty="0" smtClean="0"/>
              <a:t>Distributed </a:t>
            </a:r>
            <a:r>
              <a:rPr lang="en-US" dirty="0" smtClean="0"/>
              <a:t>storage</a:t>
            </a:r>
            <a:endParaRPr lang="en-US" dirty="0" smtClean="0"/>
          </a:p>
          <a:p>
            <a:pPr lvl="1"/>
            <a:r>
              <a:rPr lang="en-US" dirty="0" smtClean="0"/>
              <a:t>Distributed </a:t>
            </a:r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Getting familiar with SQL on big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Landscape Evolution – A Moving Target</a:t>
            </a:r>
            <a:endParaRPr lang="en-US" dirty="0"/>
          </a:p>
        </p:txBody>
      </p:sp>
      <p:pic>
        <p:nvPicPr>
          <p:cNvPr id="11" name="Picture 2" descr="ttp://mattturck.com/wp-content/uploads/2017/05/Matt-Turck-FirstMark-2017-Big-Data-Landsc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60" y="819251"/>
            <a:ext cx="3092277" cy="21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attturck.com/wp-content/uploads/2016/03/Big-Data-Landscape-2016-v18-FINAL-1024x77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924" r="890" b="713"/>
          <a:stretch/>
        </p:blipFill>
        <p:spPr bwMode="auto">
          <a:xfrm>
            <a:off x="6089904" y="857738"/>
            <a:ext cx="2696159" cy="20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frastructure&#10;NoSQLDatabasesNewSQL&#10;Databses&#10;MPPDatabasesGraph&#10;Databases&#10;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91" y="878325"/>
            <a:ext cx="2730552" cy="20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9565"/>
            <a:ext cx="12192000" cy="2436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496" y="4278993"/>
            <a:ext cx="1491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6FF"/>
                </a:solidFill>
              </a:rPr>
              <a:t>Big Data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Machine Learning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Data Science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496" y="6429298"/>
            <a:ext cx="412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(Sources: </a:t>
            </a:r>
            <a:r>
              <a:rPr lang="en-US" sz="1200" dirty="0"/>
              <a:t>Matt </a:t>
            </a:r>
            <a:r>
              <a:rPr lang="en-US" sz="1200" dirty="0" err="1"/>
              <a:t>Turck</a:t>
            </a:r>
            <a:r>
              <a:rPr lang="en-US" sz="1200" dirty="0"/>
              <a:t> - http://</a:t>
            </a:r>
            <a:r>
              <a:rPr lang="en-US" sz="1200" dirty="0" err="1"/>
              <a:t>mattturck.com</a:t>
            </a:r>
            <a:r>
              <a:rPr lang="en-US" sz="1200" dirty="0"/>
              <a:t> </a:t>
            </a:r>
            <a:r>
              <a:rPr lang="en-US" sz="1200" dirty="0" smtClean="0"/>
              <a:t>;  </a:t>
            </a:r>
            <a:r>
              <a:rPr lang="en-US" sz="1200" dirty="0" err="1" smtClean="0"/>
              <a:t>trends.google.ch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Freeform 7"/>
          <p:cNvSpPr/>
          <p:nvPr/>
        </p:nvSpPr>
        <p:spPr>
          <a:xfrm>
            <a:off x="4720590" y="3006090"/>
            <a:ext cx="3346750" cy="2971800"/>
          </a:xfrm>
          <a:custGeom>
            <a:avLst/>
            <a:gdLst>
              <a:gd name="connsiteX0" fmla="*/ 0 w 3337560"/>
              <a:gd name="connsiteY0" fmla="*/ 0 h 2971800"/>
              <a:gd name="connsiteX1" fmla="*/ 331470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37560"/>
              <a:gd name="connsiteY0" fmla="*/ 0 h 2971800"/>
              <a:gd name="connsiteX1" fmla="*/ 333756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46750"/>
              <a:gd name="connsiteY0" fmla="*/ 0 h 2971800"/>
              <a:gd name="connsiteX1" fmla="*/ 3346750 w 3346750"/>
              <a:gd name="connsiteY1" fmla="*/ 907565 h 2971800"/>
              <a:gd name="connsiteX2" fmla="*/ 3337560 w 3346750"/>
              <a:gd name="connsiteY2" fmla="*/ 2971800 h 2971800"/>
              <a:gd name="connsiteX3" fmla="*/ 3337560 w 334675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750" h="2971800">
                <a:moveTo>
                  <a:pt x="0" y="0"/>
                </a:moveTo>
                <a:lnTo>
                  <a:pt x="3346750" y="907565"/>
                </a:lnTo>
                <a:cubicBezTo>
                  <a:pt x="3343687" y="1595643"/>
                  <a:pt x="3339092" y="2627761"/>
                  <a:pt x="3337560" y="2971800"/>
                </a:cubicBezTo>
                <a:lnTo>
                  <a:pt x="3337560" y="297180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18967" y="3006090"/>
            <a:ext cx="2468208" cy="2971800"/>
          </a:xfrm>
          <a:custGeom>
            <a:avLst/>
            <a:gdLst>
              <a:gd name="connsiteX0" fmla="*/ 0 w 3337560"/>
              <a:gd name="connsiteY0" fmla="*/ 0 h 2971800"/>
              <a:gd name="connsiteX1" fmla="*/ 331470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37560"/>
              <a:gd name="connsiteY0" fmla="*/ 0 h 2971800"/>
              <a:gd name="connsiteX1" fmla="*/ 333756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46750"/>
              <a:gd name="connsiteY0" fmla="*/ 0 h 2971800"/>
              <a:gd name="connsiteX1" fmla="*/ 3346750 w 3346750"/>
              <a:gd name="connsiteY1" fmla="*/ 907565 h 2971800"/>
              <a:gd name="connsiteX2" fmla="*/ 3337560 w 3346750"/>
              <a:gd name="connsiteY2" fmla="*/ 2971800 h 2971800"/>
              <a:gd name="connsiteX3" fmla="*/ 3337560 w 3346750"/>
              <a:gd name="connsiteY3" fmla="*/ 2971800 h 2971800"/>
              <a:gd name="connsiteX0" fmla="*/ 0 w 2468208"/>
              <a:gd name="connsiteY0" fmla="*/ 0 h 2971800"/>
              <a:gd name="connsiteX1" fmla="*/ 2468208 w 2468208"/>
              <a:gd name="connsiteY1" fmla="*/ 907565 h 2971800"/>
              <a:gd name="connsiteX2" fmla="*/ 2459018 w 2468208"/>
              <a:gd name="connsiteY2" fmla="*/ 2971800 h 2971800"/>
              <a:gd name="connsiteX3" fmla="*/ 2459018 w 246820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208" h="2971800">
                <a:moveTo>
                  <a:pt x="0" y="0"/>
                </a:moveTo>
                <a:lnTo>
                  <a:pt x="2468208" y="907565"/>
                </a:lnTo>
                <a:cubicBezTo>
                  <a:pt x="2465145" y="1595643"/>
                  <a:pt x="2460550" y="2627761"/>
                  <a:pt x="2459018" y="2971800"/>
                </a:cubicBezTo>
                <a:lnTo>
                  <a:pt x="2459018" y="297180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117345" y="2952302"/>
            <a:ext cx="1123503" cy="3025588"/>
          </a:xfrm>
          <a:custGeom>
            <a:avLst/>
            <a:gdLst>
              <a:gd name="connsiteX0" fmla="*/ 0 w 3337560"/>
              <a:gd name="connsiteY0" fmla="*/ 0 h 2971800"/>
              <a:gd name="connsiteX1" fmla="*/ 331470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37560"/>
              <a:gd name="connsiteY0" fmla="*/ 0 h 2971800"/>
              <a:gd name="connsiteX1" fmla="*/ 3337560 w 3337560"/>
              <a:gd name="connsiteY1" fmla="*/ 902970 h 2971800"/>
              <a:gd name="connsiteX2" fmla="*/ 3337560 w 3337560"/>
              <a:gd name="connsiteY2" fmla="*/ 2971800 h 2971800"/>
              <a:gd name="connsiteX3" fmla="*/ 3337560 w 3337560"/>
              <a:gd name="connsiteY3" fmla="*/ 2971800 h 2971800"/>
              <a:gd name="connsiteX0" fmla="*/ 0 w 3346750"/>
              <a:gd name="connsiteY0" fmla="*/ 0 h 2971800"/>
              <a:gd name="connsiteX1" fmla="*/ 3346750 w 3346750"/>
              <a:gd name="connsiteY1" fmla="*/ 907565 h 2971800"/>
              <a:gd name="connsiteX2" fmla="*/ 3337560 w 3346750"/>
              <a:gd name="connsiteY2" fmla="*/ 2971800 h 2971800"/>
              <a:gd name="connsiteX3" fmla="*/ 3337560 w 3346750"/>
              <a:gd name="connsiteY3" fmla="*/ 2971800 h 2971800"/>
              <a:gd name="connsiteX0" fmla="*/ 0 w 1123503"/>
              <a:gd name="connsiteY0" fmla="*/ 0 h 3025588"/>
              <a:gd name="connsiteX1" fmla="*/ 1123503 w 1123503"/>
              <a:gd name="connsiteY1" fmla="*/ 961353 h 3025588"/>
              <a:gd name="connsiteX2" fmla="*/ 1114313 w 1123503"/>
              <a:gd name="connsiteY2" fmla="*/ 3025588 h 3025588"/>
              <a:gd name="connsiteX3" fmla="*/ 1114313 w 1123503"/>
              <a:gd name="connsiteY3" fmla="*/ 3025588 h 30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503" h="3025588">
                <a:moveTo>
                  <a:pt x="0" y="0"/>
                </a:moveTo>
                <a:lnTo>
                  <a:pt x="1123503" y="961353"/>
                </a:lnTo>
                <a:cubicBezTo>
                  <a:pt x="1120440" y="1649431"/>
                  <a:pt x="1115845" y="2681549"/>
                  <a:pt x="1114313" y="3025588"/>
                </a:cubicBezTo>
                <a:lnTo>
                  <a:pt x="1114313" y="3025588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53116" y="30103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84294" y="30103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16150" y="30103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41" y="3909661"/>
            <a:ext cx="152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Google Trends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acquainted with the Big Data ecosystems</a:t>
            </a:r>
          </a:p>
          <a:p>
            <a:pPr lvl="1"/>
            <a:r>
              <a:rPr lang="en-US" dirty="0" smtClean="0"/>
              <a:t>Find your way in the Big Data jungle, explore it more efficiently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1760561" y="3965016"/>
            <a:ext cx="1965278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760561" y="1951630"/>
            <a:ext cx="2" cy="19860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00752" y="3937720"/>
            <a:ext cx="859809" cy="8799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Big Data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96" y="3456247"/>
            <a:ext cx="1106563" cy="11065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622875" y="2390202"/>
            <a:ext cx="1" cy="298317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09572" y="1604890"/>
            <a:ext cx="4660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Bigger machines: </a:t>
            </a:r>
            <a:r>
              <a:rPr lang="en-US" b="1" dirty="0" smtClean="0"/>
              <a:t>scale up </a:t>
            </a:r>
            <a:r>
              <a:rPr lang="en-US" dirty="0" smtClean="0"/>
              <a:t>(</a:t>
            </a:r>
            <a:r>
              <a:rPr lang="en-US" dirty="0" err="1" smtClean="0"/>
              <a:t>a.k.a</a:t>
            </a:r>
            <a:r>
              <a:rPr lang="en-US" dirty="0" smtClean="0"/>
              <a:t> vertical scaling)</a:t>
            </a:r>
          </a:p>
          <a:p>
            <a:r>
              <a:rPr lang="is-IS" dirty="0" smtClean="0"/>
              <a:t>… </a:t>
            </a:r>
            <a:r>
              <a:rPr lang="en-US" dirty="0" smtClean="0"/>
              <a:t>the High Performance Computing way (HPC)</a:t>
            </a:r>
          </a:p>
        </p:txBody>
      </p:sp>
      <p:sp>
        <p:nvSpPr>
          <p:cNvPr id="20" name="Cube 19"/>
          <p:cNvSpPr/>
          <p:nvPr/>
        </p:nvSpPr>
        <p:spPr>
          <a:xfrm rot="10800000">
            <a:off x="1153488" y="2390201"/>
            <a:ext cx="2187388" cy="2187388"/>
          </a:xfrm>
          <a:prstGeom prst="cube">
            <a:avLst>
              <a:gd name="adj" fmla="val 2745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345" y="2779059"/>
            <a:ext cx="1409672" cy="1409672"/>
          </a:xfrm>
          <a:prstGeom prst="rect">
            <a:avLst/>
          </a:prstGeom>
        </p:spPr>
      </p:pic>
      <p:sp>
        <p:nvSpPr>
          <p:cNvPr id="22" name="Cube 21"/>
          <p:cNvSpPr/>
          <p:nvPr/>
        </p:nvSpPr>
        <p:spPr>
          <a:xfrm>
            <a:off x="1153488" y="2390201"/>
            <a:ext cx="2187388" cy="2187388"/>
          </a:xfrm>
          <a:prstGeom prst="cube">
            <a:avLst>
              <a:gd name="adj" fmla="val 2745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96919" y="4679160"/>
            <a:ext cx="4424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CPU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67840" y="1961055"/>
            <a:ext cx="4552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10123" y="4014760"/>
            <a:ext cx="4263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4427221" y="3483895"/>
            <a:ext cx="504968" cy="3599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725839" y="2631033"/>
            <a:ext cx="1897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 the</a:t>
            </a:r>
          </a:p>
          <a:p>
            <a:r>
              <a:rPr lang="en-US" dirty="0" smtClean="0"/>
              <a:t>CPU/RAM/Disk bounds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26" y="4764715"/>
            <a:ext cx="402188" cy="40218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622875" y="3450895"/>
            <a:ext cx="6264325" cy="2568817"/>
            <a:chOff x="5622875" y="3450895"/>
            <a:chExt cx="6264325" cy="2568817"/>
          </a:xfrm>
        </p:grpSpPr>
        <p:sp>
          <p:nvSpPr>
            <p:cNvPr id="9" name="TextBox 8"/>
            <p:cNvSpPr txBox="1"/>
            <p:nvPr/>
          </p:nvSpPr>
          <p:spPr>
            <a:xfrm>
              <a:off x="6313293" y="5373381"/>
              <a:ext cx="4913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machines: </a:t>
              </a:r>
              <a:r>
                <a:rPr lang="en-US" b="1" dirty="0" smtClean="0"/>
                <a:t>scale out </a:t>
              </a:r>
              <a:r>
                <a:rPr lang="en-US" dirty="0" smtClean="0"/>
                <a:t>(</a:t>
              </a:r>
              <a:r>
                <a:rPr lang="en-US" dirty="0" err="1" smtClean="0"/>
                <a:t>a.k.a</a:t>
              </a:r>
              <a:r>
                <a:rPr lang="en-US" dirty="0" smtClean="0"/>
                <a:t> horizontal scaling)</a:t>
              </a:r>
            </a:p>
            <a:p>
              <a:r>
                <a:rPr lang="is-IS" dirty="0" smtClean="0"/>
                <a:t>… the commodity hardware (cloud) way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22875" y="5373381"/>
              <a:ext cx="626432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463" y="3450896"/>
              <a:ext cx="1106563" cy="110656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275" y="3450895"/>
              <a:ext cx="1106563" cy="110656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0776268" y="3915944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is-IS" dirty="0" smtClean="0"/>
                <a:t>…)</a:t>
              </a:r>
              <a:endParaRPr lang="en-US" dirty="0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463" y="4764715"/>
              <a:ext cx="402188" cy="40218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645" y="4764715"/>
              <a:ext cx="402188" cy="40218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937630" y="1345721"/>
            <a:ext cx="1949570" cy="879894"/>
            <a:chOff x="9937630" y="1345721"/>
            <a:chExt cx="1949570" cy="879894"/>
          </a:xfrm>
        </p:grpSpPr>
        <p:cxnSp>
          <p:nvCxnSpPr>
            <p:cNvPr id="29" name="Straight Connector 28"/>
            <p:cNvCxnSpPr>
              <a:stCxn id="27" idx="0"/>
            </p:cNvCxnSpPr>
            <p:nvPr/>
          </p:nvCxnSpPr>
          <p:spPr>
            <a:xfrm flipV="1">
              <a:off x="9937630" y="1345721"/>
              <a:ext cx="1949570" cy="879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0205347">
              <a:off x="10025926" y="1590238"/>
              <a:ext cx="1022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scale out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278015" y="810781"/>
            <a:ext cx="2681798" cy="1796605"/>
            <a:chOff x="9278015" y="810781"/>
            <a:chExt cx="2681798" cy="179660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9844580" y="935853"/>
              <a:ext cx="0" cy="13380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861833" y="2273927"/>
              <a:ext cx="20253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278015" y="810781"/>
              <a:ext cx="566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cost</a:t>
              </a:r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74516" y="2238054"/>
              <a:ext cx="1085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capability</a:t>
              </a: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937630" y="1052423"/>
              <a:ext cx="1604513" cy="1173192"/>
            </a:xfrm>
            <a:custGeom>
              <a:avLst/>
              <a:gdLst>
                <a:gd name="connsiteX0" fmla="*/ 0 w 1604513"/>
                <a:gd name="connsiteY0" fmla="*/ 1173192 h 1173192"/>
                <a:gd name="connsiteX1" fmla="*/ 621102 w 1604513"/>
                <a:gd name="connsiteY1" fmla="*/ 1104181 h 1173192"/>
                <a:gd name="connsiteX2" fmla="*/ 1207698 w 1604513"/>
                <a:gd name="connsiteY2" fmla="*/ 845388 h 1173192"/>
                <a:gd name="connsiteX3" fmla="*/ 1500996 w 1604513"/>
                <a:gd name="connsiteY3" fmla="*/ 448573 h 1173192"/>
                <a:gd name="connsiteX4" fmla="*/ 1604513 w 1604513"/>
                <a:gd name="connsiteY4" fmla="*/ 0 h 117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4513" h="1173192">
                  <a:moveTo>
                    <a:pt x="0" y="1173192"/>
                  </a:moveTo>
                  <a:cubicBezTo>
                    <a:pt x="209909" y="1166003"/>
                    <a:pt x="419819" y="1158815"/>
                    <a:pt x="621102" y="1104181"/>
                  </a:cubicBezTo>
                  <a:cubicBezTo>
                    <a:pt x="822385" y="1049547"/>
                    <a:pt x="1061049" y="954656"/>
                    <a:pt x="1207698" y="845388"/>
                  </a:cubicBezTo>
                  <a:cubicBezTo>
                    <a:pt x="1354347" y="736120"/>
                    <a:pt x="1434860" y="589471"/>
                    <a:pt x="1500996" y="448573"/>
                  </a:cubicBezTo>
                  <a:cubicBezTo>
                    <a:pt x="1567132" y="307675"/>
                    <a:pt x="1604513" y="0"/>
                    <a:pt x="1604513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18760" y="827597"/>
              <a:ext cx="94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scale up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9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Horizontal scaling (scaling out) </a:t>
            </a:r>
            <a:r>
              <a:rPr lang="en-US" dirty="0" smtClean="0"/>
              <a:t>entails </a:t>
            </a:r>
            <a:r>
              <a:rPr lang="en-US" dirty="0" smtClean="0"/>
              <a:t>distributed </a:t>
            </a:r>
            <a:r>
              <a:rPr lang="en-US" dirty="0" smtClean="0"/>
              <a:t>computing across a large number of compute servers</a:t>
            </a:r>
            <a:endParaRPr lang="en-US" dirty="0" smtClean="0"/>
          </a:p>
          <a:p>
            <a:r>
              <a:rPr lang="en-US" dirty="0" smtClean="0"/>
              <a:t>Challenges of distributed computing are: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same code </a:t>
            </a:r>
            <a:r>
              <a:rPr lang="en-US" dirty="0" smtClean="0"/>
              <a:t>should transparently work </a:t>
            </a:r>
            <a:r>
              <a:rPr lang="en-US" dirty="0"/>
              <a:t>on 1, 10, or 10,000 </a:t>
            </a:r>
            <a:r>
              <a:rPr lang="en-US" dirty="0" smtClean="0"/>
              <a:t>servers</a:t>
            </a:r>
            <a:endParaRPr lang="en-US" dirty="0"/>
          </a:p>
          <a:p>
            <a:pPr lvl="2"/>
            <a:r>
              <a:rPr lang="en-US" dirty="0" smtClean="0"/>
              <a:t>Assume problem can be broken down into chunks and each chunk calculated locally</a:t>
            </a:r>
          </a:p>
          <a:p>
            <a:pPr lvl="1"/>
            <a:r>
              <a:rPr lang="en-US" dirty="0" smtClean="0"/>
              <a:t>The data must be accessible from anywhere</a:t>
            </a:r>
          </a:p>
          <a:p>
            <a:pPr lvl="1"/>
            <a:r>
              <a:rPr lang="en-US" dirty="0" smtClean="0"/>
              <a:t>High availability: the systems must survive one or more server failures with no impact on operations</a:t>
            </a:r>
          </a:p>
          <a:p>
            <a:pPr lvl="1"/>
            <a:r>
              <a:rPr lang="en-US" dirty="0" smtClean="0"/>
              <a:t>Resource utilization must be optimized</a:t>
            </a:r>
          </a:p>
          <a:p>
            <a:pPr lvl="2"/>
            <a:r>
              <a:rPr lang="en-US" dirty="0" smtClean="0"/>
              <a:t>Minimize hot-spots with a good load-balancing strategy</a:t>
            </a:r>
          </a:p>
          <a:p>
            <a:pPr lvl="2"/>
            <a:r>
              <a:rPr lang="en-US" dirty="0" smtClean="0"/>
              <a:t>Bring compute to data</a:t>
            </a:r>
          </a:p>
          <a:p>
            <a:pPr lvl="1"/>
            <a:r>
              <a:rPr lang="en-US" dirty="0" smtClean="0"/>
              <a:t>The systems </a:t>
            </a:r>
            <a:r>
              <a:rPr lang="en-US" dirty="0" smtClean="0"/>
              <a:t>should support </a:t>
            </a:r>
            <a:r>
              <a:rPr lang="en-US" dirty="0" smtClean="0"/>
              <a:t>elastic scaling</a:t>
            </a:r>
          </a:p>
          <a:p>
            <a:pPr lvl="2"/>
            <a:r>
              <a:rPr lang="en-US" dirty="0" smtClean="0"/>
              <a:t>Add/remove machines without requiring maintenance down-times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Big </a:t>
            </a:r>
            <a:r>
              <a:rPr lang="en-US" dirty="0" smtClean="0"/>
              <a:t>Data </a:t>
            </a:r>
            <a:r>
              <a:rPr lang="en-US" dirty="0" smtClean="0"/>
              <a:t>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Addressing the Big Data </a:t>
            </a:r>
            <a:r>
              <a:rPr lang="en-US" dirty="0" smtClean="0"/>
              <a:t>Challenge - Solutions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95350" y="1235790"/>
            <a:ext cx="4460844" cy="593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Spark</a:t>
            </a:r>
            <a:r>
              <a:rPr lang="en-US" dirty="0" smtClean="0"/>
              <a:t>, </a:t>
            </a:r>
            <a:r>
              <a:rPr lang="en-US" u="sng" dirty="0" smtClean="0"/>
              <a:t>MapReduce(2)</a:t>
            </a:r>
            <a:r>
              <a:rPr lang="en-US" dirty="0" smtClean="0"/>
              <a:t>, Storm, </a:t>
            </a:r>
            <a:r>
              <a:rPr lang="en-US" u="sng" dirty="0" smtClean="0"/>
              <a:t>TEZ</a:t>
            </a:r>
            <a:r>
              <a:rPr lang="en-US" dirty="0" smtClean="0"/>
              <a:t>, </a:t>
            </a:r>
            <a:r>
              <a:rPr lang="en-US" dirty="0" err="1" smtClean="0"/>
              <a:t>Flink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95350" y="902902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Distributed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Computing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350" y="3009257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Distributed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data warehouses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5350" y="3316179"/>
            <a:ext cx="4460844" cy="911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Hive</a:t>
            </a:r>
            <a:r>
              <a:rPr lang="en-US" dirty="0" smtClean="0"/>
              <a:t>, </a:t>
            </a:r>
            <a:r>
              <a:rPr lang="en-US" u="sng" dirty="0" err="1" smtClean="0"/>
              <a:t>SparkSQL</a:t>
            </a:r>
            <a:r>
              <a:rPr lang="en-US" dirty="0" smtClean="0"/>
              <a:t>,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Accumulo</a:t>
            </a:r>
            <a:r>
              <a:rPr lang="en-US" dirty="0" smtClean="0"/>
              <a:t>, Druid, Impala, Cassandra, MongoDB, </a:t>
            </a:r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Redis</a:t>
            </a:r>
            <a:r>
              <a:rPr lang="en-US" dirty="0" smtClean="0"/>
              <a:t>, Phoenix, </a:t>
            </a:r>
            <a:r>
              <a:rPr lang="en-US" dirty="0" err="1" smtClean="0"/>
              <a:t>JanusGraph</a:t>
            </a:r>
            <a:r>
              <a:rPr lang="en-US" dirty="0" smtClean="0"/>
              <a:t>, Neo4j,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895350" y="2325072"/>
            <a:ext cx="4460844" cy="587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HDFS</a:t>
            </a:r>
            <a:r>
              <a:rPr lang="en-US" dirty="0" smtClean="0"/>
              <a:t>, </a:t>
            </a:r>
            <a:r>
              <a:rPr lang="en-US" dirty="0" err="1" smtClean="0"/>
              <a:t>Alluxio</a:t>
            </a:r>
            <a:r>
              <a:rPr lang="en-US" dirty="0" smtClean="0"/>
              <a:t>(Tachyon), </a:t>
            </a:r>
            <a:r>
              <a:rPr lang="en-US" dirty="0" err="1" smtClean="0"/>
              <a:t>Ceph</a:t>
            </a:r>
            <a:r>
              <a:rPr lang="en-US" dirty="0" smtClean="0"/>
              <a:t>, S3, GPFS,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895350" y="1948082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Distributed Storage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53578" y="921085"/>
            <a:ext cx="21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Moving data around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8450" y="1238659"/>
            <a:ext cx="4460844" cy="593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Kafka</a:t>
            </a:r>
            <a:r>
              <a:rPr lang="en-US" dirty="0" smtClean="0"/>
              <a:t>, Flume, Scoop, </a:t>
            </a:r>
            <a:r>
              <a:rPr lang="en-US" dirty="0" err="1" smtClean="0"/>
              <a:t>Nifi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6653578" y="1948082"/>
            <a:ext cx="24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Workflow orchestration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48450" y="2325072"/>
            <a:ext cx="4460844" cy="587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err="1" smtClean="0"/>
              <a:t>Oozie</a:t>
            </a:r>
            <a:r>
              <a:rPr lang="en-US" u="sng" dirty="0" smtClean="0"/>
              <a:t>,</a:t>
            </a:r>
            <a:r>
              <a:rPr lang="en-US" dirty="0" smtClean="0"/>
              <a:t>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895350" y="4279062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Provisioning, monitoring, management, security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5350" y="4631141"/>
            <a:ext cx="4460844" cy="708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err="1" smtClean="0"/>
              <a:t>Ambari</a:t>
            </a:r>
            <a:r>
              <a:rPr lang="en-US" dirty="0" smtClean="0"/>
              <a:t>, </a:t>
            </a:r>
            <a:r>
              <a:rPr lang="en-US" u="sng" dirty="0" smtClean="0"/>
              <a:t>Zookeeper</a:t>
            </a:r>
            <a:r>
              <a:rPr lang="en-US" dirty="0" smtClean="0"/>
              <a:t>, Ranger, Knox,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648450" y="3078269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Resource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8450" y="3447601"/>
            <a:ext cx="4460844" cy="708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YARN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esos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648450" y="4279062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End user interfaces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8450" y="4631141"/>
            <a:ext cx="4460844" cy="708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u="sng" dirty="0" smtClean="0"/>
              <a:t>Zeppelin</a:t>
            </a:r>
            <a:r>
              <a:rPr lang="en-US" dirty="0" smtClean="0"/>
              <a:t>, </a:t>
            </a:r>
            <a:r>
              <a:rPr lang="en-US" dirty="0" err="1" smtClean="0"/>
              <a:t>Jupyter</a:t>
            </a:r>
            <a:r>
              <a:rPr lang="en-US" dirty="0" smtClean="0"/>
              <a:t> Notebook, </a:t>
            </a:r>
            <a:r>
              <a:rPr lang="is-IS" dirty="0" smtClean="0"/>
              <a:t>…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895350" y="5373682"/>
            <a:ext cx="179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Data governance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5350" y="5743014"/>
            <a:ext cx="4460844" cy="708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Falcon, Atlas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28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49946</TotalTime>
  <Words>1081</Words>
  <Application>Microsoft Macintosh PowerPoint</Application>
  <PresentationFormat>Widescreen</PresentationFormat>
  <Paragraphs>220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AlphaHeadlinePro-Bold</vt:lpstr>
      <vt:lpstr>Calibri</vt:lpstr>
      <vt:lpstr>Verdana</vt:lpstr>
      <vt:lpstr>Arial</vt:lpstr>
      <vt:lpstr>2_Thème Office</vt:lpstr>
      <vt:lpstr>3_Thème Office</vt:lpstr>
      <vt:lpstr>Data science laboratory (DSLAB)</vt:lpstr>
      <vt:lpstr>Start your engines!</vt:lpstr>
      <vt:lpstr>Today’s lab week #5  Hadoop  </vt:lpstr>
      <vt:lpstr>This Module</vt:lpstr>
      <vt:lpstr>Big Data Landscape Evolution – A Moving Target</vt:lpstr>
      <vt:lpstr>Today’s Objectives</vt:lpstr>
      <vt:lpstr>Addressing the Big Data Challenges</vt:lpstr>
      <vt:lpstr>Addressing the Big Data Challenge</vt:lpstr>
      <vt:lpstr>Addressing the Big Data Challenge - Solutions</vt:lpstr>
      <vt:lpstr>Hadoop Distributed File Systems (HDFS) Essentials</vt:lpstr>
      <vt:lpstr>Popular Big Data Formats</vt:lpstr>
      <vt:lpstr>MapReduce in a Nutshell</vt:lpstr>
      <vt:lpstr>The Clash: should I Stream, or should I Batch?</vt:lpstr>
      <vt:lpstr>Big Data Illustrated – A Popular Real World Pattern</vt:lpstr>
      <vt:lpstr>Hadoop MapReduce Distributions</vt:lpstr>
      <vt:lpstr>This week’s exercises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Eric B</cp:lastModifiedBy>
  <cp:revision>843</cp:revision>
  <cp:lastPrinted>2017-02-05T20:52:23Z</cp:lastPrinted>
  <dcterms:created xsi:type="dcterms:W3CDTF">2016-11-02T19:50:15Z</dcterms:created>
  <dcterms:modified xsi:type="dcterms:W3CDTF">2018-03-21T12:03:18Z</dcterms:modified>
</cp:coreProperties>
</file>