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14"/>
  </p:notesMasterIdLst>
  <p:sldIdLst>
    <p:sldId id="283" r:id="rId3"/>
    <p:sldId id="495" r:id="rId4"/>
    <p:sldId id="510" r:id="rId5"/>
    <p:sldId id="486" r:id="rId6"/>
    <p:sldId id="509" r:id="rId7"/>
    <p:sldId id="536" r:id="rId8"/>
    <p:sldId id="531" r:id="rId9"/>
    <p:sldId id="532" r:id="rId10"/>
    <p:sldId id="533" r:id="rId11"/>
    <p:sldId id="535" r:id="rId12"/>
    <p:sldId id="53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2362"/>
    <a:srgbClr val="DCDAF2"/>
    <a:srgbClr val="5461A6"/>
    <a:srgbClr val="8E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152" autoAdjust="0"/>
    <p:restoredTop sz="77247" autoAdjust="0"/>
  </p:normalViewPr>
  <p:slideViewPr>
    <p:cSldViewPr snapToGrid="0" showGuides="1">
      <p:cViewPr varScale="1">
        <p:scale>
          <a:sx n="126" d="100"/>
          <a:sy n="126" d="100"/>
        </p:scale>
        <p:origin x="3816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3DAB-158A-5A4F-9571-82C3F1CD5879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B006-2DD9-3946-AF15-09AAE92EA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2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Todays need: </a:t>
            </a:r>
          </a:p>
          <a:p>
            <a:r>
              <a:rPr lang="en-US" i="0" dirty="0" smtClean="0"/>
              <a:t>- </a:t>
            </a:r>
            <a:r>
              <a:rPr lang="en-US" i="0" dirty="0" err="1" smtClean="0"/>
              <a:t>git</a:t>
            </a:r>
            <a:r>
              <a:rPr lang="en-US" i="0" dirty="0" smtClean="0"/>
              <a:t> </a:t>
            </a:r>
          </a:p>
          <a:p>
            <a:r>
              <a:rPr lang="en-US" i="0" dirty="0" smtClean="0"/>
              <a:t>- </a:t>
            </a:r>
            <a:r>
              <a:rPr lang="en-US" i="0" dirty="0" err="1" smtClean="0"/>
              <a:t>docker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9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2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0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tif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tif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3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933" y="4427884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2" y="6041611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2" y="5933742"/>
            <a:ext cx="1573494" cy="507772"/>
            <a:chOff x="4754528" y="4908030"/>
            <a:chExt cx="1180121" cy="507772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776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latin typeface="Verdana"/>
                  <a:cs typeface="Verdana"/>
                </a:rPr>
                <a:t>Eidg. Forschungsanstalt für Wald</a:t>
              </a:r>
            </a:p>
            <a:p>
              <a:r>
                <a:rPr lang="fr-FR" sz="400" dirty="0">
                  <a:latin typeface="Verdana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3"/>
            <a:ext cx="6193164" cy="12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6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884" y="1298576"/>
            <a:ext cx="11640664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buFont typeface="Arial" pitchFamily="34" charset="0"/>
              <a:buChar char="•"/>
              <a:tabLst>
                <a:tab pos="479988" algn="l"/>
              </a:tabLst>
              <a:defRPr sz="2133" baseline="0">
                <a:solidFill>
                  <a:schemeClr val="bg2"/>
                </a:solidFill>
                <a:latin typeface="Arial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3pPr>
            <a:lvl4pPr>
              <a:buFont typeface="Arial" pitchFamily="34" charset="0"/>
              <a:buChar char="•"/>
              <a:defRPr sz="2133" baseline="0">
                <a:solidFill>
                  <a:schemeClr val="bg2"/>
                </a:solidFill>
              </a:defRPr>
            </a:lvl4pPr>
            <a:lvl5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86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4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21" y="4386559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7" y="4422552"/>
            <a:ext cx="2722983" cy="2882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3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9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5" y="4422551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3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4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50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0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4" y="6041612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1" y="5933742"/>
            <a:ext cx="1358692" cy="476994"/>
            <a:chOff x="4754528" y="4908030"/>
            <a:chExt cx="1019019" cy="476994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6157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Eidg. Forschungsanstalt für Wald</a:t>
              </a:r>
            </a:p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4"/>
            <a:ext cx="6193164" cy="12092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2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8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49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1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E54A-1446-4D1B-993F-C27A467D21B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8" r:id="rId3"/>
    <p:sldLayoutId id="2147483697" r:id="rId4"/>
    <p:sldLayoutId id="2147483691" r:id="rId5"/>
    <p:sldLayoutId id="2147483695" r:id="rId6"/>
    <p:sldLayoutId id="2147483688" r:id="rId7"/>
    <p:sldLayoutId id="2147483696" r:id="rId8"/>
    <p:sldLayoutId id="2147483692" r:id="rId9"/>
    <p:sldLayoutId id="2147483693" r:id="rId10"/>
    <p:sldLayoutId id="2147483690" r:id="rId11"/>
    <p:sldLayoutId id="2147483700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14/03/2018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7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171429" indent="-171429" algn="l" defTabSz="685718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289" indent="-171429" algn="l" defTabSz="685718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14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00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286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725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4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7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4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3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2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lab2018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6" y="2310126"/>
            <a:ext cx="1431131" cy="4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2823122"/>
            <a:ext cx="11911644" cy="1896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Data science laboratory (DSLAB)</a:t>
            </a:r>
            <a:endParaRPr lang="en-US" sz="28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3212868" y="4609070"/>
            <a:ext cx="8662550" cy="173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Dorina</a:t>
            </a:r>
            <a:r>
              <a:rPr lang="en-US" sz="3600" dirty="0" smtClean="0"/>
              <a:t> </a:t>
            </a:r>
            <a:r>
              <a:rPr lang="en-US" sz="3600" dirty="0" err="1" smtClean="0"/>
              <a:t>Thanou</a:t>
            </a:r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2800" dirty="0"/>
              <a:t>Swiss Data Science Center</a:t>
            </a:r>
          </a:p>
          <a:p>
            <a:r>
              <a:rPr lang="en-US" sz="2800" dirty="0"/>
              <a:t>EPFL &amp; ETH Zurich</a:t>
            </a: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1" y="6473262"/>
            <a:ext cx="10327906" cy="38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Data Science Lab – Spring 2018</a:t>
            </a:r>
          </a:p>
        </p:txBody>
      </p:sp>
    </p:spTree>
    <p:extLst>
      <p:ext uri="{BB962C8B-B14F-4D97-AF65-F5344CB8AC3E}">
        <p14:creationId xmlns:p14="http://schemas.microsoft.com/office/powerpoint/2010/main" val="13717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Detect similar patterns: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b="1" dirty="0" smtClean="0"/>
              <a:t>in time </a:t>
            </a:r>
            <a:r>
              <a:rPr lang="en-US" sz="2000" dirty="0" smtClean="0"/>
              <a:t>(days with similar characteristics)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b="1" dirty="0" smtClean="0"/>
              <a:t>in space </a:t>
            </a:r>
            <a:r>
              <a:rPr lang="en-US" sz="2000" dirty="0" smtClean="0"/>
              <a:t>(sensors with similar topological characteristics)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dirty="0" smtClean="0"/>
              <a:t>For each of these patterns learn a simple linear regression model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 smtClean="0"/>
              <a:t>Example: </a:t>
            </a:r>
            <a:r>
              <a:rPr lang="en-US" sz="2400" dirty="0" smtClean="0"/>
              <a:t>Model the behavior of sensor A for the entire month</a:t>
            </a:r>
          </a:p>
          <a:p>
            <a:pPr lvl="2"/>
            <a:r>
              <a:rPr lang="en-US" sz="2100" dirty="0" smtClean="0"/>
              <a:t>Step 1: Find other similar sensors (B, C)</a:t>
            </a:r>
          </a:p>
          <a:p>
            <a:pPr lvl="2"/>
            <a:r>
              <a:rPr lang="en-US" sz="2100" dirty="0" smtClean="0"/>
              <a:t>Step 2: Find cluster of days with similar characteristics (D1, D2, D3) </a:t>
            </a:r>
          </a:p>
          <a:p>
            <a:pPr lvl="2"/>
            <a:r>
              <a:rPr lang="en-US" sz="2100" dirty="0" smtClean="0"/>
              <a:t>Step 3: For all the days in Di use measurements from A, B, C to fit a regression model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Suggested </a:t>
            </a:r>
            <a:r>
              <a:rPr lang="en-US" sz="4000" dirty="0" err="1" smtClean="0"/>
              <a:t>spatio</a:t>
            </a:r>
            <a:r>
              <a:rPr lang="en-US" sz="4000" dirty="0" smtClean="0"/>
              <a:t>-temporal modeling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92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Get the </a:t>
            </a:r>
            <a:r>
              <a:rPr lang="en-US" sz="2400" dirty="0" err="1" smtClean="0"/>
              <a:t>DSLab</a:t>
            </a:r>
            <a:r>
              <a:rPr lang="en-US" sz="2400" dirty="0" smtClean="0"/>
              <a:t> Week 4 instructions</a:t>
            </a:r>
          </a:p>
          <a:p>
            <a:endParaRPr lang="en-US" sz="2400" dirty="0" smtClean="0"/>
          </a:p>
          <a:p>
            <a:r>
              <a:rPr lang="en-US" sz="2400" dirty="0" smtClean="0"/>
              <a:t>Please work in groups of two! </a:t>
            </a:r>
          </a:p>
          <a:p>
            <a:endParaRPr lang="en-US" sz="2400" dirty="0"/>
          </a:p>
          <a:p>
            <a:r>
              <a:rPr lang="en-US" sz="2400" dirty="0" smtClean="0"/>
              <a:t>Due date: March 27 18H00</a:t>
            </a:r>
          </a:p>
          <a:p>
            <a:endParaRPr lang="en-US" sz="2400" dirty="0"/>
          </a:p>
          <a:p>
            <a:r>
              <a:rPr lang="en-US" sz="2400" dirty="0" smtClean="0"/>
              <a:t>Office hours:</a:t>
            </a:r>
          </a:p>
          <a:p>
            <a:pPr lvl="1"/>
            <a:r>
              <a:rPr lang="en-US" sz="2000" dirty="0" smtClean="0"/>
              <a:t>Friday March 16 15H00 </a:t>
            </a:r>
            <a:r>
              <a:rPr lang="mr-IN" sz="2000" dirty="0" smtClean="0"/>
              <a:t>–</a:t>
            </a:r>
            <a:r>
              <a:rPr lang="en-US" sz="2000" dirty="0" smtClean="0"/>
              <a:t> 16H00</a:t>
            </a:r>
          </a:p>
          <a:p>
            <a:pPr lvl="1"/>
            <a:r>
              <a:rPr lang="en-US" sz="2000" dirty="0" smtClean="0"/>
              <a:t>Friday March 23 15H00 </a:t>
            </a:r>
            <a:r>
              <a:rPr lang="mr-IN" sz="2000" dirty="0" smtClean="0"/>
              <a:t>–</a:t>
            </a:r>
            <a:r>
              <a:rPr lang="en-US" sz="2000" dirty="0" smtClean="0"/>
              <a:t> 16H00</a:t>
            </a:r>
          </a:p>
          <a:p>
            <a:endParaRPr lang="en-US" sz="2400" dirty="0" smtClean="0"/>
          </a:p>
          <a:p>
            <a:r>
              <a:rPr lang="en-US" sz="2400" dirty="0" smtClean="0"/>
              <a:t>Communications: </a:t>
            </a:r>
          </a:p>
          <a:p>
            <a:pPr lvl="1"/>
            <a:r>
              <a:rPr lang="en-US" sz="2100" smtClean="0"/>
              <a:t>https://mattermost-dslab.epfl.ch</a:t>
            </a:r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Let’s get started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90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1"/>
            <a:ext cx="10515600" cy="4894262"/>
          </a:xfrm>
        </p:spPr>
        <p:txBody>
          <a:bodyPr>
            <a:normAutofit/>
          </a:bodyPr>
          <a:lstStyle/>
          <a:p>
            <a:r>
              <a:rPr lang="en-US" sz="3200" dirty="0"/>
              <a:t>Head over to the course webpage</a:t>
            </a:r>
          </a:p>
          <a:p>
            <a:pPr lvl="1"/>
            <a:r>
              <a:rPr lang="en-US" sz="2800" dirty="0">
                <a:hlinkClick r:id="rId3"/>
              </a:rPr>
              <a:t>https://dslab2018.github.io/</a:t>
            </a:r>
            <a:endParaRPr lang="en-US" sz="28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200" dirty="0"/>
              <a:t>Configure &amp; Run Oracle </a:t>
            </a:r>
            <a:r>
              <a:rPr lang="en-US" sz="3200" dirty="0" err="1"/>
              <a:t>VirtualBox</a:t>
            </a:r>
            <a:endParaRPr lang="en-US" sz="3200" dirty="0"/>
          </a:p>
          <a:p>
            <a:r>
              <a:rPr lang="en-US" sz="3200" dirty="0"/>
              <a:t>Download, configure &amp; start the </a:t>
            </a:r>
            <a:r>
              <a:rPr lang="en-US" sz="3200" dirty="0" err="1"/>
              <a:t>DSLab</a:t>
            </a:r>
            <a:r>
              <a:rPr lang="en-US" sz="3200" dirty="0"/>
              <a:t> VM</a:t>
            </a:r>
          </a:p>
          <a:p>
            <a:pPr lvl="1"/>
            <a:r>
              <a:rPr lang="en-US" sz="2800" dirty="0"/>
              <a:t>Ubuntu </a:t>
            </a:r>
            <a:r>
              <a:rPr lang="en-US" sz="2800" dirty="0" err="1"/>
              <a:t>linux</a:t>
            </a:r>
            <a:endParaRPr lang="en-US" sz="2800" dirty="0"/>
          </a:p>
          <a:p>
            <a:pPr lvl="1"/>
            <a:r>
              <a:rPr lang="en-US" sz="2800" b="1" dirty="0"/>
              <a:t>Anaconda (Python 3), </a:t>
            </a:r>
            <a:r>
              <a:rPr lang="en-US" sz="2800" b="1" dirty="0" err="1"/>
              <a:t>git</a:t>
            </a:r>
            <a:r>
              <a:rPr lang="en-US" sz="2800" b="1" dirty="0"/>
              <a:t>, </a:t>
            </a:r>
            <a:r>
              <a:rPr lang="en-US" sz="2800" b="1" dirty="0" smtClean="0"/>
              <a:t>Docker</a:t>
            </a:r>
            <a:r>
              <a:rPr lang="en-US" sz="2800" dirty="0" smtClean="0"/>
              <a:t>/ </a:t>
            </a:r>
            <a:r>
              <a:rPr lang="en-US" sz="2800" dirty="0" err="1"/>
              <a:t>pySpark</a:t>
            </a:r>
            <a:r>
              <a:rPr lang="en-US" sz="2800" dirty="0"/>
              <a:t>, </a:t>
            </a:r>
            <a:r>
              <a:rPr lang="en-US" sz="2800" dirty="0" err="1"/>
              <a:t>pyCharm</a:t>
            </a:r>
            <a:endParaRPr lang="en-US" sz="2800" dirty="0"/>
          </a:p>
          <a:p>
            <a:pPr lvl="1"/>
            <a:r>
              <a:rPr lang="en-US" sz="2800" i="1" dirty="0"/>
              <a:t>{</a:t>
            </a:r>
            <a:r>
              <a:rPr lang="en-US" sz="2800" i="1" u="sng" dirty="0"/>
              <a:t>username</a:t>
            </a:r>
            <a:r>
              <a:rPr lang="en-US" sz="2800" i="1" dirty="0"/>
              <a:t>: student, </a:t>
            </a:r>
            <a:r>
              <a:rPr lang="en-US" sz="2800" i="1" u="sng" dirty="0"/>
              <a:t>password</a:t>
            </a:r>
            <a:r>
              <a:rPr lang="en-US" sz="2800" i="1" dirty="0"/>
              <a:t>: student}</a:t>
            </a:r>
          </a:p>
          <a:p>
            <a:endParaRPr lang="en-US" sz="9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Start your engines!</a:t>
            </a:r>
          </a:p>
        </p:txBody>
      </p:sp>
    </p:spTree>
    <p:extLst>
      <p:ext uri="{BB962C8B-B14F-4D97-AF65-F5344CB8AC3E}">
        <p14:creationId xmlns:p14="http://schemas.microsoft.com/office/powerpoint/2010/main" val="19498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31"/>
            <a:ext cx="10956010" cy="4642631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Any </a:t>
            </a:r>
            <a:r>
              <a:rPr lang="en-US" sz="3200" dirty="0"/>
              <a:t>questions?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Solutions to Week </a:t>
            </a:r>
            <a:r>
              <a:rPr lang="en-US" sz="4000" dirty="0" smtClean="0"/>
              <a:t>#3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72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27B0-C37F-4046-B120-56DE08664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lab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/>
              <a:t>week </a:t>
            </a:r>
            <a:r>
              <a:rPr lang="en-US" sz="4400" dirty="0" smtClean="0"/>
              <a:t>#4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 smtClean="0"/>
              <a:t>Dealing with real</a:t>
            </a:r>
            <a:br>
              <a:rPr lang="en-US" sz="3200" dirty="0" smtClean="0"/>
            </a:br>
            <a:r>
              <a:rPr lang="en-US" sz="3200" dirty="0" smtClean="0"/>
              <a:t> world sensor data </a:t>
            </a: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6A1A67-FB8E-DB4B-9BE4-0A97F292E86E}"/>
              </a:ext>
            </a:extLst>
          </p:cNvPr>
          <p:cNvGrpSpPr/>
          <p:nvPr/>
        </p:nvGrpSpPr>
        <p:grpSpPr>
          <a:xfrm>
            <a:off x="4645671" y="1312040"/>
            <a:ext cx="2422094" cy="2637557"/>
            <a:chOff x="9512402" y="940257"/>
            <a:chExt cx="2422094" cy="2637557"/>
          </a:xfrm>
        </p:grpSpPr>
        <p:pic>
          <p:nvPicPr>
            <p:cNvPr id="4" name="Picture 4" descr="ésultat de recherche d'images pour &quot;dorina thanou&quot;">
              <a:extLst>
                <a:ext uri="{FF2B5EF4-FFF2-40B4-BE49-F238E27FC236}">
                  <a16:creationId xmlns:a16="http://schemas.microsoft.com/office/drawing/2014/main" id="{AF02E77B-0DD9-7D44-891A-695DC44E6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181" y="940257"/>
              <a:ext cx="1227315" cy="1227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ésultat de recherche d'images pour &quot;Julien Eberle&quot;">
              <a:extLst>
                <a:ext uri="{FF2B5EF4-FFF2-40B4-BE49-F238E27FC236}">
                  <a16:creationId xmlns:a16="http://schemas.microsoft.com/office/drawing/2014/main" id="{4A369F6C-86F2-B74D-B3D2-ECDE2E998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402" y="1245734"/>
              <a:ext cx="1029975" cy="102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datascience.ch/wp-content/uploads/2014/04/Olivierv3.jpg">
              <a:extLst>
                <a:ext uri="{FF2B5EF4-FFF2-40B4-BE49-F238E27FC236}">
                  <a16:creationId xmlns:a16="http://schemas.microsoft.com/office/drawing/2014/main" id="{C69511A1-4360-264F-B220-A68E96BD3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3493" y="2453068"/>
              <a:ext cx="1144429" cy="112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49398B9-74A4-6140-B545-AF9B545AB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058" y="3026594"/>
            <a:ext cx="1207226" cy="804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A0DB-BAB0-E349-BF74-26B0D37C33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00" y="4212812"/>
            <a:ext cx="1022430" cy="1348903"/>
          </a:xfrm>
          <a:prstGeom prst="rect">
            <a:avLst/>
          </a:prstGeom>
        </p:spPr>
      </p:pic>
      <p:pic>
        <p:nvPicPr>
          <p:cNvPr id="13" name="Picture 18" descr="mage result for Sandra Savchenko - de Jong">
            <a:extLst>
              <a:ext uri="{FF2B5EF4-FFF2-40B4-BE49-F238E27FC236}">
                <a16:creationId xmlns:a16="http://schemas.microsoft.com/office/drawing/2014/main" id="{CCB9AA59-8A86-0D4A-831C-DA52F215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332" y="4220708"/>
            <a:ext cx="1022430" cy="10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Motivation</a:t>
            </a:r>
          </a:p>
          <a:p>
            <a:pPr lvl="1"/>
            <a:r>
              <a:rPr lang="en-US" sz="2000" dirty="0" smtClean="0"/>
              <a:t>Improve the quantification of  anthropogenic CO2 emissions and CO2 fluxes of the biosphere accounting for their high variability in space and time</a:t>
            </a:r>
          </a:p>
          <a:p>
            <a:pPr lvl="1"/>
            <a:r>
              <a:rPr lang="en-US" sz="2000" dirty="0" smtClean="0"/>
              <a:t>Provide near-real time information on man-made emissions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CarboSense</a:t>
            </a:r>
            <a:r>
              <a:rPr lang="en-US" sz="4000" dirty="0" smtClean="0"/>
              <a:t>: A low-cost low power CO2 network</a:t>
            </a:r>
            <a:endParaRPr lang="en-US" sz="4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458" y="2850514"/>
            <a:ext cx="1747837" cy="13378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/>
          <p:cNvPicPr>
            <a:picLocks noChangeAspect="1"/>
          </p:cNvPicPr>
          <p:nvPr/>
        </p:nvPicPr>
        <p:blipFill rotWithShape="1">
          <a:blip r:embed="rId4"/>
          <a:srcRect l="33004" t="6001" r="26490" b="40877"/>
          <a:stretch/>
        </p:blipFill>
        <p:spPr>
          <a:xfrm>
            <a:off x="1103191" y="4515801"/>
            <a:ext cx="1702370" cy="1177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48" y="4572237"/>
            <a:ext cx="2280460" cy="16017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40" y="2085255"/>
            <a:ext cx="4410337" cy="24651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Grafik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40" y="4572637"/>
            <a:ext cx="2109422" cy="16013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78" y="2791515"/>
            <a:ext cx="2374202" cy="34485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Textfeld 9"/>
          <p:cNvSpPr txBox="1"/>
          <p:nvPr/>
        </p:nvSpPr>
        <p:spPr>
          <a:xfrm>
            <a:off x="7795185" y="2109366"/>
            <a:ext cx="263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Carbosense</a:t>
            </a:r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</a:t>
            </a:r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(Nov 2017)</a:t>
            </a:r>
            <a:endParaRPr lang="en-GB" sz="16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feld 38"/>
          <p:cNvSpPr txBox="1"/>
          <p:nvPr/>
        </p:nvSpPr>
        <p:spPr>
          <a:xfrm>
            <a:off x="7695338" y="4655219"/>
            <a:ext cx="218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MeteoSwiss</a:t>
            </a:r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</a:t>
            </a:r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Wynau</a:t>
            </a:r>
            <a:endParaRPr lang="en-GB" sz="16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feld 39"/>
          <p:cNvSpPr txBox="1"/>
          <p:nvPr/>
        </p:nvSpPr>
        <p:spPr>
          <a:xfrm>
            <a:off x="4434850" y="2850514"/>
            <a:ext cx="227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Sensor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</a:t>
            </a:r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Zurich</a:t>
            </a:r>
            <a:endParaRPr lang="en-GB" sz="16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feld 41"/>
          <p:cNvSpPr txBox="1"/>
          <p:nvPr/>
        </p:nvSpPr>
        <p:spPr>
          <a:xfrm>
            <a:off x="9941387" y="5842522"/>
            <a:ext cx="200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Carbosense</a:t>
            </a:r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Zurich</a:t>
            </a:r>
            <a:endParaRPr lang="en-GB" sz="16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feld 39"/>
          <p:cNvSpPr txBox="1"/>
          <p:nvPr/>
        </p:nvSpPr>
        <p:spPr>
          <a:xfrm>
            <a:off x="730863" y="6143680"/>
            <a:ext cx="227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Different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sensor</a:t>
            </a:r>
            <a:r>
              <a:rPr lang="de-CH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units</a:t>
            </a:r>
            <a:endParaRPr lang="en-GB" sz="16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65" y="1276350"/>
            <a:ext cx="5014670" cy="49006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CarboSense</a:t>
            </a:r>
            <a:r>
              <a:rPr lang="en-US" sz="4000" dirty="0"/>
              <a:t>: </a:t>
            </a:r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269357" y="6176963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carbosense.wikidot.com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Inaccurate sensor measurements</a:t>
            </a:r>
          </a:p>
          <a:p>
            <a:pPr lvl="1"/>
            <a:r>
              <a:rPr lang="en-US" sz="2000" dirty="0" smtClean="0"/>
              <a:t>All sensor devices have been calibrated (CO2, Temperature, Humidity) in climate and pressure chambers and under ambient conditions before deployment</a:t>
            </a:r>
          </a:p>
          <a:p>
            <a:pPr lvl="1"/>
            <a:r>
              <a:rPr lang="en-US" sz="2000" dirty="0" smtClean="0"/>
              <a:t>Sensors behavior may change over time (sudden/single discontinuities, slower changes/drifts) </a:t>
            </a:r>
          </a:p>
          <a:p>
            <a:pPr lvl="1"/>
            <a:r>
              <a:rPr lang="en-US" sz="2000" dirty="0" smtClean="0"/>
              <a:t>External parameters such as wind, traffic area, altitude may affect this change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Sensors’ measurements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130" r="-6163" b="1565"/>
          <a:stretch/>
        </p:blipFill>
        <p:spPr>
          <a:xfrm>
            <a:off x="1630018" y="3303196"/>
            <a:ext cx="3847271" cy="2324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101"/>
            <a:ext cx="3558208" cy="23806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66084" y="3894253"/>
            <a:ext cx="534011" cy="1338682"/>
          </a:xfrm>
          <a:prstGeom prst="ellipse">
            <a:avLst/>
          </a:prstGeom>
          <a:noFill/>
          <a:ln w="19050" cmpd="thickThin">
            <a:solidFill>
              <a:schemeClr val="tx2"/>
            </a:solidFill>
            <a:prstDash val="dash"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will focus only in the area of Zurich</a:t>
            </a:r>
          </a:p>
          <a:p>
            <a:pPr lvl="1"/>
            <a:r>
              <a:rPr lang="en-US" sz="2000" dirty="0" smtClean="0"/>
              <a:t>46 sites located in different part of the city </a:t>
            </a:r>
          </a:p>
          <a:p>
            <a:pPr lvl="1"/>
            <a:endParaRPr lang="en-US" sz="2000" dirty="0"/>
          </a:p>
          <a:p>
            <a:r>
              <a:rPr lang="en-US" sz="2300" dirty="0" smtClean="0"/>
              <a:t>Measurements for each site</a:t>
            </a:r>
          </a:p>
          <a:p>
            <a:pPr lvl="1"/>
            <a:r>
              <a:rPr lang="en-US" sz="2000" dirty="0" smtClean="0"/>
              <a:t>CO2 (ppm)</a:t>
            </a:r>
          </a:p>
          <a:p>
            <a:pPr lvl="1"/>
            <a:r>
              <a:rPr lang="en-US" sz="2000" dirty="0" smtClean="0"/>
              <a:t>Temperature</a:t>
            </a:r>
          </a:p>
          <a:p>
            <a:pPr lvl="1"/>
            <a:r>
              <a:rPr lang="en-US" sz="2000" dirty="0" smtClean="0"/>
              <a:t>Humidity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300" dirty="0" smtClean="0"/>
              <a:t>Additional metadata</a:t>
            </a:r>
            <a:endParaRPr lang="en-US" sz="2000" dirty="0"/>
          </a:p>
          <a:p>
            <a:pPr lvl="1"/>
            <a:r>
              <a:rPr lang="en-US" sz="2000" dirty="0" smtClean="0"/>
              <a:t>Altitude at which each sensor is located</a:t>
            </a:r>
          </a:p>
          <a:p>
            <a:pPr lvl="1"/>
            <a:r>
              <a:rPr lang="en-US" sz="2000" dirty="0" smtClean="0"/>
              <a:t>Average daily wind pattern for the city of Zurich </a:t>
            </a:r>
          </a:p>
          <a:p>
            <a:pPr lvl="1"/>
            <a:r>
              <a:rPr lang="en-US" sz="2000" dirty="0" smtClean="0"/>
              <a:t>Division of the city into zones with different anthropogenic emissions (e.g., industrial, residential, forest, mountain,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Today’s lab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4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Curate the CO2 measurements, by processing jointly the sensor measurements</a:t>
            </a:r>
          </a:p>
          <a:p>
            <a:pPr lvl="1"/>
            <a:r>
              <a:rPr lang="en-US" sz="2000" dirty="0" smtClean="0"/>
              <a:t>Fit a robust regression model to the CO2 measurements, that takes into account all the different parameters</a:t>
            </a:r>
          </a:p>
          <a:p>
            <a:pPr lvl="1"/>
            <a:r>
              <a:rPr lang="en-US" sz="2000" dirty="0" smtClean="0"/>
              <a:t>Use this model to detect possible inaccurate values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r>
              <a:rPr lang="en-US" sz="2400" dirty="0"/>
              <a:t>Prior knowledge</a:t>
            </a:r>
          </a:p>
          <a:p>
            <a:pPr lvl="1"/>
            <a:r>
              <a:rPr lang="en-US" sz="2000" dirty="0"/>
              <a:t>There is a strong dependence of the CO2 measurements, on temperature,  humidity, altitude, traffic, wind etc. 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32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40756</TotalTime>
  <Words>489</Words>
  <Application>Microsoft Office PowerPoint</Application>
  <PresentationFormat>Widescreen</PresentationFormat>
  <Paragraphs>91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AlphaHeadlinePro-Bold</vt:lpstr>
      <vt:lpstr>Arial</vt:lpstr>
      <vt:lpstr>Calibri</vt:lpstr>
      <vt:lpstr>Mangal</vt:lpstr>
      <vt:lpstr>Segoe UI</vt:lpstr>
      <vt:lpstr>Verdana</vt:lpstr>
      <vt:lpstr>2_Thème Office</vt:lpstr>
      <vt:lpstr>3_Thème Office</vt:lpstr>
      <vt:lpstr>Data science laboratory (DSLAB)</vt:lpstr>
      <vt:lpstr>Start your engines!</vt:lpstr>
      <vt:lpstr>Solutions to Week #3</vt:lpstr>
      <vt:lpstr>Today’s lab week #4  Dealing with real  world sensor data  </vt:lpstr>
      <vt:lpstr>CarboSense: A low-cost low power CO2 network</vt:lpstr>
      <vt:lpstr>CarboSense: Project Overview</vt:lpstr>
      <vt:lpstr>Sensors’ measurements</vt:lpstr>
      <vt:lpstr>Today’s lab</vt:lpstr>
      <vt:lpstr>Objectives</vt:lpstr>
      <vt:lpstr>Suggested spatio-temporal modeling </vt:lpstr>
      <vt:lpstr>Let’s 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 util</dc:creator>
  <cp:lastModifiedBy>Windows User</cp:lastModifiedBy>
  <cp:revision>616</cp:revision>
  <cp:lastPrinted>2017-02-05T20:52:23Z</cp:lastPrinted>
  <dcterms:created xsi:type="dcterms:W3CDTF">2016-11-02T19:50:15Z</dcterms:created>
  <dcterms:modified xsi:type="dcterms:W3CDTF">2018-03-14T15:32:45Z</dcterms:modified>
</cp:coreProperties>
</file>