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1" r:id="rId2"/>
  </p:sldMasterIdLst>
  <p:notesMasterIdLst>
    <p:notesMasterId r:id="rId21"/>
  </p:notesMasterIdLst>
  <p:sldIdLst>
    <p:sldId id="283" r:id="rId3"/>
    <p:sldId id="495" r:id="rId4"/>
    <p:sldId id="510" r:id="rId5"/>
    <p:sldId id="486" r:id="rId6"/>
    <p:sldId id="509" r:id="rId7"/>
    <p:sldId id="503" r:id="rId8"/>
    <p:sldId id="507" r:id="rId9"/>
    <p:sldId id="508" r:id="rId10"/>
    <p:sldId id="506" r:id="rId11"/>
    <p:sldId id="511" r:id="rId12"/>
    <p:sldId id="512" r:id="rId13"/>
    <p:sldId id="505" r:id="rId14"/>
    <p:sldId id="514" r:id="rId15"/>
    <p:sldId id="515" r:id="rId16"/>
    <p:sldId id="516" r:id="rId17"/>
    <p:sldId id="517" r:id="rId18"/>
    <p:sldId id="513" r:id="rId19"/>
    <p:sldId id="40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82362"/>
    <a:srgbClr val="DCDAF2"/>
    <a:srgbClr val="5461A6"/>
    <a:srgbClr val="8E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98" autoAdjust="0"/>
    <p:restoredTop sz="72041" autoAdjust="0"/>
  </p:normalViewPr>
  <p:slideViewPr>
    <p:cSldViewPr snapToGrid="0" showGuides="1">
      <p:cViewPr varScale="1">
        <p:scale>
          <a:sx n="64" d="100"/>
          <a:sy n="64" d="100"/>
        </p:scale>
        <p:origin x="176" y="5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93DAB-158A-5A4F-9571-82C3F1CD5879}" type="datetimeFigureOut">
              <a:rPr lang="fr-FR" smtClean="0"/>
              <a:t>28/02/2018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EB006-2DD9-3946-AF15-09AAE92EA1EA}" type="slidenum">
              <a:rPr lang="fr-FR" smtClean="0"/>
              <a:t>‹#›</a:t>
            </a:fld>
            <a:endParaRPr lang="fr-FR"/>
          </a:p>
        </p:txBody>
      </p:sp>
    </p:spTree>
    <p:extLst>
      <p:ext uri="{BB962C8B-B14F-4D97-AF65-F5344CB8AC3E}">
        <p14:creationId xmlns:p14="http://schemas.microsoft.com/office/powerpoint/2010/main" val="1596590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ikit-learn.org/stable/supervised_learning.html#supervised-learning" TargetMode="External"/><Relationship Id="rId7" Type="http://schemas.openxmlformats.org/officeDocument/2006/relationships/hyperlink" Target="http://scikit-learn.org/stable/modules/preprocessing.html#preprocessin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ikit-learn.org/stable/model_selection.html#model-selection" TargetMode="External"/><Relationship Id="rId5" Type="http://schemas.openxmlformats.org/officeDocument/2006/relationships/hyperlink" Target="http://scikit-learn.org/stable/modules/decomposition.html#decompositions" TargetMode="External"/><Relationship Id="rId4" Type="http://schemas.openxmlformats.org/officeDocument/2006/relationships/hyperlink" Target="http://scikit-learn.org/stable/modules/clustering.html#cluster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David_Cox_(statisticia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a:t>
            </a:fld>
            <a:endParaRPr lang="fr-FR"/>
          </a:p>
        </p:txBody>
      </p:sp>
    </p:spTree>
    <p:extLst>
      <p:ext uri="{BB962C8B-B14F-4D97-AF65-F5344CB8AC3E}">
        <p14:creationId xmlns:p14="http://schemas.microsoft.com/office/powerpoint/2010/main" val="109432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11</a:t>
            </a:fld>
            <a:endParaRPr lang="fr-FR"/>
          </a:p>
        </p:txBody>
      </p:sp>
    </p:spTree>
    <p:extLst>
      <p:ext uri="{BB962C8B-B14F-4D97-AF65-F5344CB8AC3E}">
        <p14:creationId xmlns:p14="http://schemas.microsoft.com/office/powerpoint/2010/main" val="300855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Pandas makes the least sexy part of the "sexiest job of the 21st Century" a bit more pleasant.</a:t>
            </a:r>
          </a:p>
        </p:txBody>
      </p:sp>
      <p:sp>
        <p:nvSpPr>
          <p:cNvPr id="4" name="Slide Number Placeholder 3"/>
          <p:cNvSpPr>
            <a:spLocks noGrp="1"/>
          </p:cNvSpPr>
          <p:nvPr>
            <p:ph type="sldNum" sz="quarter" idx="10"/>
          </p:nvPr>
        </p:nvSpPr>
        <p:spPr/>
        <p:txBody>
          <a:bodyPr/>
          <a:lstStyle/>
          <a:p>
            <a:fld id="{7A1EB006-2DD9-3946-AF15-09AAE92EA1EA}" type="slidenum">
              <a:rPr lang="fr-FR" smtClean="0"/>
              <a:t>12</a:t>
            </a:fld>
            <a:endParaRPr lang="fr-FR"/>
          </a:p>
        </p:txBody>
      </p:sp>
    </p:spTree>
    <p:extLst>
      <p:ext uri="{BB962C8B-B14F-4D97-AF65-F5344CB8AC3E}">
        <p14:creationId xmlns:p14="http://schemas.microsoft.com/office/powerpoint/2010/main" val="754397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Classification</a:t>
            </a:r>
            <a:endParaRPr lang="en-US" b="1" dirty="0"/>
          </a:p>
          <a:p>
            <a:r>
              <a:rPr lang="en-US" dirty="0"/>
              <a:t>Identifying to which category an object belongs to.</a:t>
            </a:r>
          </a:p>
          <a:p>
            <a:endParaRPr lang="en-US" dirty="0"/>
          </a:p>
          <a:p>
            <a:r>
              <a:rPr lang="en-US" b="1" dirty="0">
                <a:hlinkClick r:id="rId3"/>
              </a:rPr>
              <a:t>Regression</a:t>
            </a:r>
            <a:endParaRPr lang="en-US" b="1" dirty="0"/>
          </a:p>
          <a:p>
            <a:r>
              <a:rPr lang="en-US" dirty="0"/>
              <a:t>Predicting a continuous-valued attribute associated with an object.</a:t>
            </a:r>
          </a:p>
          <a:p>
            <a:endParaRPr lang="en-US" dirty="0"/>
          </a:p>
          <a:p>
            <a:r>
              <a:rPr lang="en-US" b="1" dirty="0">
                <a:hlinkClick r:id="rId4"/>
              </a:rPr>
              <a:t>Clustering</a:t>
            </a:r>
            <a:endParaRPr lang="en-US" b="1" dirty="0"/>
          </a:p>
          <a:p>
            <a:r>
              <a:rPr lang="en-US" dirty="0"/>
              <a:t>Automatic grouping of similar objects into sets.</a:t>
            </a:r>
          </a:p>
          <a:p>
            <a:endParaRPr lang="en-US" dirty="0"/>
          </a:p>
          <a:p>
            <a:r>
              <a:rPr lang="en-US" b="1" dirty="0">
                <a:hlinkClick r:id="rId5"/>
              </a:rPr>
              <a:t>Dimensionality reduction</a:t>
            </a:r>
            <a:endParaRPr lang="en-US" b="1" dirty="0"/>
          </a:p>
          <a:p>
            <a:r>
              <a:rPr lang="en-US" dirty="0"/>
              <a:t>Reducing the number of random variables to consider.</a:t>
            </a:r>
          </a:p>
          <a:p>
            <a:endParaRPr lang="en-US" dirty="0"/>
          </a:p>
          <a:p>
            <a:r>
              <a:rPr lang="en-US" b="1" dirty="0">
                <a:hlinkClick r:id="rId6"/>
              </a:rPr>
              <a:t>Model selection</a:t>
            </a:r>
            <a:endParaRPr lang="en-US" b="1" dirty="0"/>
          </a:p>
          <a:p>
            <a:r>
              <a:rPr lang="en-US" dirty="0"/>
              <a:t>Comparing, validating and choosing parameters and models.</a:t>
            </a:r>
          </a:p>
          <a:p>
            <a:endParaRPr lang="en-US" dirty="0"/>
          </a:p>
          <a:p>
            <a:r>
              <a:rPr lang="en-US" b="1" dirty="0">
                <a:hlinkClick r:id="rId7"/>
              </a:rPr>
              <a:t>Preprocessing</a:t>
            </a:r>
            <a:endParaRPr lang="en-US" b="1" dirty="0"/>
          </a:p>
          <a:p>
            <a:r>
              <a:rPr lang="en-US" dirty="0"/>
              <a:t>Feature extraction and normalization.</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13</a:t>
            </a:fld>
            <a:endParaRPr lang="fr-FR"/>
          </a:p>
        </p:txBody>
      </p:sp>
    </p:spTree>
    <p:extLst>
      <p:ext uri="{BB962C8B-B14F-4D97-AF65-F5344CB8AC3E}">
        <p14:creationId xmlns:p14="http://schemas.microsoft.com/office/powerpoint/2010/main" val="204006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mapping of the data</a:t>
            </a:r>
          </a:p>
        </p:txBody>
      </p:sp>
      <p:sp>
        <p:nvSpPr>
          <p:cNvPr id="4" name="Slide Number Placeholder 3"/>
          <p:cNvSpPr>
            <a:spLocks noGrp="1"/>
          </p:cNvSpPr>
          <p:nvPr>
            <p:ph type="sldNum" sz="quarter" idx="10"/>
          </p:nvPr>
        </p:nvSpPr>
        <p:spPr/>
        <p:txBody>
          <a:bodyPr/>
          <a:lstStyle/>
          <a:p>
            <a:fld id="{7A1EB006-2DD9-3946-AF15-09AAE92EA1EA}" type="slidenum">
              <a:rPr lang="fr-FR" smtClean="0"/>
              <a:t>14</a:t>
            </a:fld>
            <a:endParaRPr lang="fr-FR"/>
          </a:p>
        </p:txBody>
      </p:sp>
    </p:spTree>
    <p:extLst>
      <p:ext uri="{BB962C8B-B14F-4D97-AF65-F5344CB8AC3E}">
        <p14:creationId xmlns:p14="http://schemas.microsoft.com/office/powerpoint/2010/main" val="103481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supervised learning</a:t>
            </a:r>
          </a:p>
          <a:p>
            <a:endParaRPr lang="en-US" dirty="0"/>
          </a:p>
          <a:p>
            <a:r>
              <a:rPr lang="en-US" dirty="0"/>
              <a:t>developed by statistician </a:t>
            </a:r>
            <a:r>
              <a:rPr lang="en-US" dirty="0">
                <a:hlinkClick r:id="rId3" tooltip="David Cox (statistician)"/>
              </a:rPr>
              <a:t>David Cox</a:t>
            </a:r>
            <a:r>
              <a:rPr lang="en-US" dirty="0"/>
              <a:t> in 1958</a:t>
            </a:r>
          </a:p>
          <a:p>
            <a:endParaRPr lang="en-US" dirty="0"/>
          </a:p>
          <a:p>
            <a:r>
              <a:rPr lang="en-US" dirty="0"/>
              <a:t>model is a direct probability model and not a classifier.</a:t>
            </a:r>
          </a:p>
          <a:p>
            <a:endParaRPr lang="en-US" dirty="0"/>
          </a:p>
          <a:p>
            <a:r>
              <a:rPr lang="en-US" dirty="0"/>
              <a:t>Fraud detection, product recommendation, </a:t>
            </a:r>
            <a:r>
              <a:rPr lang="en-US" dirty="0" err="1"/>
              <a:t>etc</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15</a:t>
            </a:fld>
            <a:endParaRPr lang="fr-FR"/>
          </a:p>
        </p:txBody>
      </p:sp>
    </p:spTree>
    <p:extLst>
      <p:ext uri="{BB962C8B-B14F-4D97-AF65-F5344CB8AC3E}">
        <p14:creationId xmlns:p14="http://schemas.microsoft.com/office/powerpoint/2010/main" val="832027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learning</a:t>
            </a:r>
          </a:p>
          <a:p>
            <a:endParaRPr lang="en-US" dirty="0"/>
          </a:p>
          <a:p>
            <a:r>
              <a:rPr lang="en-US" dirty="0"/>
              <a:t>Pick K</a:t>
            </a:r>
          </a:p>
          <a:p>
            <a:endParaRPr lang="en-US" dirty="0"/>
          </a:p>
          <a:p>
            <a:r>
              <a:rPr lang="en-US" dirty="0"/>
              <a:t>In Cluster assignment step, the algorithm goes through each of the data points and depending on which cluster is closer, whether the red cluster centroid or the blue cluster centroid or the green; It assigns the data points to one of the three cluster centroids.</a:t>
            </a:r>
          </a:p>
          <a:p>
            <a:endParaRPr lang="en-US" dirty="0"/>
          </a:p>
          <a:p>
            <a:r>
              <a:rPr lang="en-US" dirty="0"/>
              <a:t>In move centroid step, K-means moves the centroids to the average of the points in a cluster. In other words, the algorithm calculates the average of all the points in a cluster and moves the centroid to that average location.</a:t>
            </a:r>
          </a:p>
          <a:p>
            <a:endParaRPr lang="en-US" dirty="0"/>
          </a:p>
          <a:p>
            <a:r>
              <a:rPr lang="en-US" dirty="0"/>
              <a:t>repeated until there is no change in the clusters</a:t>
            </a:r>
          </a:p>
        </p:txBody>
      </p:sp>
      <p:sp>
        <p:nvSpPr>
          <p:cNvPr id="4" name="Slide Number Placeholder 3"/>
          <p:cNvSpPr>
            <a:spLocks noGrp="1"/>
          </p:cNvSpPr>
          <p:nvPr>
            <p:ph type="sldNum" sz="quarter" idx="10"/>
          </p:nvPr>
        </p:nvSpPr>
        <p:spPr/>
        <p:txBody>
          <a:bodyPr/>
          <a:lstStyle/>
          <a:p>
            <a:fld id="{7A1EB006-2DD9-3946-AF15-09AAE92EA1EA}" type="slidenum">
              <a:rPr lang="fr-FR" smtClean="0"/>
              <a:t>16</a:t>
            </a:fld>
            <a:endParaRPr lang="fr-FR"/>
          </a:p>
        </p:txBody>
      </p:sp>
    </p:spTree>
    <p:extLst>
      <p:ext uri="{BB962C8B-B14F-4D97-AF65-F5344CB8AC3E}">
        <p14:creationId xmlns:p14="http://schemas.microsoft.com/office/powerpoint/2010/main" val="3840436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17</a:t>
            </a:fld>
            <a:endParaRPr lang="fr-FR"/>
          </a:p>
        </p:txBody>
      </p:sp>
    </p:spTree>
    <p:extLst>
      <p:ext uri="{BB962C8B-B14F-4D97-AF65-F5344CB8AC3E}">
        <p14:creationId xmlns:p14="http://schemas.microsoft.com/office/powerpoint/2010/main" val="2423531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18</a:t>
            </a:fld>
            <a:endParaRPr lang="fr-FR"/>
          </a:p>
        </p:txBody>
      </p:sp>
    </p:spTree>
    <p:extLst>
      <p:ext uri="{BB962C8B-B14F-4D97-AF65-F5344CB8AC3E}">
        <p14:creationId xmlns:p14="http://schemas.microsoft.com/office/powerpoint/2010/main" val="3394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err="1"/>
              <a:t>pySpark</a:t>
            </a:r>
            <a:r>
              <a:rPr lang="en-US" i="0" dirty="0"/>
              <a:t>: Spark Python API</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2</a:t>
            </a:fld>
            <a:endParaRPr lang="fr-FR"/>
          </a:p>
        </p:txBody>
      </p:sp>
    </p:spTree>
    <p:extLst>
      <p:ext uri="{BB962C8B-B14F-4D97-AF65-F5344CB8AC3E}">
        <p14:creationId xmlns:p14="http://schemas.microsoft.com/office/powerpoint/2010/main" val="52129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err="1"/>
              <a:t>pySpark</a:t>
            </a:r>
            <a:r>
              <a:rPr lang="en-US" i="0" dirty="0"/>
              <a:t>: Spark Python API</a:t>
            </a:r>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3</a:t>
            </a:fld>
            <a:endParaRPr lang="fr-FR"/>
          </a:p>
        </p:txBody>
      </p:sp>
    </p:spTree>
    <p:extLst>
      <p:ext uri="{BB962C8B-B14F-4D97-AF65-F5344CB8AC3E}">
        <p14:creationId xmlns:p14="http://schemas.microsoft.com/office/powerpoint/2010/main" val="48332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in combination with </a:t>
            </a:r>
            <a:r>
              <a:rPr lang="en-US" dirty="0" err="1"/>
              <a:t>Numpy</a:t>
            </a:r>
            <a:r>
              <a:rPr lang="en-US" dirty="0"/>
              <a:t>, </a:t>
            </a:r>
            <a:r>
              <a:rPr lang="en-US" dirty="0" err="1"/>
              <a:t>Scipy</a:t>
            </a:r>
            <a:r>
              <a:rPr lang="en-US" dirty="0"/>
              <a:t> and </a:t>
            </a:r>
            <a:r>
              <a:rPr lang="en-US" dirty="0" err="1"/>
              <a:t>Matplotlib</a:t>
            </a:r>
            <a:r>
              <a:rPr lang="en-US" dirty="0"/>
              <a:t> can be used as a replacement for MATLAB. The combination of </a:t>
            </a:r>
            <a:r>
              <a:rPr lang="en-US" dirty="0" err="1"/>
              <a:t>NumPy</a:t>
            </a:r>
            <a:r>
              <a:rPr lang="en-US" dirty="0"/>
              <a:t>, </a:t>
            </a:r>
            <a:r>
              <a:rPr lang="en-US" dirty="0" err="1"/>
              <a:t>SciPy</a:t>
            </a:r>
            <a:r>
              <a:rPr lang="en-US" dirty="0"/>
              <a:t> and </a:t>
            </a:r>
            <a:r>
              <a:rPr lang="en-US" dirty="0" err="1"/>
              <a:t>Matplotlib</a:t>
            </a:r>
            <a:r>
              <a:rPr lang="en-US" dirty="0"/>
              <a:t> is a free alternative to MATLAB. Even though MATLAB has a huge number of additional toolboxes available, </a:t>
            </a:r>
            <a:r>
              <a:rPr lang="en-US" dirty="0" err="1"/>
              <a:t>NumPy</a:t>
            </a:r>
            <a:r>
              <a:rPr lang="en-US" dirty="0"/>
              <a:t> has the advantage that Python is a more modern and complete programming language and - as we have said already before - is open source. </a:t>
            </a:r>
            <a:r>
              <a:rPr lang="en-US" dirty="0" err="1"/>
              <a:t>SciPy</a:t>
            </a:r>
            <a:r>
              <a:rPr lang="en-US" dirty="0"/>
              <a:t> adds even more MATLAB-like functionalities to Python. Python is rounded out in the direction of MATLAB with the module </a:t>
            </a:r>
            <a:r>
              <a:rPr lang="en-US" dirty="0" err="1"/>
              <a:t>Matplotlib</a:t>
            </a:r>
            <a:r>
              <a:rPr lang="en-US" dirty="0"/>
              <a:t>, which provides MATLAB-like plotting functionality.”</a:t>
            </a:r>
          </a:p>
          <a:p>
            <a:endParaRPr lang="en-US" dirty="0"/>
          </a:p>
          <a:p>
            <a:r>
              <a:rPr lang="en-US" dirty="0"/>
              <a:t>Source: https://</a:t>
            </a:r>
            <a:r>
              <a:rPr lang="en-US" dirty="0" err="1"/>
              <a:t>www.python-course.eu</a:t>
            </a:r>
            <a:r>
              <a:rPr lang="en-US" dirty="0"/>
              <a:t>/</a:t>
            </a:r>
            <a:r>
              <a:rPr lang="en-US" dirty="0" err="1"/>
              <a:t>numpy.php</a:t>
            </a:r>
            <a:endParaRPr lang="en-US" dirty="0"/>
          </a:p>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5</a:t>
            </a:fld>
            <a:endParaRPr lang="fr-FR"/>
          </a:p>
        </p:txBody>
      </p:sp>
    </p:spTree>
    <p:extLst>
      <p:ext uri="{BB962C8B-B14F-4D97-AF65-F5344CB8AC3E}">
        <p14:creationId xmlns:p14="http://schemas.microsoft.com/office/powerpoint/2010/main" val="236330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6</a:t>
            </a:fld>
            <a:endParaRPr lang="fr-FR"/>
          </a:p>
        </p:txBody>
      </p:sp>
    </p:spTree>
    <p:extLst>
      <p:ext uri="{BB962C8B-B14F-4D97-AF65-F5344CB8AC3E}">
        <p14:creationId xmlns:p14="http://schemas.microsoft.com/office/powerpoint/2010/main" val="341089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Size</a:t>
            </a:r>
            <a:r>
              <a:rPr lang="en-US" dirty="0"/>
              <a:t> - </a:t>
            </a:r>
            <a:r>
              <a:rPr lang="en-US" dirty="0" err="1"/>
              <a:t>Numpy</a:t>
            </a:r>
            <a:r>
              <a:rPr lang="en-US" dirty="0"/>
              <a:t> data structures take up less space</a:t>
            </a:r>
          </a:p>
          <a:p>
            <a:r>
              <a:rPr lang="en-US" b="1" dirty="0"/>
              <a:t>Performance</a:t>
            </a:r>
            <a:r>
              <a:rPr lang="en-US" dirty="0"/>
              <a:t> - they have a need for speed and are faster than lists</a:t>
            </a:r>
          </a:p>
          <a:p>
            <a:r>
              <a:rPr lang="en-US" b="1" dirty="0"/>
              <a:t>Functionality</a:t>
            </a:r>
            <a:r>
              <a:rPr lang="en-US" dirty="0"/>
              <a:t> - </a:t>
            </a:r>
            <a:r>
              <a:rPr lang="en-US" dirty="0" err="1"/>
              <a:t>SciPy</a:t>
            </a:r>
            <a:r>
              <a:rPr lang="en-US" dirty="0"/>
              <a:t> and </a:t>
            </a:r>
            <a:r>
              <a:rPr lang="en-US" dirty="0" err="1"/>
              <a:t>NumPy</a:t>
            </a:r>
            <a:r>
              <a:rPr lang="en-US" dirty="0"/>
              <a:t> have optimized functions such as linear algebra operations built in.</a:t>
            </a:r>
          </a:p>
          <a:p>
            <a:endParaRPr lang="en-US" dirty="0"/>
          </a:p>
          <a:p>
            <a:endParaRPr lang="en-US" dirty="0"/>
          </a:p>
          <a:p>
            <a:r>
              <a:rPr lang="en-US" dirty="0"/>
              <a:t>Python lists vs </a:t>
            </a:r>
            <a:r>
              <a:rPr lang="en-US" dirty="0" err="1"/>
              <a:t>numpy</a:t>
            </a:r>
            <a:r>
              <a:rPr lang="en-US" dirty="0"/>
              <a:t> arrays</a:t>
            </a:r>
          </a:p>
          <a:p>
            <a:endParaRPr lang="en-US" dirty="0"/>
          </a:p>
          <a:p>
            <a:pPr marL="171450" indent="-171450">
              <a:buFontTx/>
              <a:buChar char="-"/>
            </a:pPr>
            <a:r>
              <a:rPr lang="en-US" dirty="0"/>
              <a:t>Speed</a:t>
            </a:r>
          </a:p>
          <a:p>
            <a:pPr marL="0" indent="0">
              <a:buFontTx/>
              <a:buNone/>
            </a:pPr>
            <a:endParaRPr lang="en-US" dirty="0"/>
          </a:p>
          <a:p>
            <a:pPr marL="0" indent="0">
              <a:buFontTx/>
              <a:buNone/>
            </a:pPr>
            <a:r>
              <a:rPr lang="en-US" dirty="0"/>
              <a:t>import </a:t>
            </a:r>
            <a:r>
              <a:rPr lang="en-US" dirty="0" err="1"/>
              <a:t>numpy</a:t>
            </a:r>
            <a:r>
              <a:rPr lang="en-US" dirty="0"/>
              <a:t> as np</a:t>
            </a:r>
          </a:p>
          <a:p>
            <a:pPr marL="0" indent="0">
              <a:buFontTx/>
              <a:buNone/>
            </a:pPr>
            <a:r>
              <a:rPr lang="en-US" dirty="0"/>
              <a:t>N = 1000</a:t>
            </a:r>
          </a:p>
          <a:p>
            <a:pPr marL="0" indent="0">
              <a:buFontTx/>
              <a:buNone/>
            </a:pPr>
            <a:endParaRPr lang="en-US" dirty="0"/>
          </a:p>
          <a:p>
            <a:pPr marL="0" indent="0">
              <a:buFontTx/>
              <a:buNone/>
            </a:pPr>
            <a:r>
              <a:rPr lang="en-US" dirty="0"/>
              <a:t>%%</a:t>
            </a:r>
            <a:r>
              <a:rPr lang="en-US" dirty="0" err="1"/>
              <a:t>timeit</a:t>
            </a:r>
            <a:endParaRPr lang="en-US" dirty="0"/>
          </a:p>
          <a:p>
            <a:pPr marL="0" indent="0">
              <a:buFontTx/>
              <a:buNone/>
            </a:pPr>
            <a:r>
              <a:rPr lang="en-US" dirty="0"/>
              <a:t>X = range(N)</a:t>
            </a:r>
          </a:p>
          <a:p>
            <a:pPr marL="0" indent="0">
              <a:buFontTx/>
              <a:buNone/>
            </a:pPr>
            <a:r>
              <a:rPr lang="en-US" dirty="0"/>
              <a:t>Y = range(N)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#Z = [X[</a:t>
            </a:r>
            <a:r>
              <a:rPr lang="en-US" dirty="0" err="1"/>
              <a:t>i</a:t>
            </a:r>
            <a:r>
              <a:rPr lang="en-US" dirty="0"/>
              <a:t>]+Y[</a:t>
            </a:r>
            <a:r>
              <a:rPr lang="en-US" dirty="0" err="1"/>
              <a:t>i</a:t>
            </a:r>
            <a:r>
              <a:rPr lang="en-US" dirty="0"/>
              <a:t>] for </a:t>
            </a:r>
            <a:r>
              <a:rPr lang="en-US" dirty="0" err="1"/>
              <a:t>i</a:t>
            </a:r>
            <a:r>
              <a:rPr lang="en-US" dirty="0"/>
              <a:t> in range(</a:t>
            </a:r>
            <a:r>
              <a:rPr lang="en-US" dirty="0" err="1"/>
              <a:t>len</a:t>
            </a:r>
            <a:r>
              <a:rPr lang="en-US" dirty="0"/>
              <a:t>(X)) ] 		# slow</a:t>
            </a:r>
          </a:p>
          <a:p>
            <a:pPr marL="0" indent="0">
              <a:buFontTx/>
              <a:buNone/>
            </a:pPr>
            <a:r>
              <a:rPr lang="en-US" dirty="0"/>
              <a:t>#Z = [ </a:t>
            </a:r>
            <a:r>
              <a:rPr lang="en-US" dirty="0" err="1"/>
              <a:t>x+y</a:t>
            </a:r>
            <a:r>
              <a:rPr lang="en-US" dirty="0"/>
              <a:t> for </a:t>
            </a:r>
            <a:r>
              <a:rPr lang="en-US" dirty="0" err="1"/>
              <a:t>x,y</a:t>
            </a:r>
            <a:r>
              <a:rPr lang="en-US" dirty="0"/>
              <a:t> in zip(X,Y) ]			# fast</a:t>
            </a:r>
          </a:p>
          <a:p>
            <a:pPr marL="0" indent="0">
              <a:buFontTx/>
              <a:buNone/>
            </a:pPr>
            <a:endParaRPr lang="en-US" dirty="0"/>
          </a:p>
          <a:p>
            <a:pPr marL="0" indent="0">
              <a:buFontTx/>
              <a:buNone/>
            </a:pPr>
            <a:r>
              <a:rPr lang="en-US" dirty="0"/>
              <a:t>%%</a:t>
            </a:r>
            <a:r>
              <a:rPr lang="en-US" dirty="0" err="1"/>
              <a:t>timeit</a:t>
            </a:r>
            <a:endParaRPr lang="en-US" dirty="0"/>
          </a:p>
          <a:p>
            <a:pPr marL="0" indent="0">
              <a:buFontTx/>
              <a:buNone/>
            </a:pPr>
            <a:r>
              <a:rPr lang="en-US" dirty="0"/>
              <a:t>X = </a:t>
            </a:r>
            <a:r>
              <a:rPr lang="en-US" dirty="0" err="1"/>
              <a:t>np.arange</a:t>
            </a:r>
            <a:r>
              <a:rPr lang="en-US" dirty="0"/>
              <a:t>(N)</a:t>
            </a:r>
          </a:p>
          <a:p>
            <a:pPr marL="0" indent="0">
              <a:buFontTx/>
              <a:buNone/>
            </a:pPr>
            <a:r>
              <a:rPr lang="en-US" dirty="0"/>
              <a:t>Y = </a:t>
            </a:r>
            <a:r>
              <a:rPr lang="en-US" dirty="0" err="1"/>
              <a:t>np.arange</a:t>
            </a:r>
            <a:r>
              <a:rPr lang="en-US" dirty="0"/>
              <a:t>(N)</a:t>
            </a:r>
          </a:p>
          <a:p>
            <a:pPr marL="0" indent="0">
              <a:buFontTx/>
              <a:buNone/>
            </a:pPr>
            <a:r>
              <a:rPr lang="en-US" dirty="0"/>
              <a:t>Z = X + Y</a:t>
            </a:r>
          </a:p>
        </p:txBody>
      </p:sp>
      <p:sp>
        <p:nvSpPr>
          <p:cNvPr id="4" name="Slide Number Placeholder 3"/>
          <p:cNvSpPr>
            <a:spLocks noGrp="1"/>
          </p:cNvSpPr>
          <p:nvPr>
            <p:ph type="sldNum" sz="quarter" idx="10"/>
          </p:nvPr>
        </p:nvSpPr>
        <p:spPr/>
        <p:txBody>
          <a:bodyPr/>
          <a:lstStyle/>
          <a:p>
            <a:fld id="{7A1EB006-2DD9-3946-AF15-09AAE92EA1EA}" type="slidenum">
              <a:rPr lang="fr-FR" smtClean="0"/>
              <a:t>7</a:t>
            </a:fld>
            <a:endParaRPr lang="fr-FR"/>
          </a:p>
        </p:txBody>
      </p:sp>
    </p:spTree>
    <p:extLst>
      <p:ext uri="{BB962C8B-B14F-4D97-AF65-F5344CB8AC3E}">
        <p14:creationId xmlns:p14="http://schemas.microsoft.com/office/powerpoint/2010/main" val="522166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8</a:t>
            </a:fld>
            <a:endParaRPr lang="fr-FR"/>
          </a:p>
        </p:txBody>
      </p:sp>
    </p:spTree>
    <p:extLst>
      <p:ext uri="{BB962C8B-B14F-4D97-AF65-F5344CB8AC3E}">
        <p14:creationId xmlns:p14="http://schemas.microsoft.com/office/powerpoint/2010/main" val="1383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9</a:t>
            </a:fld>
            <a:endParaRPr lang="fr-FR"/>
          </a:p>
        </p:txBody>
      </p:sp>
    </p:spTree>
    <p:extLst>
      <p:ext uri="{BB962C8B-B14F-4D97-AF65-F5344CB8AC3E}">
        <p14:creationId xmlns:p14="http://schemas.microsoft.com/office/powerpoint/2010/main" val="119255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EB006-2DD9-3946-AF15-09AAE92EA1EA}" type="slidenum">
              <a:rPr lang="fr-FR" smtClean="0"/>
              <a:t>10</a:t>
            </a:fld>
            <a:endParaRPr lang="fr-FR"/>
          </a:p>
        </p:txBody>
      </p:sp>
    </p:spTree>
    <p:extLst>
      <p:ext uri="{BB962C8B-B14F-4D97-AF65-F5344CB8AC3E}">
        <p14:creationId xmlns:p14="http://schemas.microsoft.com/office/powerpoint/2010/main" val="1188558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tif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la présentation_">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0965" y="4856483"/>
            <a:ext cx="11550067" cy="102348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20965" y="590634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2" name="Imag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4933" y="4427884"/>
            <a:ext cx="2722983" cy="288237"/>
          </a:xfrm>
          <a:prstGeom prst="rect">
            <a:avLst/>
          </a:prstGeom>
        </p:spPr>
      </p:pic>
    </p:spTree>
    <p:extLst>
      <p:ext uri="{BB962C8B-B14F-4D97-AF65-F5344CB8AC3E}">
        <p14:creationId xmlns:p14="http://schemas.microsoft.com/office/powerpoint/2010/main" val="269173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ponso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E54A-1446-4D1B-993F-C27A467D21BD}" type="datetimeFigureOut">
              <a:rPr lang="fr-FR" smtClean="0"/>
              <a:t>28/02/2018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6AA6DD6-4F68-4143-A850-17C97FAF9A1F}" type="slidenum">
              <a:rPr lang="fr-FR" smtClean="0"/>
              <a:t>‹#›</a:t>
            </a:fld>
            <a:endParaRPr lang="fr-FR"/>
          </a:p>
        </p:txBody>
      </p:sp>
      <p:pic>
        <p:nvPicPr>
          <p:cNvPr id="7" name="Image 7" descr="ps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4175" y="5313847"/>
            <a:ext cx="1350965" cy="361720"/>
          </a:xfrm>
          <a:prstGeom prst="rect">
            <a:avLst/>
          </a:prstGeom>
        </p:spPr>
      </p:pic>
      <p:pic>
        <p:nvPicPr>
          <p:cNvPr id="9" name="Image 19" descr="eaw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4523" y="6126880"/>
            <a:ext cx="1388533" cy="260350"/>
          </a:xfrm>
          <a:prstGeom prst="rect">
            <a:avLst/>
          </a:prstGeom>
        </p:spPr>
      </p:pic>
      <p:pic>
        <p:nvPicPr>
          <p:cNvPr id="10" name="Image 4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53522" y="6041611"/>
            <a:ext cx="1264113" cy="455081"/>
          </a:xfrm>
          <a:prstGeom prst="rect">
            <a:avLst/>
          </a:prstGeom>
        </p:spPr>
      </p:pic>
      <p:pic>
        <p:nvPicPr>
          <p:cNvPr id="11" name="Image 4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34240" y="5373574"/>
            <a:ext cx="1513328" cy="184640"/>
          </a:xfrm>
          <a:prstGeom prst="rect">
            <a:avLst/>
          </a:prstGeom>
        </p:spPr>
      </p:pic>
      <p:grpSp>
        <p:nvGrpSpPr>
          <p:cNvPr id="14" name="Groupe 13"/>
          <p:cNvGrpSpPr/>
          <p:nvPr userDrawn="1"/>
        </p:nvGrpSpPr>
        <p:grpSpPr>
          <a:xfrm>
            <a:off x="5587912" y="5933742"/>
            <a:ext cx="1573494" cy="507772"/>
            <a:chOff x="4754528" y="4908030"/>
            <a:chExt cx="1180121" cy="507772"/>
          </a:xfrm>
        </p:grpSpPr>
        <p:pic>
          <p:nvPicPr>
            <p:cNvPr id="12" name="Image 47" descr="ws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54528" y="4908030"/>
              <a:ext cx="457200" cy="457200"/>
            </a:xfrm>
            <a:prstGeom prst="rect">
              <a:avLst/>
            </a:prstGeom>
          </p:spPr>
        </p:pic>
        <p:sp>
          <p:nvSpPr>
            <p:cNvPr id="13" name="ZoneTexte 48"/>
            <p:cNvSpPr txBox="1"/>
            <p:nvPr userDrawn="1"/>
          </p:nvSpPr>
          <p:spPr>
            <a:xfrm>
              <a:off x="5157753" y="5200358"/>
              <a:ext cx="776896" cy="215444"/>
            </a:xfrm>
            <a:prstGeom prst="rect">
              <a:avLst/>
            </a:prstGeom>
            <a:noFill/>
          </p:spPr>
          <p:txBody>
            <a:bodyPr wrap="none" rtlCol="0">
              <a:spAutoFit/>
            </a:bodyPr>
            <a:lstStyle/>
            <a:p>
              <a:r>
                <a:rPr lang="fr-FR" sz="400" dirty="0">
                  <a:latin typeface="Verdana"/>
                  <a:cs typeface="Verdana"/>
                </a:rPr>
                <a:t>Eidg. Forschungsanstalt für Wald</a:t>
              </a:r>
            </a:p>
            <a:p>
              <a:r>
                <a:rPr lang="fr-FR" sz="400" dirty="0">
                  <a:latin typeface="Verdana"/>
                  <a:cs typeface="Verdana"/>
                </a:rPr>
                <a:t>Schnee und Landschaft WSL</a:t>
              </a:r>
            </a:p>
          </p:txBody>
        </p:sp>
      </p:grpSp>
      <p:pic>
        <p:nvPicPr>
          <p:cNvPr id="15" name="Imag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73577" y="5373574"/>
            <a:ext cx="1969955" cy="433390"/>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99419" y="3498953"/>
            <a:ext cx="6193164" cy="1209210"/>
          </a:xfrm>
          <a:prstGeom prst="rect">
            <a:avLst/>
          </a:prstGeom>
        </p:spPr>
      </p:pic>
    </p:spTree>
    <p:extLst>
      <p:ext uri="{BB962C8B-B14F-4D97-AF65-F5344CB8AC3E}">
        <p14:creationId xmlns:p14="http://schemas.microsoft.com/office/powerpoint/2010/main" val="379283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96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1275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Title 1"/>
          <p:cNvSpPr>
            <a:spLocks noGrp="1"/>
          </p:cNvSpPr>
          <p:nvPr>
            <p:ph type="ctrTitle" hasCustomPrompt="1"/>
          </p:nvPr>
        </p:nvSpPr>
        <p:spPr>
          <a:xfrm>
            <a:off x="466657" y="3482212"/>
            <a:ext cx="11550067" cy="1896104"/>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53913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957529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85070" y="3"/>
            <a:ext cx="8906932" cy="6857999"/>
          </a:xfrm>
        </p:spPr>
        <p:txBody>
          <a:bodyPr rIns="540000" anchor="ctr" anchorCtr="0">
            <a:normAutofit/>
          </a:bodyPr>
          <a:lstStyle>
            <a:lvl1pPr algn="r">
              <a:defRPr sz="540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211012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idx="1"/>
          </p:nvPr>
        </p:nvSpPr>
        <p:spPr bwMode="auto">
          <a:xfrm>
            <a:off x="251884" y="1298576"/>
            <a:ext cx="11640664" cy="4773613"/>
          </a:xfrm>
          <a:prstGeom prst="rect">
            <a:avLst/>
          </a:prstGeom>
          <a:noFill/>
          <a:ln w="9525">
            <a:noFill/>
            <a:miter lim="800000"/>
            <a:headEnd/>
            <a:tailEnd/>
          </a:ln>
        </p:spPr>
        <p:txBody>
          <a:bodyPr/>
          <a:lstStyle>
            <a:lvl1pPr algn="l">
              <a:buFont typeface="Arial" pitchFamily="34" charset="0"/>
              <a:buChar char="•"/>
              <a:tabLst>
                <a:tab pos="479988" algn="l"/>
              </a:tabLst>
              <a:defRPr sz="2133" baseline="0">
                <a:solidFill>
                  <a:schemeClr val="bg2"/>
                </a:solidFill>
                <a:latin typeface="Arial" pitchFamily="34" charset="0"/>
              </a:defRPr>
            </a:lvl1pPr>
            <a:lvl2pPr>
              <a:buFont typeface="Arial" pitchFamily="34" charset="0"/>
              <a:buChar char="•"/>
              <a:defRPr>
                <a:solidFill>
                  <a:schemeClr val="bg2"/>
                </a:solidFill>
              </a:defRPr>
            </a:lvl2pPr>
            <a:lvl3pPr>
              <a:buFont typeface="Arial" pitchFamily="34" charset="0"/>
              <a:buNone/>
              <a:defRPr sz="2133" baseline="0">
                <a:solidFill>
                  <a:schemeClr val="bg2"/>
                </a:solidFill>
              </a:defRPr>
            </a:lvl3pPr>
            <a:lvl4pPr>
              <a:buFont typeface="Arial" pitchFamily="34" charset="0"/>
              <a:buChar char="•"/>
              <a:defRPr sz="2133" baseline="0">
                <a:solidFill>
                  <a:schemeClr val="bg2"/>
                </a:solidFill>
              </a:defRPr>
            </a:lvl4pPr>
            <a:lvl5pPr>
              <a:buFont typeface="Arial" pitchFamily="34" charset="0"/>
              <a:buNone/>
              <a:defRPr sz="2133" baseline="0">
                <a:solidFill>
                  <a:schemeClr val="bg2"/>
                </a:solidFill>
              </a:defRPr>
            </a:lvl5pPr>
          </a:lstStyle>
          <a:p>
            <a:pPr lvl="0"/>
            <a:endParaRPr lang="en-GB" noProof="0" dirty="0"/>
          </a:p>
        </p:txBody>
      </p:sp>
    </p:spTree>
    <p:extLst>
      <p:ext uri="{BB962C8B-B14F-4D97-AF65-F5344CB8AC3E}">
        <p14:creationId xmlns:p14="http://schemas.microsoft.com/office/powerpoint/2010/main" val="26218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re de la présentation_">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0965" y="4856484"/>
            <a:ext cx="11550067" cy="102348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20965" y="5906347"/>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8821" y="4386559"/>
            <a:ext cx="1899531" cy="370882"/>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re de la présentation">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497329" y="2897990"/>
            <a:ext cx="11550067" cy="102348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497329" y="5086198"/>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0" name="Imag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2957" y="4422552"/>
            <a:ext cx="2722983" cy="288237"/>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re de la présentation_4">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b="-896"/>
          <a:stretch/>
        </p:blipFill>
        <p:spPr>
          <a:xfrm>
            <a:off x="3" y="2934"/>
            <a:ext cx="12191999" cy="4862367"/>
          </a:xfrm>
          <a:prstGeom prst="rect">
            <a:avLst/>
          </a:prstGeom>
        </p:spPr>
      </p:pic>
      <p:sp>
        <p:nvSpPr>
          <p:cNvPr id="8" name="Rectangle 7"/>
          <p:cNvSpPr/>
          <p:nvPr userDrawn="1"/>
        </p:nvSpPr>
        <p:spPr>
          <a:xfrm>
            <a:off x="6645" y="-1"/>
            <a:ext cx="12192000" cy="4781255"/>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0" y="4781255"/>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5635700"/>
            <a:ext cx="12192000" cy="1222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55869" y="2335719"/>
            <a:ext cx="11550067" cy="1744135"/>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55869" y="4079851"/>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5180516"/>
            <a:ext cx="1899531" cy="370882"/>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re de la présentation">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4"/>
            <a:ext cx="12191999" cy="4078913"/>
          </a:xfrm>
          <a:prstGeom prst="rect">
            <a:avLst/>
          </a:prstGeom>
        </p:spPr>
      </p:pic>
      <p:sp>
        <p:nvSpPr>
          <p:cNvPr id="8" name="Rectangle 7"/>
          <p:cNvSpPr/>
          <p:nvPr userDrawn="1"/>
        </p:nvSpPr>
        <p:spPr>
          <a:xfrm>
            <a:off x="6645" y="0"/>
            <a:ext cx="12192000" cy="39725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3972560"/>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4856480"/>
            <a:ext cx="12192000" cy="200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497329" y="2897990"/>
            <a:ext cx="11550067" cy="102348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497329" y="5086198"/>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0" name="Imag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2955" y="4422551"/>
            <a:ext cx="2722983" cy="288237"/>
          </a:xfrm>
          <a:prstGeom prst="rect">
            <a:avLst/>
          </a:prstGeom>
        </p:spPr>
      </p:pic>
    </p:spTree>
    <p:extLst>
      <p:ext uri="{BB962C8B-B14F-4D97-AF65-F5344CB8AC3E}">
        <p14:creationId xmlns:p14="http://schemas.microsoft.com/office/powerpoint/2010/main" val="614891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13" name="Title 1"/>
          <p:cNvSpPr>
            <a:spLocks noGrp="1"/>
          </p:cNvSpPr>
          <p:nvPr>
            <p:ph type="ctrTitle" hasCustomPrompt="1"/>
          </p:nvPr>
        </p:nvSpPr>
        <p:spPr>
          <a:xfrm>
            <a:off x="466657" y="3482213"/>
            <a:ext cx="11550067" cy="1896104"/>
          </a:xfrm>
        </p:spPr>
        <p:txBody>
          <a:bodyPr anchor="ctr" anchorCtr="0">
            <a:normAutofit/>
          </a:bodyPr>
          <a:lstStyle>
            <a:lvl1pPr algn="r">
              <a:defRPr sz="3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1800" baseline="0">
                <a:solidFill>
                  <a:schemeClr val="bg1"/>
                </a:solidFill>
              </a:defRPr>
            </a:lvl1pPr>
            <a:lvl2pPr marL="342859" indent="0" algn="ctr">
              <a:buNone/>
              <a:defRPr sz="1500"/>
            </a:lvl2pPr>
            <a:lvl3pPr marL="685718" indent="0" algn="ctr">
              <a:buNone/>
              <a:defRPr sz="1350"/>
            </a:lvl3pPr>
            <a:lvl4pPr marL="1028577" indent="0" algn="ctr">
              <a:buNone/>
              <a:defRPr sz="1200"/>
            </a:lvl4pPr>
            <a:lvl5pPr marL="1371436" indent="0" algn="ctr">
              <a:buNone/>
              <a:defRPr sz="1200"/>
            </a:lvl5pPr>
            <a:lvl6pPr marL="1714295" indent="0" algn="ctr">
              <a:buNone/>
              <a:defRPr sz="1200"/>
            </a:lvl6pPr>
            <a:lvl7pPr marL="2057154" indent="0" algn="ctr">
              <a:buNone/>
              <a:defRPr sz="1200"/>
            </a:lvl7pPr>
            <a:lvl8pPr marL="2400013" indent="0" algn="ctr">
              <a:buNone/>
              <a:defRPr sz="1200"/>
            </a:lvl8pPr>
            <a:lvl9pPr marL="2742872" indent="0" algn="ctr">
              <a:buNone/>
              <a:defRPr sz="12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4"/>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85070" y="4"/>
            <a:ext cx="8906932" cy="6857999"/>
          </a:xfrm>
        </p:spPr>
        <p:txBody>
          <a:bodyPr rIns="540000" anchor="ctr" anchorCtr="0">
            <a:normAutofit/>
          </a:bodyPr>
          <a:lstStyle>
            <a:lvl1pPr algn="r">
              <a:defRPr sz="405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10" name="Content Placeholder 2"/>
          <p:cNvSpPr>
            <a:spLocks noGrp="1"/>
          </p:cNvSpPr>
          <p:nvPr>
            <p:ph idx="1" hasCustomPrompt="1"/>
          </p:nvPr>
        </p:nvSpPr>
        <p:spPr>
          <a:xfrm>
            <a:off x="3810450" y="1630009"/>
            <a:ext cx="7775785" cy="4788044"/>
          </a:xfrm>
        </p:spPr>
        <p:txBody>
          <a:bodyPr anchor="ctr" anchorCtr="0"/>
          <a:lstStyle>
            <a:lvl1pPr>
              <a:defRPr>
                <a:solidFill>
                  <a:schemeClr val="bg1"/>
                </a:solidFill>
              </a:defRPr>
            </a:lvl1pPr>
            <a:lvl4pPr marL="1028577" indent="0">
              <a:buNone/>
              <a:defRPr/>
            </a:lvl4pPr>
          </a:lstStyle>
          <a:p>
            <a:pPr lvl="0"/>
            <a:r>
              <a:rPr lang="fr-FR" dirty="0"/>
              <a:t>Partie 1</a:t>
            </a:r>
          </a:p>
          <a:p>
            <a:pPr lvl="0"/>
            <a:r>
              <a:rPr lang="fr-CH" dirty="0"/>
              <a:t>Partie 2</a:t>
            </a:r>
          </a:p>
          <a:p>
            <a:pPr lvl="0"/>
            <a:endParaRPr lang="fr-FR" dirty="0"/>
          </a:p>
        </p:txBody>
      </p:sp>
      <p:sp>
        <p:nvSpPr>
          <p:cNvPr id="11" name="Title 1"/>
          <p:cNvSpPr>
            <a:spLocks noGrp="1"/>
          </p:cNvSpPr>
          <p:nvPr>
            <p:ph type="title" hasCustomPrompt="1"/>
          </p:nvPr>
        </p:nvSpPr>
        <p:spPr>
          <a:xfrm>
            <a:off x="3763036" y="308215"/>
            <a:ext cx="7823197" cy="755336"/>
          </a:xfrm>
        </p:spPr>
        <p:txBody>
          <a:bodyPr lIns="360000">
            <a:normAutofit/>
          </a:bodyPr>
          <a:lstStyle>
            <a:lvl1pPr algn="l">
              <a:defRPr sz="2700" cap="all" baseline="0">
                <a:solidFill>
                  <a:schemeClr val="bg1"/>
                </a:solidFill>
              </a:defRPr>
            </a:lvl1pPr>
          </a:lstStyle>
          <a:p>
            <a:r>
              <a:rPr lang="fr-FR" dirty="0"/>
              <a:t>Agenda</a:t>
            </a:r>
            <a:endParaRPr lang="en-US" dirty="0"/>
          </a:p>
        </p:txBody>
      </p:sp>
      <p:pic>
        <p:nvPicPr>
          <p:cNvPr id="14" name="Imag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
            <a:ext cx="2519680" cy="6855069"/>
          </a:xfrm>
          <a:prstGeom prst="rect">
            <a:avLst/>
          </a:prstGeom>
        </p:spPr>
      </p:pic>
      <p:sp>
        <p:nvSpPr>
          <p:cNvPr id="15" name="Rectangle 14"/>
          <p:cNvSpPr/>
          <p:nvPr userDrawn="1"/>
        </p:nvSpPr>
        <p:spPr>
          <a:xfrm>
            <a:off x="0" y="-2930"/>
            <a:ext cx="2519680" cy="6855069"/>
          </a:xfrm>
          <a:prstGeom prst="rect">
            <a:avLst/>
          </a:prstGeom>
          <a:solidFill>
            <a:schemeClr val="tx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dirty="0">
              <a:solidFill>
                <a:prstClr val="white"/>
              </a:solidFill>
            </a:endParaRPr>
          </a:p>
        </p:txBody>
      </p:sp>
      <p:sp>
        <p:nvSpPr>
          <p:cNvPr id="17" name="Rectangle 16"/>
          <p:cNvSpPr/>
          <p:nvPr userDrawn="1"/>
        </p:nvSpPr>
        <p:spPr>
          <a:xfrm>
            <a:off x="2072640" y="-2931"/>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3" name="Content Placeholder 2"/>
          <p:cNvSpPr>
            <a:spLocks noGrp="1"/>
          </p:cNvSpPr>
          <p:nvPr>
            <p:ph idx="1"/>
          </p:nvPr>
        </p:nvSpPr>
        <p:spPr>
          <a:xfrm>
            <a:off x="838200" y="1276709"/>
            <a:ext cx="10515600" cy="4900254"/>
          </a:xfrm>
        </p:spPr>
        <p:txBody>
          <a:bodyPr/>
          <a:lstStyle>
            <a:lvl4pPr marL="1028577" indent="0">
              <a:buNone/>
              <a:defRPr/>
            </a:lvl4pPr>
          </a:lstStyle>
          <a:p>
            <a:pPr lvl="0"/>
            <a:r>
              <a:rPr lang="fr-FR" dirty="0"/>
              <a:t>Modifier les styles du texte du masque</a:t>
            </a:r>
          </a:p>
          <a:p>
            <a:pPr lvl="1"/>
            <a:r>
              <a:rPr lang="fr-FR" dirty="0"/>
              <a:t>Deuxième niveau</a:t>
            </a:r>
          </a:p>
          <a:p>
            <a:pPr lvl="2"/>
            <a:r>
              <a:rPr lang="fr-FR" dirty="0"/>
              <a:t>Troisième niveau</a:t>
            </a: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27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1" y="6511808"/>
            <a:ext cx="1101345" cy="215037"/>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27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1" y="6511808"/>
            <a:ext cx="1101345" cy="215037"/>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4" name="Date Placeholder 3"/>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59" fontAlgn="auto">
              <a:spcBef>
                <a:spcPts val="0"/>
              </a:spcBef>
              <a:spcAft>
                <a:spcPts val="0"/>
              </a:spcAft>
            </a:pPr>
            <a:endParaRPr lang="fr-FR" sz="1350">
              <a:solidFill>
                <a:prstClr val="white"/>
              </a:solidFill>
            </a:endParaRPr>
          </a:p>
        </p:txBody>
      </p:sp>
      <p:sp>
        <p:nvSpPr>
          <p:cNvPr id="2" name="Title 1"/>
          <p:cNvSpPr>
            <a:spLocks noGrp="1"/>
          </p:cNvSpPr>
          <p:nvPr>
            <p:ph type="ctrTitle" hasCustomPrompt="1"/>
          </p:nvPr>
        </p:nvSpPr>
        <p:spPr>
          <a:xfrm>
            <a:off x="320965" y="3276603"/>
            <a:ext cx="11550067" cy="3186871"/>
          </a:xfrm>
        </p:spPr>
        <p:txBody>
          <a:bodyPr anchor="ctr" anchorCtr="0">
            <a:normAutofit/>
          </a:bodyPr>
          <a:lstStyle>
            <a:lvl1pPr algn="r">
              <a:defRPr sz="4050" cap="all" baseline="0">
                <a:solidFill>
                  <a:schemeClr val="bg1"/>
                </a:solidFill>
              </a:defRPr>
            </a:lvl1pPr>
          </a:lstStyle>
          <a:p>
            <a:r>
              <a:rPr lang="fr-FR" dirty="0"/>
              <a:t>Message de remerciements</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ponso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E54A-1446-4D1B-993F-C27A467D21BD}" type="datetimeFigureOut">
              <a:rPr lang="fr-FR" smtClean="0">
                <a:solidFill>
                  <a:prstClr val="black">
                    <a:tint val="75000"/>
                  </a:prstClr>
                </a:solidFill>
              </a:rPr>
              <a:pPr/>
              <a:t>28/02/2018</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66AA6DD6-4F68-4143-A850-17C97FAF9A1F}" type="slidenum">
              <a:rPr lang="fr-FR" smtClean="0">
                <a:solidFill>
                  <a:prstClr val="black">
                    <a:tint val="75000"/>
                  </a:prstClr>
                </a:solidFill>
              </a:rPr>
              <a:pPr/>
              <a:t>‹#›</a:t>
            </a:fld>
            <a:endParaRPr lang="fr-FR">
              <a:solidFill>
                <a:prstClr val="black">
                  <a:tint val="75000"/>
                </a:prstClr>
              </a:solidFill>
            </a:endParaRPr>
          </a:p>
        </p:txBody>
      </p:sp>
      <p:pic>
        <p:nvPicPr>
          <p:cNvPr id="7" name="Image 7" descr="ps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4175" y="5313847"/>
            <a:ext cx="1350965" cy="361720"/>
          </a:xfrm>
          <a:prstGeom prst="rect">
            <a:avLst/>
          </a:prstGeom>
        </p:spPr>
      </p:pic>
      <p:pic>
        <p:nvPicPr>
          <p:cNvPr id="9" name="Image 19" descr="eaw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4523" y="6126880"/>
            <a:ext cx="1388533" cy="260350"/>
          </a:xfrm>
          <a:prstGeom prst="rect">
            <a:avLst/>
          </a:prstGeom>
        </p:spPr>
      </p:pic>
      <p:pic>
        <p:nvPicPr>
          <p:cNvPr id="10" name="Image 4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53524" y="6041612"/>
            <a:ext cx="1264113" cy="455081"/>
          </a:xfrm>
          <a:prstGeom prst="rect">
            <a:avLst/>
          </a:prstGeom>
        </p:spPr>
      </p:pic>
      <p:pic>
        <p:nvPicPr>
          <p:cNvPr id="11" name="Image 4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34240" y="5373574"/>
            <a:ext cx="1513328" cy="184640"/>
          </a:xfrm>
          <a:prstGeom prst="rect">
            <a:avLst/>
          </a:prstGeom>
        </p:spPr>
      </p:pic>
      <p:grpSp>
        <p:nvGrpSpPr>
          <p:cNvPr id="14" name="Groupe 13"/>
          <p:cNvGrpSpPr/>
          <p:nvPr userDrawn="1"/>
        </p:nvGrpSpPr>
        <p:grpSpPr>
          <a:xfrm>
            <a:off x="5587911" y="5933742"/>
            <a:ext cx="1358692" cy="476994"/>
            <a:chOff x="4754528" y="4908030"/>
            <a:chExt cx="1019019" cy="476994"/>
          </a:xfrm>
        </p:grpSpPr>
        <p:pic>
          <p:nvPicPr>
            <p:cNvPr id="12" name="Image 47" descr="ws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54528" y="4908030"/>
              <a:ext cx="457200" cy="457200"/>
            </a:xfrm>
            <a:prstGeom prst="rect">
              <a:avLst/>
            </a:prstGeom>
          </p:spPr>
        </p:pic>
        <p:sp>
          <p:nvSpPr>
            <p:cNvPr id="13" name="ZoneTexte 48"/>
            <p:cNvSpPr txBox="1"/>
            <p:nvPr userDrawn="1"/>
          </p:nvSpPr>
          <p:spPr>
            <a:xfrm>
              <a:off x="5157753" y="5200358"/>
              <a:ext cx="615794" cy="184666"/>
            </a:xfrm>
            <a:prstGeom prst="rect">
              <a:avLst/>
            </a:prstGeom>
            <a:noFill/>
          </p:spPr>
          <p:txBody>
            <a:bodyPr wrap="none" rtlCol="0">
              <a:spAutoFit/>
            </a:bodyPr>
            <a:lstStyle/>
            <a:p>
              <a:pPr defTabSz="342859" fontAlgn="auto">
                <a:spcBef>
                  <a:spcPts val="0"/>
                </a:spcBef>
                <a:spcAft>
                  <a:spcPts val="0"/>
                </a:spcAft>
              </a:pPr>
              <a:r>
                <a:rPr lang="fr-FR" sz="300" dirty="0">
                  <a:solidFill>
                    <a:prstClr val="black"/>
                  </a:solidFill>
                  <a:latin typeface="Verdana"/>
                  <a:ea typeface=""/>
                  <a:cs typeface="Verdana"/>
                </a:rPr>
                <a:t>Eidg. Forschungsanstalt für Wald</a:t>
              </a:r>
            </a:p>
            <a:p>
              <a:pPr defTabSz="342859" fontAlgn="auto">
                <a:spcBef>
                  <a:spcPts val="0"/>
                </a:spcBef>
                <a:spcAft>
                  <a:spcPts val="0"/>
                </a:spcAft>
              </a:pPr>
              <a:r>
                <a:rPr lang="fr-FR" sz="300" dirty="0">
                  <a:solidFill>
                    <a:prstClr val="black"/>
                  </a:solidFill>
                  <a:latin typeface="Verdana"/>
                  <a:ea typeface=""/>
                  <a:cs typeface="Verdana"/>
                </a:rPr>
                <a:t>Schnee und Landschaft WSL</a:t>
              </a:r>
            </a:p>
          </p:txBody>
        </p:sp>
      </p:grpSp>
      <p:pic>
        <p:nvPicPr>
          <p:cNvPr id="15" name="Imag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73577" y="5373574"/>
            <a:ext cx="1969955" cy="433390"/>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99419" y="3498954"/>
            <a:ext cx="6193164" cy="1209210"/>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re de la présentation_4">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b="-896"/>
          <a:stretch/>
        </p:blipFill>
        <p:spPr>
          <a:xfrm>
            <a:off x="2" y="2934"/>
            <a:ext cx="12191999" cy="4862367"/>
          </a:xfrm>
          <a:prstGeom prst="rect">
            <a:avLst/>
          </a:prstGeom>
        </p:spPr>
      </p:pic>
      <p:sp>
        <p:nvSpPr>
          <p:cNvPr id="8" name="Rectangle 7"/>
          <p:cNvSpPr/>
          <p:nvPr userDrawn="1"/>
        </p:nvSpPr>
        <p:spPr>
          <a:xfrm>
            <a:off x="6645" y="-1"/>
            <a:ext cx="12192000" cy="4781255"/>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0" y="4781255"/>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5635700"/>
            <a:ext cx="12192000" cy="1222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55869" y="2335718"/>
            <a:ext cx="11550067" cy="1744135"/>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3" name="Subtitle 2"/>
          <p:cNvSpPr>
            <a:spLocks noGrp="1"/>
          </p:cNvSpPr>
          <p:nvPr>
            <p:ph type="subTitle" idx="1" hasCustomPrompt="1"/>
          </p:nvPr>
        </p:nvSpPr>
        <p:spPr>
          <a:xfrm>
            <a:off x="355869" y="4079851"/>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5180516"/>
            <a:ext cx="1899531" cy="370882"/>
          </a:xfrm>
          <a:prstGeom prst="rect">
            <a:avLst/>
          </a:prstGeom>
        </p:spPr>
      </p:pic>
    </p:spTree>
    <p:extLst>
      <p:ext uri="{BB962C8B-B14F-4D97-AF65-F5344CB8AC3E}">
        <p14:creationId xmlns:p14="http://schemas.microsoft.com/office/powerpoint/2010/main" val="392627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 ela présentation_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Title 1"/>
          <p:cNvSpPr>
            <a:spLocks noGrp="1"/>
          </p:cNvSpPr>
          <p:nvPr>
            <p:ph type="ctrTitle" hasCustomPrompt="1"/>
          </p:nvPr>
        </p:nvSpPr>
        <p:spPr>
          <a:xfrm>
            <a:off x="466657" y="3482212"/>
            <a:ext cx="11550067" cy="1896104"/>
          </a:xfrm>
        </p:spPr>
        <p:txBody>
          <a:bodyPr anchor="ctr" anchorCtr="0">
            <a:normAutofit/>
          </a:bodyPr>
          <a:lstStyle>
            <a:lvl1pPr algn="r">
              <a:defRPr sz="4000" cap="all" baseline="0">
                <a:solidFill>
                  <a:schemeClr val="bg1"/>
                </a:solidFill>
              </a:defRPr>
            </a:lvl1pPr>
          </a:lstStyle>
          <a:p>
            <a:r>
              <a:rPr lang="fr-FR" dirty="0"/>
              <a:t>TITRE DE LA </a:t>
            </a:r>
            <a:r>
              <a:rPr lang="fr-FR" dirty="0" err="1"/>
              <a:t>PRéSENTATION</a:t>
            </a:r>
            <a:endParaRPr lang="en-US" dirty="0"/>
          </a:p>
        </p:txBody>
      </p:sp>
      <p:sp>
        <p:nvSpPr>
          <p:cNvPr id="14" name="Subtitle 2"/>
          <p:cNvSpPr>
            <a:spLocks noGrp="1"/>
          </p:cNvSpPr>
          <p:nvPr>
            <p:ph type="subTitle" idx="1" hasCustomPrompt="1"/>
          </p:nvPr>
        </p:nvSpPr>
        <p:spPr>
          <a:xfrm>
            <a:off x="466657" y="5397127"/>
            <a:ext cx="11550067" cy="423622"/>
          </a:xfrm>
        </p:spPr>
        <p:txBody>
          <a:bodyPr/>
          <a:lstStyle>
            <a:lvl1pPr marL="0" indent="0" algn="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157562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2072639" cy="6857999"/>
          </a:xfrm>
          <a:prstGeom prst="rect">
            <a:avLst/>
          </a:prstGeom>
        </p:spPr>
      </p:pic>
      <p:sp>
        <p:nvSpPr>
          <p:cNvPr id="8" name="Rectangle 7"/>
          <p:cNvSpPr/>
          <p:nvPr userDrawn="1"/>
        </p:nvSpPr>
        <p:spPr>
          <a:xfrm>
            <a:off x="1" y="-1"/>
            <a:ext cx="2228427"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85070" y="3"/>
            <a:ext cx="8906932" cy="6857999"/>
          </a:xfrm>
        </p:spPr>
        <p:txBody>
          <a:bodyPr rIns="540000" anchor="ctr" anchorCtr="0">
            <a:normAutofit/>
          </a:bodyPr>
          <a:lstStyle>
            <a:lvl1pPr algn="r">
              <a:defRPr sz="5400" cap="all" baseline="0">
                <a:solidFill>
                  <a:schemeClr val="bg1"/>
                </a:solidFill>
              </a:defRPr>
            </a:lvl1pPr>
          </a:lstStyle>
          <a:p>
            <a:r>
              <a:rPr lang="fr-FR" dirty="0"/>
              <a:t>TITRE du chapitre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401021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1060" y="3127003"/>
            <a:ext cx="2787701" cy="337756"/>
          </a:xfrm>
          <a:prstGeom prst="rect">
            <a:avLst/>
          </a:prstGeom>
          <a:solidFill>
            <a:srgbClr val="282362"/>
          </a:solidFill>
        </p:spPr>
      </p:pic>
      <p:sp>
        <p:nvSpPr>
          <p:cNvPr id="7" name="Rectangle 6"/>
          <p:cNvSpPr/>
          <p:nvPr userDrawn="1"/>
        </p:nvSpPr>
        <p:spPr>
          <a:xfrm>
            <a:off x="2072640" y="0"/>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3285068" y="0"/>
            <a:ext cx="89069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Content Placeholder 2"/>
          <p:cNvSpPr>
            <a:spLocks noGrp="1"/>
          </p:cNvSpPr>
          <p:nvPr>
            <p:ph idx="1" hasCustomPrompt="1"/>
          </p:nvPr>
        </p:nvSpPr>
        <p:spPr>
          <a:xfrm>
            <a:off x="3810449" y="1630009"/>
            <a:ext cx="7775785" cy="4788044"/>
          </a:xfrm>
        </p:spPr>
        <p:txBody>
          <a:bodyPr anchor="ctr" anchorCtr="0"/>
          <a:lstStyle>
            <a:lvl1pPr>
              <a:defRPr>
                <a:solidFill>
                  <a:schemeClr val="bg1"/>
                </a:solidFill>
              </a:defRPr>
            </a:lvl1pPr>
            <a:lvl4pPr marL="1371600" indent="0">
              <a:buNone/>
              <a:defRPr/>
            </a:lvl4pPr>
          </a:lstStyle>
          <a:p>
            <a:pPr lvl="0"/>
            <a:r>
              <a:rPr lang="fr-FR" dirty="0"/>
              <a:t>Partie 1</a:t>
            </a:r>
          </a:p>
          <a:p>
            <a:pPr lvl="0"/>
            <a:r>
              <a:rPr lang="fr-CH" dirty="0"/>
              <a:t>Partie 2</a:t>
            </a:r>
          </a:p>
          <a:p>
            <a:pPr lvl="0"/>
            <a:endParaRPr lang="fr-FR" dirty="0"/>
          </a:p>
        </p:txBody>
      </p:sp>
      <p:sp>
        <p:nvSpPr>
          <p:cNvPr id="11" name="Title 1"/>
          <p:cNvSpPr>
            <a:spLocks noGrp="1"/>
          </p:cNvSpPr>
          <p:nvPr>
            <p:ph type="title" hasCustomPrompt="1"/>
          </p:nvPr>
        </p:nvSpPr>
        <p:spPr>
          <a:xfrm>
            <a:off x="3763036" y="308215"/>
            <a:ext cx="7823197" cy="755336"/>
          </a:xfrm>
        </p:spPr>
        <p:txBody>
          <a:bodyPr lIns="360000">
            <a:normAutofit/>
          </a:bodyPr>
          <a:lstStyle>
            <a:lvl1pPr algn="l">
              <a:defRPr sz="3600" cap="all" baseline="0">
                <a:solidFill>
                  <a:schemeClr val="bg1"/>
                </a:solidFill>
              </a:defRPr>
            </a:lvl1pPr>
          </a:lstStyle>
          <a:p>
            <a:r>
              <a:rPr lang="fr-FR" dirty="0"/>
              <a:t>Agenda</a:t>
            </a:r>
            <a:endParaRPr lang="en-US" dirty="0"/>
          </a:p>
        </p:txBody>
      </p:sp>
      <p:pic>
        <p:nvPicPr>
          <p:cNvPr id="14" name="Imag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
            <a:ext cx="2519680" cy="6855069"/>
          </a:xfrm>
          <a:prstGeom prst="rect">
            <a:avLst/>
          </a:prstGeom>
        </p:spPr>
      </p:pic>
      <p:sp>
        <p:nvSpPr>
          <p:cNvPr id="15" name="Rectangle 14"/>
          <p:cNvSpPr/>
          <p:nvPr userDrawn="1"/>
        </p:nvSpPr>
        <p:spPr>
          <a:xfrm>
            <a:off x="0" y="-2931"/>
            <a:ext cx="2519680" cy="6855069"/>
          </a:xfrm>
          <a:prstGeom prst="rect">
            <a:avLst/>
          </a:prstGeom>
          <a:solidFill>
            <a:schemeClr val="tx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7" name="Rectangle 16"/>
          <p:cNvSpPr/>
          <p:nvPr userDrawn="1"/>
        </p:nvSpPr>
        <p:spPr>
          <a:xfrm>
            <a:off x="2072640" y="-2931"/>
            <a:ext cx="4470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2190049" y="3177350"/>
            <a:ext cx="1424648" cy="494509"/>
          </a:xfrm>
          <a:prstGeom prst="rect">
            <a:avLst/>
          </a:prstGeom>
        </p:spPr>
      </p:pic>
    </p:spTree>
    <p:extLst>
      <p:ext uri="{BB962C8B-B14F-4D97-AF65-F5344CB8AC3E}">
        <p14:creationId xmlns:p14="http://schemas.microsoft.com/office/powerpoint/2010/main" val="316451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Content Placeholder 2"/>
          <p:cNvSpPr>
            <a:spLocks noGrp="1"/>
          </p:cNvSpPr>
          <p:nvPr>
            <p:ph idx="1"/>
          </p:nvPr>
        </p:nvSpPr>
        <p:spPr>
          <a:xfrm>
            <a:off x="838200" y="1276709"/>
            <a:ext cx="10515600" cy="4900254"/>
          </a:xfrm>
        </p:spPr>
        <p:txBody>
          <a:bodyPr/>
          <a:lstStyle>
            <a:lvl4pPr marL="1371600" indent="0">
              <a:buNone/>
              <a:defRPr/>
            </a:lvl4pPr>
          </a:lstStyle>
          <a:p>
            <a:pPr lvl="0"/>
            <a:r>
              <a:rPr lang="fr-FR" dirty="0"/>
              <a:t>Modifier les styles du texte du masque</a:t>
            </a:r>
          </a:p>
          <a:p>
            <a:pPr lvl="1"/>
            <a:r>
              <a:rPr lang="fr-FR" dirty="0"/>
              <a:t>Deuxième niveau</a:t>
            </a:r>
          </a:p>
          <a:p>
            <a:pPr lvl="2"/>
            <a:r>
              <a:rPr lang="fr-FR" dirty="0"/>
              <a:t>Troisième niveau</a:t>
            </a:r>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968418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Rectangle 14"/>
          <p:cNvSpPr/>
          <p:nvPr userDrawn="1"/>
        </p:nvSpPr>
        <p:spPr>
          <a:xfrm>
            <a:off x="1219200" y="0"/>
            <a:ext cx="10972800" cy="75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2" name="Title 1"/>
          <p:cNvSpPr>
            <a:spLocks noGrp="1"/>
          </p:cNvSpPr>
          <p:nvPr>
            <p:ph type="title" hasCustomPrompt="1"/>
          </p:nvPr>
        </p:nvSpPr>
        <p:spPr>
          <a:xfrm>
            <a:off x="1219200" y="0"/>
            <a:ext cx="10972800" cy="755336"/>
          </a:xfrm>
        </p:spPr>
        <p:txBody>
          <a:bodyPr lIns="360000">
            <a:normAutofit/>
          </a:bodyPr>
          <a:lstStyle>
            <a:lvl1pPr algn="l">
              <a:defRPr sz="3600" baseline="0">
                <a:solidFill>
                  <a:schemeClr val="bg1"/>
                </a:solidFill>
              </a:defRPr>
            </a:lvl1pPr>
          </a:lstStyle>
          <a:p>
            <a:r>
              <a:rPr lang="fr-FR" dirty="0"/>
              <a:t>Titre de la diapositive</a:t>
            </a:r>
            <a:endParaRPr lang="en-US" dirty="0"/>
          </a:p>
        </p:txBody>
      </p:sp>
      <p:sp>
        <p:nvSpPr>
          <p:cNvPr id="5" name="Rectangle 4"/>
          <p:cNvSpPr/>
          <p:nvPr userDrawn="1"/>
        </p:nvSpPr>
        <p:spPr>
          <a:xfrm>
            <a:off x="0" y="0"/>
            <a:ext cx="838200" cy="755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704428" y="0"/>
            <a:ext cx="216747" cy="75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5630" y="6511808"/>
            <a:ext cx="1101345" cy="215037"/>
          </a:xfrm>
          <a:prstGeom prst="rect">
            <a:avLst/>
          </a:prstGeom>
        </p:spPr>
      </p:pic>
    </p:spTree>
    <p:extLst>
      <p:ext uri="{BB962C8B-B14F-4D97-AF65-F5344CB8AC3E}">
        <p14:creationId xmlns:p14="http://schemas.microsoft.com/office/powerpoint/2010/main" val="252851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2933"/>
            <a:ext cx="12191999" cy="1866509"/>
          </a:xfrm>
          <a:prstGeom prst="rect">
            <a:avLst/>
          </a:prstGeom>
        </p:spPr>
      </p:pic>
      <p:sp>
        <p:nvSpPr>
          <p:cNvPr id="8" name="Rectangle 7"/>
          <p:cNvSpPr/>
          <p:nvPr userDrawn="1"/>
        </p:nvSpPr>
        <p:spPr>
          <a:xfrm>
            <a:off x="6645" y="0"/>
            <a:ext cx="12192000" cy="186944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Date Placeholder 3"/>
          <p:cNvSpPr>
            <a:spLocks noGrp="1"/>
          </p:cNvSpPr>
          <p:nvPr>
            <p:ph type="dt" sz="half" idx="10"/>
          </p:nvPr>
        </p:nvSpPr>
        <p:spPr/>
        <p:txBody>
          <a:bodyPr/>
          <a:lstStyle/>
          <a:p>
            <a:fld id="{337EE54A-1446-4D1B-993F-C27A467D21BD}" type="datetimeFigureOut">
              <a:rPr lang="fr-FR" smtClean="0"/>
              <a:t>28/02/2018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A6DD6-4F68-4143-A850-17C97FAF9A1F}" type="slidenum">
              <a:rPr lang="fr-FR" smtClean="0"/>
              <a:t>‹#›</a:t>
            </a:fld>
            <a:endParaRPr lang="fr-FR"/>
          </a:p>
        </p:txBody>
      </p:sp>
      <p:sp>
        <p:nvSpPr>
          <p:cNvPr id="7" name="Rectangle 6"/>
          <p:cNvSpPr/>
          <p:nvPr userDrawn="1"/>
        </p:nvSpPr>
        <p:spPr>
          <a:xfrm>
            <a:off x="-6647" y="1840963"/>
            <a:ext cx="12192000" cy="314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2854960"/>
            <a:ext cx="12192000" cy="4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ctrTitle" hasCustomPrompt="1"/>
          </p:nvPr>
        </p:nvSpPr>
        <p:spPr>
          <a:xfrm>
            <a:off x="320965" y="3276603"/>
            <a:ext cx="11550067" cy="3186871"/>
          </a:xfrm>
        </p:spPr>
        <p:txBody>
          <a:bodyPr anchor="ctr" anchorCtr="0">
            <a:normAutofit/>
          </a:bodyPr>
          <a:lstStyle>
            <a:lvl1pPr algn="r">
              <a:defRPr sz="5400" cap="all" baseline="0">
                <a:solidFill>
                  <a:schemeClr val="bg1"/>
                </a:solidFill>
              </a:defRPr>
            </a:lvl1pPr>
          </a:lstStyle>
          <a:p>
            <a:r>
              <a:rPr lang="fr-FR" dirty="0"/>
              <a:t>Message de remerciements</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1" y="2319341"/>
            <a:ext cx="1899531" cy="370882"/>
          </a:xfrm>
          <a:prstGeom prst="rect">
            <a:avLst/>
          </a:prstGeom>
        </p:spPr>
      </p:pic>
    </p:spTree>
    <p:extLst>
      <p:ext uri="{BB962C8B-B14F-4D97-AF65-F5344CB8AC3E}">
        <p14:creationId xmlns:p14="http://schemas.microsoft.com/office/powerpoint/2010/main" val="1117878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E54A-1446-4D1B-993F-C27A467D21BD}" type="datetimeFigureOut">
              <a:rPr lang="fr-FR" smtClean="0"/>
              <a:t>28/02/2018</a:t>
            </a:fld>
            <a:endParaRPr lang="fr-F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A6DD6-4F68-4143-A850-17C97FAF9A1F}" type="slidenum">
              <a:rPr lang="fr-FR" smtClean="0"/>
              <a:t>‹#›</a:t>
            </a:fld>
            <a:endParaRPr lang="fr-FR"/>
          </a:p>
        </p:txBody>
      </p:sp>
    </p:spTree>
    <p:extLst>
      <p:ext uri="{BB962C8B-B14F-4D97-AF65-F5344CB8AC3E}">
        <p14:creationId xmlns:p14="http://schemas.microsoft.com/office/powerpoint/2010/main" val="1335999541"/>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698" r:id="rId3"/>
    <p:sldLayoutId id="2147483697" r:id="rId4"/>
    <p:sldLayoutId id="2147483691" r:id="rId5"/>
    <p:sldLayoutId id="2147483695" r:id="rId6"/>
    <p:sldLayoutId id="2147483688" r:id="rId7"/>
    <p:sldLayoutId id="2147483696" r:id="rId8"/>
    <p:sldLayoutId id="2147483692" r:id="rId9"/>
    <p:sldLayoutId id="2147483693" r:id="rId10"/>
    <p:sldLayoutId id="2147483690" r:id="rId11"/>
    <p:sldLayoutId id="2147483700" r:id="rId12"/>
    <p:sldLayoutId id="2147483725" r:id="rId13"/>
    <p:sldLayoutId id="2147483726" r:id="rId14"/>
    <p:sldLayoutId id="2147483727" r:id="rId15"/>
    <p:sldLayoutId id="2147483728" r:id="rId16"/>
  </p:sldLayoutIdLst>
  <p:txStyles>
    <p:titleStyle>
      <a:lvl1pPr algn="l" defTabSz="914400" rtl="0" eaLnBrk="1" latinLnBrk="0" hangingPunct="1">
        <a:lnSpc>
          <a:spcPct val="90000"/>
        </a:lnSpc>
        <a:spcBef>
          <a:spcPct val="0"/>
        </a:spcBef>
        <a:buNone/>
        <a:defRPr sz="4400" kern="1200">
          <a:solidFill>
            <a:schemeClr val="tx2"/>
          </a:solidFill>
          <a:latin typeface="AlphaHeadlinePro-Bold" panose="02000500030000020004"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859"/>
            <a:fld id="{337EE54A-1446-4D1B-993F-C27A467D21BD}" type="datetimeFigureOut">
              <a:rPr lang="fr-FR" smtClean="0">
                <a:solidFill>
                  <a:prstClr val="black">
                    <a:tint val="75000"/>
                  </a:prstClr>
                </a:solidFill>
              </a:rPr>
              <a:pPr defTabSz="342859"/>
              <a:t>28/02/2018</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859"/>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859"/>
            <a:fld id="{66AA6DD6-4F68-4143-A850-17C97FAF9A1F}" type="slidenum">
              <a:rPr lang="fr-FR" smtClean="0">
                <a:solidFill>
                  <a:prstClr val="black">
                    <a:tint val="75000"/>
                  </a:prstClr>
                </a:solidFill>
              </a:rPr>
              <a:pPr defTabSz="342859"/>
              <a:t>‹#›</a:t>
            </a:fld>
            <a:endParaRPr lang="fr-FR">
              <a:solidFill>
                <a:prstClr val="black">
                  <a:tint val="75000"/>
                </a:prstClr>
              </a:solidFill>
            </a:endParaRPr>
          </a:p>
        </p:txBody>
      </p:sp>
    </p:spTree>
    <p:extLst>
      <p:ext uri="{BB962C8B-B14F-4D97-AF65-F5344CB8AC3E}">
        <p14:creationId xmlns:p14="http://schemas.microsoft.com/office/powerpoint/2010/main" val="9711336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718" rtl="0" eaLnBrk="1" latinLnBrk="0" hangingPunct="1">
        <a:lnSpc>
          <a:spcPct val="90000"/>
        </a:lnSpc>
        <a:spcBef>
          <a:spcPct val="0"/>
        </a:spcBef>
        <a:buNone/>
        <a:defRPr sz="3300" kern="1200">
          <a:solidFill>
            <a:schemeClr val="tx2"/>
          </a:solidFill>
          <a:latin typeface="AlphaHeadlinePro-Bold" panose="02000500030000020004" pitchFamily="50" charset="0"/>
          <a:ea typeface="+mj-ea"/>
          <a:cs typeface="+mj-cs"/>
        </a:defRPr>
      </a:lvl1pPr>
    </p:titleStyle>
    <p:bodyStyle>
      <a:lvl1pPr marL="171429" indent="-171429" algn="l" defTabSz="685718" rtl="0" eaLnBrk="1" latinLnBrk="0" hangingPunct="1">
        <a:lnSpc>
          <a:spcPct val="90000"/>
        </a:lnSpc>
        <a:spcBef>
          <a:spcPts val="750"/>
        </a:spcBef>
        <a:buClr>
          <a:schemeClr val="accent1"/>
        </a:buClr>
        <a:buFont typeface="Arial" panose="020B0604020202020204" pitchFamily="34" charset="0"/>
        <a:buChar char="•"/>
        <a:defRPr sz="2100" kern="1200">
          <a:solidFill>
            <a:schemeClr val="tx2"/>
          </a:solidFill>
          <a:latin typeface="+mn-lt"/>
          <a:ea typeface="+mn-ea"/>
          <a:cs typeface="+mn-cs"/>
        </a:defRPr>
      </a:lvl1pPr>
      <a:lvl2pPr marL="514289" indent="-171429" algn="l" defTabSz="685718"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mn-lt"/>
          <a:ea typeface="+mn-ea"/>
          <a:cs typeface="+mn-cs"/>
        </a:defRPr>
      </a:lvl2pPr>
      <a:lvl3pPr marL="857148" indent="-171429" algn="l" defTabSz="685718"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006" indent="-171429" algn="l" defTabSz="685718"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2866" indent="-171429" algn="l" defTabSz="685718"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725"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84"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43"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02" indent="-171429" algn="l" defTabSz="6857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8" rtl="0" eaLnBrk="1" latinLnBrk="0" hangingPunct="1">
        <a:defRPr sz="1350" kern="1200">
          <a:solidFill>
            <a:schemeClr val="tx1"/>
          </a:solidFill>
          <a:latin typeface="+mn-lt"/>
          <a:ea typeface="+mn-ea"/>
          <a:cs typeface="+mn-cs"/>
        </a:defRPr>
      </a:lvl1pPr>
      <a:lvl2pPr marL="342859" algn="l" defTabSz="685718" rtl="0" eaLnBrk="1" latinLnBrk="0" hangingPunct="1">
        <a:defRPr sz="1350" kern="1200">
          <a:solidFill>
            <a:schemeClr val="tx1"/>
          </a:solidFill>
          <a:latin typeface="+mn-lt"/>
          <a:ea typeface="+mn-ea"/>
          <a:cs typeface="+mn-cs"/>
        </a:defRPr>
      </a:lvl2pPr>
      <a:lvl3pPr marL="685718" algn="l" defTabSz="685718" rtl="0" eaLnBrk="1" latinLnBrk="0" hangingPunct="1">
        <a:defRPr sz="1350" kern="1200">
          <a:solidFill>
            <a:schemeClr val="tx1"/>
          </a:solidFill>
          <a:latin typeface="+mn-lt"/>
          <a:ea typeface="+mn-ea"/>
          <a:cs typeface="+mn-cs"/>
        </a:defRPr>
      </a:lvl3pPr>
      <a:lvl4pPr marL="1028577" algn="l" defTabSz="685718" rtl="0" eaLnBrk="1" latinLnBrk="0" hangingPunct="1">
        <a:defRPr sz="1350" kern="1200">
          <a:solidFill>
            <a:schemeClr val="tx1"/>
          </a:solidFill>
          <a:latin typeface="+mn-lt"/>
          <a:ea typeface="+mn-ea"/>
          <a:cs typeface="+mn-cs"/>
        </a:defRPr>
      </a:lvl4pPr>
      <a:lvl5pPr marL="1371436" algn="l" defTabSz="685718" rtl="0" eaLnBrk="1" latinLnBrk="0" hangingPunct="1">
        <a:defRPr sz="1350" kern="1200">
          <a:solidFill>
            <a:schemeClr val="tx1"/>
          </a:solidFill>
          <a:latin typeface="+mn-lt"/>
          <a:ea typeface="+mn-ea"/>
          <a:cs typeface="+mn-cs"/>
        </a:defRPr>
      </a:lvl5pPr>
      <a:lvl6pPr marL="1714295" algn="l" defTabSz="685718" rtl="0" eaLnBrk="1" latinLnBrk="0" hangingPunct="1">
        <a:defRPr sz="1350" kern="1200">
          <a:solidFill>
            <a:schemeClr val="tx1"/>
          </a:solidFill>
          <a:latin typeface="+mn-lt"/>
          <a:ea typeface="+mn-ea"/>
          <a:cs typeface="+mn-cs"/>
        </a:defRPr>
      </a:lvl6pPr>
      <a:lvl7pPr marL="2057154" algn="l" defTabSz="685718" rtl="0" eaLnBrk="1" latinLnBrk="0" hangingPunct="1">
        <a:defRPr sz="1350" kern="1200">
          <a:solidFill>
            <a:schemeClr val="tx1"/>
          </a:solidFill>
          <a:latin typeface="+mn-lt"/>
          <a:ea typeface="+mn-ea"/>
          <a:cs typeface="+mn-cs"/>
        </a:defRPr>
      </a:lvl7pPr>
      <a:lvl8pPr marL="2400013" algn="l" defTabSz="685718" rtl="0" eaLnBrk="1" latinLnBrk="0" hangingPunct="1">
        <a:defRPr sz="1350" kern="1200">
          <a:solidFill>
            <a:schemeClr val="tx1"/>
          </a:solidFill>
          <a:latin typeface="+mn-lt"/>
          <a:ea typeface="+mn-ea"/>
          <a:cs typeface="+mn-cs"/>
        </a:defRPr>
      </a:lvl8pPr>
      <a:lvl9pPr marL="2742872" algn="l" defTabSz="68571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s://www.datacamp.com/community/tutorials/seaborn-python-tutorial#sm"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bokeh.pydata.org/en/lates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hrisalbon.com/python/data_wrangling/pandas_apply_operations_to_group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ikit-learn.org/stable/index.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hyperlink" Target="http://scikit-learn.org/stable/modules/generated/sklearn.decomposition.PCA.html#sklearn.decomposition.PC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hyperlink" Target="http://sebastianraschka.com/Articles/2015_pca_in_3_steps.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ikit-learn.org/stable/modules/linear_model.html#logistic-regression"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scikit-learn.org/stable/auto_examples/plot_digits_pipe.html#sphx-glr-auto-examples-plot-digits-pipe-p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ikit-learn.org/stable/modules/clustering.html#k-mean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dslab2018.github.io/"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slab2018.github.io/notebooks/DSLab_week1_CCPython-Solution.ipynb"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856" y="2310126"/>
            <a:ext cx="1431131" cy="402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ctrTitle"/>
          </p:nvPr>
        </p:nvSpPr>
        <p:spPr>
          <a:xfrm>
            <a:off x="1" y="2823122"/>
            <a:ext cx="11911644" cy="1896104"/>
          </a:xfrm>
        </p:spPr>
        <p:txBody>
          <a:bodyPr>
            <a:normAutofit/>
          </a:bodyPr>
          <a:lstStyle/>
          <a:p>
            <a:r>
              <a:rPr lang="en-US" b="1" dirty="0">
                <a:solidFill>
                  <a:srgbClr val="FFFFFF"/>
                </a:solidFill>
                <a:latin typeface="Verdana"/>
                <a:cs typeface="Verdana"/>
              </a:rPr>
              <a:t>Data science laboratory (DSLAB)</a:t>
            </a:r>
            <a:endParaRPr lang="en-US" sz="2800" b="1" dirty="0">
              <a:solidFill>
                <a:srgbClr val="FFFFFF"/>
              </a:solidFill>
              <a:latin typeface="Verdana"/>
              <a:cs typeface="Verdana"/>
            </a:endParaRPr>
          </a:p>
        </p:txBody>
      </p:sp>
      <p:sp>
        <p:nvSpPr>
          <p:cNvPr id="6" name="Sous-titre 4"/>
          <p:cNvSpPr txBox="1">
            <a:spLocks/>
          </p:cNvSpPr>
          <p:nvPr/>
        </p:nvSpPr>
        <p:spPr>
          <a:xfrm>
            <a:off x="3212868" y="4609070"/>
            <a:ext cx="8662550" cy="173567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Olivier Verscheure</a:t>
            </a:r>
          </a:p>
          <a:p>
            <a:r>
              <a:rPr lang="en-US" sz="2800" dirty="0"/>
              <a:t>Swiss Data Science Center</a:t>
            </a:r>
          </a:p>
          <a:p>
            <a:r>
              <a:rPr lang="en-US" sz="2800" dirty="0"/>
              <a:t>EPFL &amp; ETH Zurich</a:t>
            </a:r>
          </a:p>
        </p:txBody>
      </p:sp>
      <p:sp>
        <p:nvSpPr>
          <p:cNvPr id="7" name="Sous-titre 4"/>
          <p:cNvSpPr txBox="1">
            <a:spLocks/>
          </p:cNvSpPr>
          <p:nvPr/>
        </p:nvSpPr>
        <p:spPr>
          <a:xfrm>
            <a:off x="1" y="6473262"/>
            <a:ext cx="10327906" cy="38473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Data Science Lab – Spring 2018</a:t>
            </a:r>
          </a:p>
        </p:txBody>
      </p:sp>
    </p:spTree>
    <p:extLst>
      <p:ext uri="{BB962C8B-B14F-4D97-AF65-F5344CB8AC3E}">
        <p14:creationId xmlns:p14="http://schemas.microsoft.com/office/powerpoint/2010/main" val="137177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689314"/>
            <a:ext cx="11036300" cy="4884013"/>
          </a:xfrm>
        </p:spPr>
        <p:txBody>
          <a:bodyPr>
            <a:normAutofit/>
          </a:bodyPr>
          <a:lstStyle/>
          <a:p>
            <a:r>
              <a:rPr lang="en-US" sz="3200" b="1" dirty="0"/>
              <a:t>Functions</a:t>
            </a:r>
            <a:r>
              <a:rPr lang="en-US" sz="3200" dirty="0"/>
              <a:t>: plot, subplot, scatter and annotate</a:t>
            </a:r>
          </a:p>
          <a:p>
            <a:endParaRPr lang="en-US" sz="3200" dirty="0"/>
          </a:p>
          <a:p>
            <a:r>
              <a:rPr lang="en-US" sz="3200" dirty="0"/>
              <a:t>%</a:t>
            </a:r>
            <a:r>
              <a:rPr lang="en-US" sz="3200" dirty="0" err="1"/>
              <a:t>matplotlib</a:t>
            </a:r>
            <a:r>
              <a:rPr lang="en-US" sz="3200" dirty="0"/>
              <a:t> {inline, notebook}</a:t>
            </a:r>
          </a:p>
          <a:p>
            <a:r>
              <a:rPr lang="en-US" sz="3200" dirty="0" err="1"/>
              <a:t>matplotlib.get_backend</a:t>
            </a:r>
            <a:r>
              <a:rPr lang="en-US" sz="3200" dirty="0"/>
              <a:t>()</a:t>
            </a:r>
          </a:p>
          <a:p>
            <a:endParaRPr lang="en-US" sz="3200" dirty="0"/>
          </a:p>
          <a:p>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Relevant </a:t>
            </a:r>
            <a:r>
              <a:rPr lang="en-US" sz="4000" dirty="0" err="1"/>
              <a:t>Matplotlib</a:t>
            </a:r>
            <a:r>
              <a:rPr lang="en-US" sz="4000" dirty="0"/>
              <a:t> functions</a:t>
            </a:r>
          </a:p>
        </p:txBody>
      </p:sp>
    </p:spTree>
    <p:extLst>
      <p:ext uri="{BB962C8B-B14F-4D97-AF65-F5344CB8AC3E}">
        <p14:creationId xmlns:p14="http://schemas.microsoft.com/office/powerpoint/2010/main" val="101093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530626"/>
            <a:ext cx="11208026" cy="5042702"/>
          </a:xfrm>
        </p:spPr>
        <p:txBody>
          <a:bodyPr>
            <a:normAutofit/>
          </a:bodyPr>
          <a:lstStyle/>
          <a:p>
            <a:r>
              <a:rPr lang="en-US" sz="3200" b="1" dirty="0" err="1"/>
              <a:t>Seaborn</a:t>
            </a:r>
            <a:r>
              <a:rPr lang="en-US" sz="3200" dirty="0"/>
              <a:t>: Python's Statistical Data Visualization Library</a:t>
            </a:r>
          </a:p>
          <a:p>
            <a:pPr lvl="1"/>
            <a:r>
              <a:rPr lang="en-US" sz="3200" dirty="0"/>
              <a:t>high-level interface to draw statistical graphics</a:t>
            </a:r>
            <a:endParaRPr lang="en-US" sz="2900" dirty="0">
              <a:hlinkClick r:id="rId3"/>
            </a:endParaRPr>
          </a:p>
          <a:p>
            <a:pPr lvl="1"/>
            <a:r>
              <a:rPr lang="en-US" sz="2900" dirty="0">
                <a:hlinkClick r:id="rId3"/>
              </a:rPr>
              <a:t>https://seaborn.pydata.org/</a:t>
            </a:r>
          </a:p>
          <a:p>
            <a:pPr lvl="1"/>
            <a:endParaRPr lang="en-US" sz="2900" dirty="0"/>
          </a:p>
          <a:p>
            <a:pPr lvl="1"/>
            <a:endParaRPr lang="en-US" sz="2900" dirty="0"/>
          </a:p>
          <a:p>
            <a:r>
              <a:rPr lang="en-US" sz="3200" b="1" dirty="0" err="1"/>
              <a:t>Bokeh</a:t>
            </a:r>
            <a:r>
              <a:rPr lang="en-US" sz="3200" dirty="0"/>
              <a:t>: Python interactive visualization library</a:t>
            </a:r>
          </a:p>
          <a:p>
            <a:pPr lvl="1"/>
            <a:r>
              <a:rPr lang="en-US" sz="3200" dirty="0"/>
              <a:t>interactive plots, dashboards, and data applications</a:t>
            </a:r>
          </a:p>
          <a:p>
            <a:pPr lvl="1"/>
            <a:r>
              <a:rPr lang="en-US" sz="3200" dirty="0">
                <a:hlinkClick r:id="rId4"/>
              </a:rPr>
              <a:t>https://bokeh.pydata.org/en/latest/</a:t>
            </a:r>
            <a:endParaRPr lang="en-US" sz="3200" dirty="0"/>
          </a:p>
          <a:p>
            <a:pPr lvl="1"/>
            <a:endParaRPr lang="en-US" sz="29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Other data visualization libraries</a:t>
            </a:r>
          </a:p>
        </p:txBody>
      </p:sp>
    </p:spTree>
    <p:extLst>
      <p:ext uri="{BB962C8B-B14F-4D97-AF65-F5344CB8AC3E}">
        <p14:creationId xmlns:p14="http://schemas.microsoft.com/office/powerpoint/2010/main" val="127739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480447" y="1084881"/>
            <a:ext cx="11711553" cy="5773119"/>
          </a:xfrm>
          <a:solidFill>
            <a:schemeClr val="bg1"/>
          </a:solidFill>
        </p:spPr>
        <p:txBody>
          <a:bodyPr>
            <a:normAutofit/>
          </a:bodyPr>
          <a:lstStyle/>
          <a:p>
            <a:r>
              <a:rPr lang="en-US" sz="3200" dirty="0"/>
              <a:t>Powerful &amp; flexible </a:t>
            </a:r>
            <a:r>
              <a:rPr lang="en-US" sz="3200" u="sng" dirty="0"/>
              <a:t>data munging </a:t>
            </a:r>
            <a:r>
              <a:rPr lang="en-US" sz="3200" dirty="0"/>
              <a:t>library</a:t>
            </a:r>
          </a:p>
          <a:p>
            <a:endParaRPr lang="en-US" sz="900" dirty="0"/>
          </a:p>
          <a:p>
            <a:r>
              <a:rPr lang="en-US" sz="3200" dirty="0"/>
              <a:t>Pandas was built on </a:t>
            </a:r>
            <a:r>
              <a:rPr lang="en-US" sz="3200" dirty="0" err="1"/>
              <a:t>NumPy</a:t>
            </a:r>
            <a:endParaRPr lang="en-US" sz="3200" dirty="0"/>
          </a:p>
          <a:p>
            <a:pPr lvl="1"/>
            <a:r>
              <a:rPr lang="en-US" sz="2800" dirty="0" err="1"/>
              <a:t>NumPy</a:t>
            </a:r>
            <a:r>
              <a:rPr lang="en-US" sz="2800" dirty="0"/>
              <a:t> stores your data in arrays</a:t>
            </a:r>
          </a:p>
          <a:p>
            <a:pPr lvl="1"/>
            <a:r>
              <a:rPr lang="en-US" sz="2800" dirty="0"/>
              <a:t>Pandas takes the </a:t>
            </a:r>
            <a:r>
              <a:rPr lang="en-US" sz="2800" dirty="0" err="1"/>
              <a:t>NumPy</a:t>
            </a:r>
            <a:r>
              <a:rPr lang="en-US" sz="2800" dirty="0"/>
              <a:t> Array…</a:t>
            </a:r>
          </a:p>
          <a:p>
            <a:pPr marL="457200" lvl="1" indent="0">
              <a:buNone/>
            </a:pPr>
            <a:r>
              <a:rPr lang="en-US" sz="2800" dirty="0"/>
              <a:t>		… and gives you a labeled index to it</a:t>
            </a:r>
          </a:p>
          <a:p>
            <a:pPr marL="457200" lvl="1" indent="0">
              <a:buNone/>
            </a:pPr>
            <a:endParaRPr lang="en-US" sz="900" dirty="0"/>
          </a:p>
          <a:p>
            <a:r>
              <a:rPr lang="en-US" sz="3200" dirty="0"/>
              <a:t>Pandas </a:t>
            </a:r>
            <a:r>
              <a:rPr lang="en-US" sz="3200" dirty="0" err="1"/>
              <a:t>DataFrame</a:t>
            </a:r>
            <a:r>
              <a:rPr lang="en-US" sz="3200" dirty="0"/>
              <a:t> is a 2-D labeled data structure with columns of potentially different types</a:t>
            </a:r>
          </a:p>
          <a:p>
            <a:pPr lvl="1"/>
            <a:r>
              <a:rPr lang="en-US" sz="2800" dirty="0"/>
              <a:t>Basically, dictionary-based </a:t>
            </a:r>
            <a:r>
              <a:rPr lang="en-US" sz="2800" dirty="0" err="1"/>
              <a:t>NumPy</a:t>
            </a:r>
            <a:r>
              <a:rPr lang="en-US" sz="2800" dirty="0"/>
              <a:t> arrays</a:t>
            </a:r>
          </a:p>
          <a:p>
            <a:pPr lvl="1"/>
            <a:endParaRPr lang="en-US" sz="900" dirty="0"/>
          </a:p>
          <a:p>
            <a:r>
              <a:rPr lang="en-US" sz="3200" dirty="0"/>
              <a:t>Recommended reading (before doing the exercises)</a:t>
            </a:r>
          </a:p>
          <a:p>
            <a:pPr lvl="1"/>
            <a:r>
              <a:rPr lang="en-US" dirty="0">
                <a:hlinkClick r:id="rId3"/>
              </a:rPr>
              <a:t>https://chrisalbon.com/python/data_wrangling/pandas_apply_operations_to_groups/</a:t>
            </a:r>
            <a:endParaRPr lang="en-US" dirty="0"/>
          </a:p>
          <a:p>
            <a:endParaRPr lang="en-US" sz="3200" dirty="0"/>
          </a:p>
          <a:p>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Pandas &amp; Pandas Data Frames</a:t>
            </a:r>
          </a:p>
        </p:txBody>
      </p:sp>
    </p:spTree>
    <p:extLst>
      <p:ext uri="{BB962C8B-B14F-4D97-AF65-F5344CB8AC3E}">
        <p14:creationId xmlns:p14="http://schemas.microsoft.com/office/powerpoint/2010/main" val="296971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520904"/>
          </a:xfrm>
        </p:spPr>
        <p:txBody>
          <a:bodyPr>
            <a:normAutofit/>
          </a:bodyPr>
          <a:lstStyle/>
          <a:p>
            <a:r>
              <a:rPr lang="en-US" sz="3200" dirty="0">
                <a:hlinkClick r:id="rId3"/>
              </a:rPr>
              <a:t>http://scikit-learn.org/stable/index.html</a:t>
            </a:r>
            <a:endParaRPr lang="en-US" sz="3200" dirty="0"/>
          </a:p>
          <a:p>
            <a:r>
              <a:rPr lang="en-US" sz="3200" dirty="0"/>
              <a:t>Open source, built on </a:t>
            </a:r>
            <a:r>
              <a:rPr lang="en-US" sz="3200" dirty="0" err="1"/>
              <a:t>NumPy</a:t>
            </a:r>
            <a:r>
              <a:rPr lang="en-US" sz="3200" dirty="0"/>
              <a:t>, </a:t>
            </a:r>
            <a:r>
              <a:rPr lang="en-US" sz="3200" dirty="0" err="1"/>
              <a:t>SciPy</a:t>
            </a:r>
            <a:r>
              <a:rPr lang="en-US" sz="3200" dirty="0"/>
              <a:t>, and </a:t>
            </a:r>
            <a:r>
              <a:rPr lang="en-US" sz="3200" dirty="0" err="1"/>
              <a:t>matplotlib</a:t>
            </a:r>
            <a:endParaRPr lang="en-US" sz="3200" dirty="0"/>
          </a:p>
          <a:p>
            <a:endParaRPr lang="en-US" sz="800" dirty="0"/>
          </a:p>
          <a:p>
            <a:pPr marL="514350" indent="-514350">
              <a:buFont typeface="+mj-lt"/>
              <a:buAutoNum type="arabicPeriod"/>
            </a:pPr>
            <a:r>
              <a:rPr lang="en-US" sz="3200" dirty="0"/>
              <a:t>Classification</a:t>
            </a:r>
          </a:p>
          <a:p>
            <a:pPr marL="514350" indent="-514350">
              <a:buFont typeface="+mj-lt"/>
              <a:buAutoNum type="arabicPeriod"/>
            </a:pPr>
            <a:r>
              <a:rPr lang="en-US" sz="3200" dirty="0"/>
              <a:t>Regression (Logistic Regression)</a:t>
            </a:r>
          </a:p>
          <a:p>
            <a:pPr marL="514350" indent="-514350">
              <a:buFont typeface="+mj-lt"/>
              <a:buAutoNum type="arabicPeriod"/>
            </a:pPr>
            <a:r>
              <a:rPr lang="en-US" sz="3200" dirty="0"/>
              <a:t>Clustering (</a:t>
            </a:r>
            <a:r>
              <a:rPr lang="en-US" sz="3200" dirty="0" err="1"/>
              <a:t>KMeans</a:t>
            </a:r>
            <a:r>
              <a:rPr lang="en-US" sz="3200" dirty="0"/>
              <a:t>)</a:t>
            </a:r>
          </a:p>
          <a:p>
            <a:pPr marL="514350" indent="-514350">
              <a:buFont typeface="+mj-lt"/>
              <a:buAutoNum type="arabicPeriod"/>
            </a:pPr>
            <a:r>
              <a:rPr lang="en-US" sz="3200" dirty="0"/>
              <a:t>Dimensionality reduction (PCA)</a:t>
            </a:r>
          </a:p>
          <a:p>
            <a:pPr marL="514350" indent="-514350">
              <a:buFont typeface="+mj-lt"/>
              <a:buAutoNum type="arabicPeriod"/>
            </a:pPr>
            <a:r>
              <a:rPr lang="en-US" sz="3200" dirty="0"/>
              <a:t>Model selection</a:t>
            </a:r>
          </a:p>
          <a:p>
            <a:pPr marL="514350" indent="-514350">
              <a:buFont typeface="+mj-lt"/>
              <a:buAutoNum type="arabicPeriod"/>
            </a:pPr>
            <a:r>
              <a:rPr lang="en-US" sz="3200" dirty="0"/>
              <a:t>Preprocessing</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err="1"/>
              <a:t>scikit</a:t>
            </a:r>
            <a:r>
              <a:rPr lang="en-US" sz="4000" dirty="0"/>
              <a:t>-learn: Machine Learning in Python</a:t>
            </a:r>
          </a:p>
        </p:txBody>
      </p:sp>
      <p:pic>
        <p:nvPicPr>
          <p:cNvPr id="6" name="Picture 5">
            <a:extLst>
              <a:ext uri="{FF2B5EF4-FFF2-40B4-BE49-F238E27FC236}">
                <a16:creationId xmlns:a16="http://schemas.microsoft.com/office/drawing/2014/main" id="{10C057DA-FF22-DC4C-994C-694B04920D91}"/>
              </a:ext>
            </a:extLst>
          </p:cNvPr>
          <p:cNvPicPr>
            <a:picLocks noChangeAspect="1"/>
          </p:cNvPicPr>
          <p:nvPr/>
        </p:nvPicPr>
        <p:blipFill>
          <a:blip r:embed="rId4"/>
          <a:stretch>
            <a:fillRect/>
          </a:stretch>
        </p:blipFill>
        <p:spPr>
          <a:xfrm>
            <a:off x="5462472" y="4726983"/>
            <a:ext cx="6729528" cy="2131017"/>
          </a:xfrm>
          <a:prstGeom prst="rect">
            <a:avLst/>
          </a:prstGeom>
        </p:spPr>
      </p:pic>
    </p:spTree>
    <p:extLst>
      <p:ext uri="{BB962C8B-B14F-4D97-AF65-F5344CB8AC3E}">
        <p14:creationId xmlns:p14="http://schemas.microsoft.com/office/powerpoint/2010/main" val="394672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520904"/>
          </a:xfrm>
        </p:spPr>
        <p:txBody>
          <a:bodyPr>
            <a:normAutofit/>
          </a:bodyPr>
          <a:lstStyle/>
          <a:p>
            <a:r>
              <a:rPr lang="en-US" sz="3200" dirty="0">
                <a:hlinkClick r:id="rId3"/>
              </a:rPr>
              <a:t>sklearn.decomposition.PCA()</a:t>
            </a:r>
            <a:endParaRPr lang="en-US" sz="3200" dirty="0"/>
          </a:p>
          <a:p>
            <a:r>
              <a:rPr lang="en-US" sz="3200" dirty="0"/>
              <a:t>(Linear) dimensionality reduction using SVD of the data to project it to a lower dimensional space</a:t>
            </a:r>
          </a:p>
          <a:p>
            <a:r>
              <a:rPr lang="en-US" sz="3200" dirty="0"/>
              <a:t>Maximize the variance in the low-dimensional representation</a:t>
            </a:r>
          </a:p>
          <a:p>
            <a:pPr marL="0" indent="0">
              <a:buNone/>
            </a:pPr>
            <a:endParaRPr lang="en-US" sz="3200" dirty="0"/>
          </a:p>
          <a:p>
            <a:r>
              <a:rPr lang="en-US" sz="3200" dirty="0"/>
              <a:t>Take e.g. the Iris dataset</a:t>
            </a:r>
          </a:p>
          <a:p>
            <a:pPr lvl="1"/>
            <a:r>
              <a:rPr lang="en-US" sz="2800" dirty="0">
                <a:hlinkClick r:id="rId4"/>
              </a:rPr>
              <a:t>Example</a:t>
            </a:r>
            <a:endParaRPr lang="en-US" sz="2800" dirty="0"/>
          </a:p>
          <a:p>
            <a:pPr marL="0" indent="0">
              <a:buNone/>
            </a:pPr>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Principal Component Analysis (PCA)</a:t>
            </a:r>
          </a:p>
        </p:txBody>
      </p:sp>
      <p:pic>
        <p:nvPicPr>
          <p:cNvPr id="2050" name="Picture 2" descr="http://sebastianraschka.com/images/blog/2015/principal_component_analysis_files/iris.png">
            <a:extLst>
              <a:ext uri="{FF2B5EF4-FFF2-40B4-BE49-F238E27FC236}">
                <a16:creationId xmlns:a16="http://schemas.microsoft.com/office/drawing/2014/main" id="{F7F652EC-67F8-B04B-8A82-EFF28722BD5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06717" y="3180522"/>
            <a:ext cx="5097047" cy="3822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CA13">
            <a:extLst>
              <a:ext uri="{FF2B5EF4-FFF2-40B4-BE49-F238E27FC236}">
                <a16:creationId xmlns:a16="http://schemas.microsoft.com/office/drawing/2014/main" id="{2D57D7B0-9143-684B-9B31-0CDD2CE350A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0558" y="3180522"/>
            <a:ext cx="7158170" cy="368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par>
                                <p:cTn id="30" presetID="10" presetClass="exit" presetSubtype="0" fill="hold" nodeType="withEffect">
                                  <p:stCondLst>
                                    <p:cond delay="0"/>
                                  </p:stCondLst>
                                  <p:childTnLst>
                                    <p:animEffect transition="out" filter="fade">
                                      <p:cBhvr>
                                        <p:cTn id="31" dur="500"/>
                                        <p:tgtEl>
                                          <p:spTgt spid="2052"/>
                                        </p:tgtEl>
                                      </p:cBhvr>
                                    </p:animEffect>
                                    <p:set>
                                      <p:cBhvr>
                                        <p:cTn id="32"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805576"/>
          </a:xfrm>
          <a:solidFill>
            <a:schemeClr val="bg1"/>
          </a:solidFill>
        </p:spPr>
        <p:txBody>
          <a:bodyPr>
            <a:normAutofit/>
          </a:bodyPr>
          <a:lstStyle/>
          <a:p>
            <a:r>
              <a:rPr lang="en-US" sz="3200" dirty="0">
                <a:hlinkClick r:id="rId3"/>
              </a:rPr>
              <a:t>sklearn.linear_model.LogisticRegression()</a:t>
            </a:r>
            <a:endParaRPr lang="en-US" sz="3200" dirty="0"/>
          </a:p>
          <a:p>
            <a:r>
              <a:rPr lang="en-US" sz="3200" dirty="0"/>
              <a:t>Model used for prediction of the probability of occurrence of an event by fitting data to a logistic curve</a:t>
            </a:r>
          </a:p>
          <a:p>
            <a:r>
              <a:rPr lang="en-US" sz="3200" dirty="0"/>
              <a:t>Standard industry workhorse!</a:t>
            </a:r>
          </a:p>
          <a:p>
            <a:endParaRPr lang="en-US" sz="3200" dirty="0"/>
          </a:p>
          <a:p>
            <a:endParaRPr lang="en-US" sz="3200" dirty="0"/>
          </a:p>
          <a:p>
            <a:endParaRPr lang="en-US" sz="3200" dirty="0"/>
          </a:p>
          <a:p>
            <a:endParaRPr lang="en-US" sz="3200" dirty="0"/>
          </a:p>
          <a:p>
            <a:endParaRPr lang="en-US" sz="3200" dirty="0"/>
          </a:p>
          <a:p>
            <a:r>
              <a:rPr lang="en-US" sz="3200" dirty="0">
                <a:hlinkClick r:id="rId4"/>
              </a:rPr>
              <a:t>Chaining a PCA and a logistic regression</a:t>
            </a:r>
            <a:endParaRPr lang="en-US" sz="3200" dirty="0"/>
          </a:p>
          <a:p>
            <a:pPr marL="0" indent="0">
              <a:buNone/>
            </a:pPr>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Logistic Regression</a:t>
            </a:r>
          </a:p>
        </p:txBody>
      </p:sp>
      <p:pic>
        <p:nvPicPr>
          <p:cNvPr id="3076" name="Picture 4" descr="Résultat de recherche d'images pour &quot;logistic regression&quot;">
            <a:extLst>
              <a:ext uri="{FF2B5EF4-FFF2-40B4-BE49-F238E27FC236}">
                <a16:creationId xmlns:a16="http://schemas.microsoft.com/office/drawing/2014/main" id="{BEE61CF8-BCCC-0646-8A3C-F337E6F870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7757" y="2447021"/>
            <a:ext cx="5170280" cy="37484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ésultat de recherche d'images pour &quot;logistic regression&quot;">
            <a:extLst>
              <a:ext uri="{FF2B5EF4-FFF2-40B4-BE49-F238E27FC236}">
                <a16:creationId xmlns:a16="http://schemas.microsoft.com/office/drawing/2014/main" id="{140106F8-672D-7240-8532-E64AEEF291A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7219" y="3135794"/>
            <a:ext cx="5421520" cy="290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6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805576"/>
          </a:xfrm>
          <a:solidFill>
            <a:schemeClr val="bg1"/>
          </a:solidFill>
        </p:spPr>
        <p:txBody>
          <a:bodyPr>
            <a:normAutofit/>
          </a:bodyPr>
          <a:lstStyle/>
          <a:p>
            <a:r>
              <a:rPr lang="en-US" sz="3200" dirty="0">
                <a:hlinkClick r:id="rId3"/>
              </a:rPr>
              <a:t>sklearn.cluster.KMeans()</a:t>
            </a:r>
            <a:endParaRPr lang="en-US" sz="3200" dirty="0"/>
          </a:p>
          <a:p>
            <a:r>
              <a:rPr lang="en-US" sz="3200" dirty="0"/>
              <a:t>Find similarity groups in a data, called clusters</a:t>
            </a:r>
          </a:p>
          <a:p>
            <a:r>
              <a:rPr lang="en-US" sz="3200" dirty="0"/>
              <a:t>Randomize K points, </a:t>
            </a:r>
            <a:r>
              <a:rPr lang="en-US" sz="3200" dirty="0">
                <a:sym typeface="Wingdings" pitchFamily="2" charset="2"/>
              </a:rPr>
              <a:t>then </a:t>
            </a:r>
            <a:r>
              <a:rPr lang="en-US" sz="3200" dirty="0"/>
              <a:t>two-step iterative algorithm:</a:t>
            </a:r>
          </a:p>
          <a:p>
            <a:pPr lvl="1"/>
            <a:r>
              <a:rPr lang="en-US" sz="2800" dirty="0"/>
              <a:t>1. Cluster assignment step</a:t>
            </a:r>
          </a:p>
          <a:p>
            <a:pPr lvl="1"/>
            <a:r>
              <a:rPr lang="en-US" sz="2800" dirty="0"/>
              <a:t>2. Move centroid step.</a:t>
            </a:r>
          </a:p>
          <a:p>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err="1"/>
              <a:t>Kmeans</a:t>
            </a:r>
            <a:r>
              <a:rPr lang="en-US" sz="4000" dirty="0"/>
              <a:t> – Clustering algorithm,</a:t>
            </a:r>
          </a:p>
        </p:txBody>
      </p:sp>
      <p:pic>
        <p:nvPicPr>
          <p:cNvPr id="5122" name="Picture 2" descr="clustering in k means">
            <a:extLst>
              <a:ext uri="{FF2B5EF4-FFF2-40B4-BE49-F238E27FC236}">
                <a16:creationId xmlns:a16="http://schemas.microsoft.com/office/drawing/2014/main" id="{0B663117-5729-B046-9397-345E2FEE1E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4157" y="3807809"/>
            <a:ext cx="3067740" cy="30190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ove centroid step in K means algorithim">
            <a:extLst>
              <a:ext uri="{FF2B5EF4-FFF2-40B4-BE49-F238E27FC236}">
                <a16:creationId xmlns:a16="http://schemas.microsoft.com/office/drawing/2014/main" id="{6B5CBB04-7140-2F41-8D89-D5EB346DD70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85722" y="3776661"/>
            <a:ext cx="3081339" cy="308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144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394847"/>
            <a:ext cx="11036300" cy="4782116"/>
          </a:xfrm>
        </p:spPr>
        <p:txBody>
          <a:bodyPr>
            <a:normAutofit/>
          </a:bodyPr>
          <a:lstStyle/>
          <a:p>
            <a:r>
              <a:rPr lang="en-US" sz="3600" dirty="0"/>
              <a:t>Download the </a:t>
            </a:r>
            <a:r>
              <a:rPr lang="en-US" sz="3600" b="1" dirty="0" err="1"/>
              <a:t>DSLab</a:t>
            </a:r>
            <a:r>
              <a:rPr lang="en-US" sz="3600" b="1" dirty="0"/>
              <a:t> Week 2</a:t>
            </a:r>
            <a:r>
              <a:rPr lang="en-US" sz="3600" dirty="0"/>
              <a:t> </a:t>
            </a:r>
            <a:r>
              <a:rPr lang="en-US" sz="3600" dirty="0" err="1"/>
              <a:t>Jupyter</a:t>
            </a:r>
            <a:r>
              <a:rPr lang="en-US" sz="3600" dirty="0"/>
              <a:t> notebooks</a:t>
            </a:r>
          </a:p>
          <a:p>
            <a:pPr marL="0" indent="0">
              <a:buNone/>
            </a:pPr>
            <a:endParaRPr lang="en-US" sz="800" dirty="0"/>
          </a:p>
          <a:p>
            <a:pPr marL="971550" lvl="1" indent="-514350">
              <a:buFont typeface="+mj-lt"/>
              <a:buAutoNum type="arabicPeriod"/>
            </a:pPr>
            <a:r>
              <a:rPr lang="en-US" sz="3200" dirty="0"/>
              <a:t>DSLab_week2_PythonDSLibs-NumPy_Matplotlib.ipynb</a:t>
            </a:r>
          </a:p>
          <a:p>
            <a:pPr marL="1428750" lvl="2" indent="-514350">
              <a:buFont typeface="+mj-lt"/>
              <a:buAutoNum type="alphaLcPeriod"/>
            </a:pPr>
            <a:r>
              <a:rPr lang="en-US" sz="2800" dirty="0" err="1"/>
              <a:t>NumPy</a:t>
            </a:r>
            <a:r>
              <a:rPr lang="en-US" sz="2800" dirty="0"/>
              <a:t> arrays &amp; </a:t>
            </a:r>
            <a:r>
              <a:rPr lang="en-US" sz="2800" dirty="0" err="1"/>
              <a:t>Matplotlib</a:t>
            </a:r>
            <a:endParaRPr lang="en-US" sz="2800" dirty="0"/>
          </a:p>
          <a:p>
            <a:pPr marL="914400" lvl="2" indent="0">
              <a:buNone/>
            </a:pPr>
            <a:endParaRPr lang="en-US" sz="1400" dirty="0"/>
          </a:p>
          <a:p>
            <a:pPr marL="971550" lvl="1" indent="-514350">
              <a:buFont typeface="+mj-lt"/>
              <a:buAutoNum type="arabicPeriod"/>
            </a:pPr>
            <a:r>
              <a:rPr lang="en-US" sz="3200" dirty="0"/>
              <a:t>DSLab_week2_PythonDSLibs-Pandas_sklearn.ipynb</a:t>
            </a:r>
          </a:p>
          <a:p>
            <a:pPr marL="1428750" lvl="2" indent="-514350">
              <a:buFont typeface="+mj-lt"/>
              <a:buAutoNum type="alphaLcPeriod"/>
            </a:pPr>
            <a:r>
              <a:rPr lang="en-US" sz="2800" dirty="0"/>
              <a:t>Getting familiar with Pandas</a:t>
            </a:r>
          </a:p>
          <a:p>
            <a:pPr marL="1428750" lvl="2" indent="-514350">
              <a:buFont typeface="+mj-lt"/>
              <a:buAutoNum type="alphaLcPeriod"/>
            </a:pPr>
            <a:r>
              <a:rPr lang="en-US" sz="2800" dirty="0"/>
              <a:t>Simple Machine Learning problems</a:t>
            </a:r>
          </a:p>
          <a:p>
            <a:pPr marL="0" indent="0">
              <a:buNone/>
            </a:pPr>
            <a:endParaRPr lang="en-US" sz="36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This week’s exercises… a bit harder/longer</a:t>
            </a:r>
          </a:p>
        </p:txBody>
      </p:sp>
    </p:spTree>
    <p:extLst>
      <p:ext uri="{BB962C8B-B14F-4D97-AF65-F5344CB8AC3E}">
        <p14:creationId xmlns:p14="http://schemas.microsoft.com/office/powerpoint/2010/main" val="57021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68644" y="4"/>
            <a:ext cx="7674964" cy="6857999"/>
          </a:xfrm>
        </p:spPr>
        <p:txBody>
          <a:bodyPr>
            <a:normAutofit/>
          </a:bodyPr>
          <a:lstStyle/>
          <a:p>
            <a:r>
              <a:rPr lang="en-US" sz="4400" dirty="0"/>
              <a:t>Thank you!</a:t>
            </a:r>
          </a:p>
        </p:txBody>
      </p:sp>
      <p:sp>
        <p:nvSpPr>
          <p:cNvPr id="2" name="TextBox 1"/>
          <p:cNvSpPr txBox="1"/>
          <p:nvPr/>
        </p:nvSpPr>
        <p:spPr>
          <a:xfrm>
            <a:off x="9054059" y="6008469"/>
            <a:ext cx="3137940" cy="1123384"/>
          </a:xfrm>
          <a:prstGeom prst="rect">
            <a:avLst/>
          </a:prstGeom>
          <a:noFill/>
        </p:spPr>
        <p:txBody>
          <a:bodyPr wrap="square" rtlCol="0">
            <a:spAutoFit/>
          </a:bodyPr>
          <a:lstStyle/>
          <a:p>
            <a:r>
              <a:rPr lang="en-US" sz="2000" dirty="0">
                <a:solidFill>
                  <a:schemeClr val="bg1"/>
                </a:solidFill>
              </a:rPr>
              <a:t>http://</a:t>
            </a:r>
            <a:r>
              <a:rPr lang="en-US" sz="2000" dirty="0" err="1">
                <a:solidFill>
                  <a:schemeClr val="bg1"/>
                </a:solidFill>
              </a:rPr>
              <a:t>www.datascience.ch</a:t>
            </a:r>
            <a:endParaRPr lang="en-US" sz="2000" dirty="0">
              <a:solidFill>
                <a:schemeClr val="bg1"/>
              </a:solidFill>
            </a:endParaRPr>
          </a:p>
          <a:p>
            <a:endParaRPr lang="en-US" sz="700" b="1" u="sng" dirty="0">
              <a:solidFill>
                <a:schemeClr val="bg1"/>
              </a:solidFill>
            </a:endParaRPr>
          </a:p>
          <a:p>
            <a:r>
              <a:rPr lang="en-US" sz="2000" b="1" u="sng" dirty="0">
                <a:solidFill>
                  <a:schemeClr val="bg1"/>
                </a:solidFill>
              </a:rPr>
              <a:t>Twitter</a:t>
            </a:r>
            <a:r>
              <a:rPr lang="en-US" sz="2000" dirty="0">
                <a:solidFill>
                  <a:schemeClr val="bg1"/>
                </a:solidFill>
              </a:rPr>
              <a:t>: @</a:t>
            </a:r>
            <a:r>
              <a:rPr lang="en-US" sz="2000" dirty="0" err="1">
                <a:solidFill>
                  <a:schemeClr val="bg1"/>
                </a:solidFill>
              </a:rPr>
              <a:t>SDSCdatascience</a:t>
            </a:r>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79986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282701"/>
            <a:ext cx="10515600" cy="4894262"/>
          </a:xfrm>
        </p:spPr>
        <p:txBody>
          <a:bodyPr>
            <a:normAutofit lnSpcReduction="10000"/>
          </a:bodyPr>
          <a:lstStyle/>
          <a:p>
            <a:r>
              <a:rPr lang="en-US" sz="3200" dirty="0"/>
              <a:t>Head over to the course webpage</a:t>
            </a:r>
          </a:p>
          <a:p>
            <a:pPr lvl="1"/>
            <a:r>
              <a:rPr lang="en-US" sz="2800" dirty="0">
                <a:hlinkClick r:id="rId3"/>
              </a:rPr>
              <a:t>https://dslab2018.github.io/</a:t>
            </a:r>
            <a:endParaRPr lang="en-US" sz="2800" dirty="0"/>
          </a:p>
          <a:p>
            <a:pPr marL="0" indent="0">
              <a:buNone/>
            </a:pPr>
            <a:endParaRPr lang="en-US" sz="1600" dirty="0"/>
          </a:p>
          <a:p>
            <a:r>
              <a:rPr lang="en-US" sz="3200" dirty="0"/>
              <a:t>Configure &amp; Run Oracle </a:t>
            </a:r>
            <a:r>
              <a:rPr lang="en-US" sz="3200" dirty="0" err="1"/>
              <a:t>VirtualBox</a:t>
            </a:r>
            <a:endParaRPr lang="en-US" sz="3200" dirty="0"/>
          </a:p>
          <a:p>
            <a:r>
              <a:rPr lang="en-US" sz="3200" dirty="0"/>
              <a:t>Download, configure &amp; start the </a:t>
            </a:r>
            <a:r>
              <a:rPr lang="en-US" sz="3200" dirty="0" err="1"/>
              <a:t>DSLab</a:t>
            </a:r>
            <a:r>
              <a:rPr lang="en-US" sz="3200" dirty="0"/>
              <a:t> VM</a:t>
            </a:r>
          </a:p>
          <a:p>
            <a:pPr lvl="1"/>
            <a:r>
              <a:rPr lang="en-US" sz="2800" dirty="0"/>
              <a:t>Ubuntu </a:t>
            </a:r>
            <a:r>
              <a:rPr lang="en-US" sz="2800" dirty="0" err="1"/>
              <a:t>linux</a:t>
            </a:r>
            <a:endParaRPr lang="en-US" sz="2800" dirty="0"/>
          </a:p>
          <a:p>
            <a:pPr lvl="1"/>
            <a:r>
              <a:rPr lang="en-US" sz="2800" dirty="0"/>
              <a:t>Anaconda (Python 3), </a:t>
            </a:r>
            <a:r>
              <a:rPr lang="en-US" sz="2800" dirty="0" err="1"/>
              <a:t>git</a:t>
            </a:r>
            <a:r>
              <a:rPr lang="en-US" sz="2800" dirty="0"/>
              <a:t>, Docker, Spark / </a:t>
            </a:r>
            <a:r>
              <a:rPr lang="en-US" sz="2800" dirty="0" err="1"/>
              <a:t>pySpark</a:t>
            </a:r>
            <a:r>
              <a:rPr lang="en-US" sz="2800" dirty="0"/>
              <a:t>, </a:t>
            </a:r>
            <a:r>
              <a:rPr lang="en-US" sz="2800" dirty="0" err="1"/>
              <a:t>pyCharm</a:t>
            </a:r>
            <a:endParaRPr lang="en-US" sz="2800" dirty="0"/>
          </a:p>
          <a:p>
            <a:pPr lvl="1"/>
            <a:r>
              <a:rPr lang="en-US" sz="2800" i="1" dirty="0"/>
              <a:t>{</a:t>
            </a:r>
            <a:r>
              <a:rPr lang="en-US" sz="2800" i="1" u="sng" dirty="0"/>
              <a:t>username</a:t>
            </a:r>
            <a:r>
              <a:rPr lang="en-US" sz="2800" i="1" dirty="0"/>
              <a:t>: student, </a:t>
            </a:r>
            <a:r>
              <a:rPr lang="en-US" sz="2800" i="1" u="sng" dirty="0"/>
              <a:t>password</a:t>
            </a:r>
            <a:r>
              <a:rPr lang="en-US" sz="2800" i="1" dirty="0"/>
              <a:t>: student}</a:t>
            </a:r>
          </a:p>
          <a:p>
            <a:endParaRPr lang="en-US" sz="900" dirty="0"/>
          </a:p>
          <a:p>
            <a:r>
              <a:rPr lang="en-US" sz="3200" dirty="0"/>
              <a:t>Open a terminal</a:t>
            </a:r>
          </a:p>
          <a:p>
            <a:r>
              <a:rPr lang="en-US" sz="3200" dirty="0"/>
              <a:t>Run: </a:t>
            </a:r>
            <a:r>
              <a:rPr lang="en-US" sz="3200" dirty="0">
                <a:latin typeface="Courier New" panose="02070309020205020404" pitchFamily="49" charset="0"/>
                <a:cs typeface="Courier New" panose="02070309020205020404" pitchFamily="49" charset="0"/>
              </a:rPr>
              <a:t>~ </a:t>
            </a:r>
            <a:r>
              <a:rPr lang="en-US" sz="3200" dirty="0" err="1">
                <a:latin typeface="Courier New" panose="02070309020205020404" pitchFamily="49" charset="0"/>
                <a:cs typeface="Courier New" panose="02070309020205020404" pitchFamily="49" charset="0"/>
              </a:rPr>
              <a:t>jupyter</a:t>
            </a:r>
            <a:r>
              <a:rPr lang="en-US" sz="3200" dirty="0">
                <a:latin typeface="Courier New" panose="02070309020205020404" pitchFamily="49" charset="0"/>
                <a:cs typeface="Courier New" panose="02070309020205020404" pitchFamily="49" charset="0"/>
              </a:rPr>
              <a:t> notebook</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Start your engines!</a:t>
            </a:r>
          </a:p>
        </p:txBody>
      </p:sp>
    </p:spTree>
    <p:extLst>
      <p:ext uri="{BB962C8B-B14F-4D97-AF65-F5344CB8AC3E}">
        <p14:creationId xmlns:p14="http://schemas.microsoft.com/office/powerpoint/2010/main" val="1949807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534331"/>
            <a:ext cx="10956010" cy="4642631"/>
          </a:xfrm>
        </p:spPr>
        <p:txBody>
          <a:bodyPr>
            <a:normAutofit/>
          </a:bodyPr>
          <a:lstStyle/>
          <a:p>
            <a:r>
              <a:rPr lang="en-US" sz="2400" dirty="0">
                <a:hlinkClick r:id="rId3"/>
              </a:rPr>
              <a:t>https://dslab2018.github.io/notebooks/DSLab_week1_CCPython-Solution.ipynb</a:t>
            </a:r>
            <a:endParaRPr lang="en-US" sz="2400" dirty="0"/>
          </a:p>
          <a:p>
            <a:endParaRPr lang="en-US" sz="3200" dirty="0"/>
          </a:p>
          <a:p>
            <a:r>
              <a:rPr lang="en-US" sz="3200" dirty="0"/>
              <a:t>Any questions?</a:t>
            </a:r>
          </a:p>
          <a:p>
            <a:pPr marL="0" indent="0">
              <a:buNone/>
            </a:pPr>
            <a:endParaRPr lang="en-US" sz="3200" dirty="0"/>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Solutions to Week #1</a:t>
            </a:r>
          </a:p>
        </p:txBody>
      </p:sp>
    </p:spTree>
    <p:extLst>
      <p:ext uri="{BB962C8B-B14F-4D97-AF65-F5344CB8AC3E}">
        <p14:creationId xmlns:p14="http://schemas.microsoft.com/office/powerpoint/2010/main" val="59724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27B0-C37F-4046-B120-56DE08664E94}"/>
              </a:ext>
            </a:extLst>
          </p:cNvPr>
          <p:cNvSpPr>
            <a:spLocks noGrp="1"/>
          </p:cNvSpPr>
          <p:nvPr>
            <p:ph type="ctrTitle"/>
          </p:nvPr>
        </p:nvSpPr>
        <p:spPr/>
        <p:txBody>
          <a:bodyPr>
            <a:normAutofit/>
          </a:bodyPr>
          <a:lstStyle/>
          <a:p>
            <a:r>
              <a:rPr lang="en-US" dirty="0"/>
              <a:t>Today’s lab</a:t>
            </a:r>
            <a:br>
              <a:rPr lang="en-US" sz="4800" dirty="0"/>
            </a:br>
            <a:r>
              <a:rPr lang="en-US" sz="4400" dirty="0"/>
              <a:t>week #2</a:t>
            </a:r>
            <a:br>
              <a:rPr lang="en-US" sz="4400" dirty="0"/>
            </a:br>
            <a:br>
              <a:rPr lang="en-US" sz="4400" dirty="0"/>
            </a:br>
            <a:r>
              <a:rPr lang="en-US" sz="3600" dirty="0" err="1"/>
              <a:t>numpy</a:t>
            </a:r>
            <a:br>
              <a:rPr lang="en-US" sz="3600" dirty="0"/>
            </a:br>
            <a:r>
              <a:rPr lang="en-US" sz="3600" dirty="0" err="1"/>
              <a:t>matplotlib</a:t>
            </a:r>
            <a:br>
              <a:rPr lang="en-US" sz="3600" dirty="0"/>
            </a:br>
            <a:r>
              <a:rPr lang="en-US" sz="3600" dirty="0"/>
              <a:t>pandas</a:t>
            </a:r>
            <a:br>
              <a:rPr lang="en-US" sz="3600" dirty="0"/>
            </a:br>
            <a:r>
              <a:rPr lang="en-US" sz="3600" dirty="0" err="1"/>
              <a:t>scikit</a:t>
            </a:r>
            <a:r>
              <a:rPr lang="en-US" sz="3600" dirty="0"/>
              <a:t>-learn</a:t>
            </a:r>
            <a:endParaRPr lang="en-US" sz="4000" dirty="0"/>
          </a:p>
        </p:txBody>
      </p:sp>
      <p:grpSp>
        <p:nvGrpSpPr>
          <p:cNvPr id="3" name="Group 2">
            <a:extLst>
              <a:ext uri="{FF2B5EF4-FFF2-40B4-BE49-F238E27FC236}">
                <a16:creationId xmlns:a16="http://schemas.microsoft.com/office/drawing/2014/main" id="{ED6A1A67-FB8E-DB4B-9BE4-0A97F292E86E}"/>
              </a:ext>
            </a:extLst>
          </p:cNvPr>
          <p:cNvGrpSpPr/>
          <p:nvPr/>
        </p:nvGrpSpPr>
        <p:grpSpPr>
          <a:xfrm>
            <a:off x="4645671" y="1312040"/>
            <a:ext cx="2422094" cy="2900772"/>
            <a:chOff x="9512402" y="940257"/>
            <a:chExt cx="2422094" cy="2900772"/>
          </a:xfrm>
        </p:grpSpPr>
        <p:pic>
          <p:nvPicPr>
            <p:cNvPr id="4" name="Picture 4" descr="ésultat de recherche d'images pour &quot;dorina thanou&quot;">
              <a:extLst>
                <a:ext uri="{FF2B5EF4-FFF2-40B4-BE49-F238E27FC236}">
                  <a16:creationId xmlns:a16="http://schemas.microsoft.com/office/drawing/2014/main" id="{AF02E77B-0DD9-7D44-891A-695DC44E6C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07181" y="940257"/>
              <a:ext cx="1227315" cy="1227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ésultat de recherche d'images pour &quot;Julien Eberle&quot;">
              <a:extLst>
                <a:ext uri="{FF2B5EF4-FFF2-40B4-BE49-F238E27FC236}">
                  <a16:creationId xmlns:a16="http://schemas.microsoft.com/office/drawing/2014/main" id="{4A369F6C-86F2-B74D-B3D2-ECDE2E9986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12402" y="1245734"/>
              <a:ext cx="1029975" cy="1029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datascience.ch/wp-content/uploads/2014/04/Olivierv3.jpg">
              <a:extLst>
                <a:ext uri="{FF2B5EF4-FFF2-40B4-BE49-F238E27FC236}">
                  <a16:creationId xmlns:a16="http://schemas.microsoft.com/office/drawing/2014/main" id="{C69511A1-4360-264F-B220-A68E96BD3A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83493" y="2453068"/>
              <a:ext cx="1144429" cy="1124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FF52DA-985C-A849-B01B-F9D93FC786A6}"/>
                </a:ext>
              </a:extLst>
            </p:cNvPr>
            <p:cNvSpPr txBox="1"/>
            <p:nvPr/>
          </p:nvSpPr>
          <p:spPr>
            <a:xfrm>
              <a:off x="10409050" y="3533252"/>
              <a:ext cx="1093313" cy="307777"/>
            </a:xfrm>
            <a:prstGeom prst="rect">
              <a:avLst/>
            </a:prstGeom>
            <a:noFill/>
          </p:spPr>
          <p:txBody>
            <a:bodyPr wrap="none" rtlCol="0">
              <a:spAutoFit/>
            </a:bodyPr>
            <a:lstStyle/>
            <a:p>
              <a:r>
                <a:rPr lang="en-US" sz="1400" dirty="0"/>
                <a:t>Weeks 1 &amp; 2</a:t>
              </a:r>
            </a:p>
          </p:txBody>
        </p:sp>
        <p:sp>
          <p:nvSpPr>
            <p:cNvPr id="8" name="TextBox 7">
              <a:extLst>
                <a:ext uri="{FF2B5EF4-FFF2-40B4-BE49-F238E27FC236}">
                  <a16:creationId xmlns:a16="http://schemas.microsoft.com/office/drawing/2014/main" id="{5F147735-8E2D-F44C-AA27-D438BEBE37DF}"/>
                </a:ext>
              </a:extLst>
            </p:cNvPr>
            <p:cNvSpPr txBox="1"/>
            <p:nvPr/>
          </p:nvSpPr>
          <p:spPr>
            <a:xfrm>
              <a:off x="10955708" y="2145291"/>
              <a:ext cx="731098" cy="307777"/>
            </a:xfrm>
            <a:prstGeom prst="rect">
              <a:avLst/>
            </a:prstGeom>
            <a:noFill/>
          </p:spPr>
          <p:txBody>
            <a:bodyPr wrap="none" rtlCol="0">
              <a:spAutoFit/>
            </a:bodyPr>
            <a:lstStyle/>
            <a:p>
              <a:r>
                <a:rPr lang="en-US" sz="1400" dirty="0"/>
                <a:t>Week 4</a:t>
              </a:r>
            </a:p>
          </p:txBody>
        </p:sp>
        <p:sp>
          <p:nvSpPr>
            <p:cNvPr id="9" name="TextBox 8">
              <a:extLst>
                <a:ext uri="{FF2B5EF4-FFF2-40B4-BE49-F238E27FC236}">
                  <a16:creationId xmlns:a16="http://schemas.microsoft.com/office/drawing/2014/main" id="{38BEF6CB-CF71-0D49-AAAE-4D0EE9E08338}"/>
                </a:ext>
              </a:extLst>
            </p:cNvPr>
            <p:cNvSpPr txBox="1"/>
            <p:nvPr/>
          </p:nvSpPr>
          <p:spPr>
            <a:xfrm>
              <a:off x="9661840" y="2265652"/>
              <a:ext cx="731098" cy="307777"/>
            </a:xfrm>
            <a:prstGeom prst="rect">
              <a:avLst/>
            </a:prstGeom>
            <a:noFill/>
          </p:spPr>
          <p:txBody>
            <a:bodyPr wrap="none" rtlCol="0">
              <a:spAutoFit/>
            </a:bodyPr>
            <a:lstStyle/>
            <a:p>
              <a:r>
                <a:rPr lang="en-US" sz="1400" dirty="0"/>
                <a:t>Week 3</a:t>
              </a:r>
            </a:p>
          </p:txBody>
        </p:sp>
      </p:grpSp>
      <p:pic>
        <p:nvPicPr>
          <p:cNvPr id="11" name="Picture 10">
            <a:extLst>
              <a:ext uri="{FF2B5EF4-FFF2-40B4-BE49-F238E27FC236}">
                <a16:creationId xmlns:a16="http://schemas.microsoft.com/office/drawing/2014/main" id="{E49398B9-74A4-6140-B545-AF9B545AB9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2058" y="3026594"/>
            <a:ext cx="1207226" cy="804816"/>
          </a:xfrm>
          <a:prstGeom prst="rect">
            <a:avLst/>
          </a:prstGeom>
        </p:spPr>
      </p:pic>
      <p:pic>
        <p:nvPicPr>
          <p:cNvPr id="12" name="Picture 11">
            <a:extLst>
              <a:ext uri="{FF2B5EF4-FFF2-40B4-BE49-F238E27FC236}">
                <a16:creationId xmlns:a16="http://schemas.microsoft.com/office/drawing/2014/main" id="{35FEA0DB-BAB0-E349-BF74-26B0D37C33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1600" y="4212812"/>
            <a:ext cx="1022430" cy="1348903"/>
          </a:xfrm>
          <a:prstGeom prst="rect">
            <a:avLst/>
          </a:prstGeom>
        </p:spPr>
      </p:pic>
      <p:pic>
        <p:nvPicPr>
          <p:cNvPr id="13" name="Picture 18" descr="mage result for Sandra Savchenko - de Jong">
            <a:extLst>
              <a:ext uri="{FF2B5EF4-FFF2-40B4-BE49-F238E27FC236}">
                <a16:creationId xmlns:a16="http://schemas.microsoft.com/office/drawing/2014/main" id="{CCB9AA59-8A86-0D4A-831C-DA52F215A37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4332" y="4220708"/>
            <a:ext cx="1022430" cy="102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98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Python alternative to </a:t>
            </a:r>
            <a:r>
              <a:rPr lang="en-US" sz="4000" dirty="0" err="1"/>
              <a:t>Matlab</a:t>
            </a:r>
            <a:endParaRPr lang="en-US" sz="4000" dirty="0"/>
          </a:p>
        </p:txBody>
      </p:sp>
      <p:pic>
        <p:nvPicPr>
          <p:cNvPr id="6" name="Picture 6" descr="Overview diagram: Comparison between Python and Matlab">
            <a:extLst>
              <a:ext uri="{FF2B5EF4-FFF2-40B4-BE49-F238E27FC236}">
                <a16:creationId xmlns:a16="http://schemas.microsoft.com/office/drawing/2014/main" id="{49E6150E-C764-0B41-A210-812D297B48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033" y="817328"/>
            <a:ext cx="10840203" cy="593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8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520904"/>
          </a:xfrm>
        </p:spPr>
        <p:txBody>
          <a:bodyPr>
            <a:normAutofit/>
          </a:bodyPr>
          <a:lstStyle/>
          <a:p>
            <a:r>
              <a:rPr lang="en-US" sz="3200" dirty="0"/>
              <a:t>Core library for scientific computing in Python</a:t>
            </a:r>
          </a:p>
          <a:p>
            <a:r>
              <a:rPr lang="en-US" sz="3200" dirty="0"/>
              <a:t>Provides a high-performance multidimensional array object, and tools for working with these arrays</a:t>
            </a:r>
          </a:p>
          <a:p>
            <a:pPr marL="0" indent="0">
              <a:buNone/>
            </a:pPr>
            <a:endParaRPr lang="en-US" sz="800" b="1" dirty="0"/>
          </a:p>
          <a:p>
            <a:r>
              <a:rPr lang="en-US" sz="3200" dirty="0"/>
              <a:t>A </a:t>
            </a:r>
            <a:r>
              <a:rPr lang="en-US" sz="3200" b="1" dirty="0" err="1"/>
              <a:t>NumPy</a:t>
            </a:r>
            <a:r>
              <a:rPr lang="en-US" sz="3200" b="1" dirty="0"/>
              <a:t> array</a:t>
            </a:r>
            <a:r>
              <a:rPr lang="en-US" sz="3200" dirty="0"/>
              <a:t> (</a:t>
            </a:r>
            <a:r>
              <a:rPr lang="en-US" sz="3200" dirty="0" err="1"/>
              <a:t>ndarray</a:t>
            </a:r>
            <a:r>
              <a:rPr lang="en-US" sz="3200" dirty="0"/>
              <a:t>)</a:t>
            </a:r>
            <a:r>
              <a:rPr lang="en-US" sz="3200" b="1" dirty="0"/>
              <a:t> </a:t>
            </a:r>
            <a:r>
              <a:rPr lang="en-US" sz="3200" dirty="0"/>
              <a:t>is a grid of values, all of the same type</a:t>
            </a:r>
          </a:p>
          <a:p>
            <a:endParaRPr lang="en-US" sz="200" dirty="0"/>
          </a:p>
          <a:p>
            <a:pPr lvl="1"/>
            <a:r>
              <a:rPr lang="en-US" sz="2900" dirty="0"/>
              <a:t>indexed by a tuple of nonnegative integers</a:t>
            </a:r>
          </a:p>
          <a:p>
            <a:pPr lvl="1"/>
            <a:r>
              <a:rPr lang="en-US" sz="2900" dirty="0"/>
              <a:t>the </a:t>
            </a:r>
            <a:r>
              <a:rPr lang="en-US" sz="2900" i="1" dirty="0"/>
              <a:t>shape</a:t>
            </a:r>
            <a:r>
              <a:rPr lang="en-US" sz="2900" dirty="0"/>
              <a:t> of an array is the size of the array along each dimension</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err="1"/>
              <a:t>NumPy</a:t>
            </a:r>
            <a:r>
              <a:rPr lang="en-US" sz="4000" dirty="0"/>
              <a:t> &amp; Data Types</a:t>
            </a:r>
          </a:p>
        </p:txBody>
      </p:sp>
      <p:pic>
        <p:nvPicPr>
          <p:cNvPr id="3" name="Picture 2">
            <a:extLst>
              <a:ext uri="{FF2B5EF4-FFF2-40B4-BE49-F238E27FC236}">
                <a16:creationId xmlns:a16="http://schemas.microsoft.com/office/drawing/2014/main" id="{961D87CA-791F-204D-88B4-0219D2DBC78C}"/>
              </a:ext>
            </a:extLst>
          </p:cNvPr>
          <p:cNvPicPr>
            <a:picLocks noChangeAspect="1"/>
          </p:cNvPicPr>
          <p:nvPr/>
        </p:nvPicPr>
        <p:blipFill>
          <a:blip r:embed="rId3"/>
          <a:stretch>
            <a:fillRect/>
          </a:stretch>
        </p:blipFill>
        <p:spPr>
          <a:xfrm>
            <a:off x="3175000" y="4491861"/>
            <a:ext cx="6362700" cy="2207115"/>
          </a:xfrm>
          <a:prstGeom prst="rect">
            <a:avLst/>
          </a:prstGeom>
        </p:spPr>
      </p:pic>
    </p:spTree>
    <p:extLst>
      <p:ext uri="{BB962C8B-B14F-4D97-AF65-F5344CB8AC3E}">
        <p14:creationId xmlns:p14="http://schemas.microsoft.com/office/powerpoint/2010/main" val="721634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5761383" cy="5520904"/>
          </a:xfrm>
        </p:spPr>
        <p:txBody>
          <a:bodyPr>
            <a:normAutofit/>
          </a:bodyPr>
          <a:lstStyle/>
          <a:p>
            <a:pPr marL="514350" indent="-514350">
              <a:buFont typeface="+mj-lt"/>
              <a:buAutoNum type="arabicPeriod"/>
            </a:pPr>
            <a:r>
              <a:rPr lang="en-US" sz="3200" b="1" dirty="0"/>
              <a:t>Functionality</a:t>
            </a:r>
            <a:r>
              <a:rPr lang="en-US" sz="3200" dirty="0"/>
              <a:t>: </a:t>
            </a:r>
            <a:r>
              <a:rPr lang="en-US" sz="3200" dirty="0" err="1"/>
              <a:t>SciPy</a:t>
            </a:r>
            <a:r>
              <a:rPr lang="en-US" sz="3200" dirty="0"/>
              <a:t> and </a:t>
            </a:r>
            <a:r>
              <a:rPr lang="en-US" sz="3200" dirty="0" err="1"/>
              <a:t>NumPy</a:t>
            </a:r>
            <a:r>
              <a:rPr lang="en-US" sz="3200" dirty="0"/>
              <a:t> have optimized functions such as linear algebra operations built in</a:t>
            </a:r>
          </a:p>
          <a:p>
            <a:pPr marL="514350" indent="-514350">
              <a:buFont typeface="+mj-lt"/>
              <a:buAutoNum type="arabicPeriod"/>
            </a:pPr>
            <a:r>
              <a:rPr lang="en-US" sz="3200" b="1" dirty="0"/>
              <a:t>Performance</a:t>
            </a:r>
            <a:r>
              <a:rPr lang="en-US" sz="3200" dirty="0"/>
              <a:t>: need for speed and are faster than lists</a:t>
            </a:r>
          </a:p>
          <a:p>
            <a:pPr marL="514350" indent="-514350">
              <a:buFont typeface="+mj-lt"/>
              <a:buAutoNum type="arabicPeriod"/>
            </a:pPr>
            <a:endParaRPr lang="en-US" sz="1000" dirty="0"/>
          </a:p>
          <a:p>
            <a:pPr marL="514350" indent="-514350">
              <a:buFont typeface="+mj-lt"/>
              <a:buAutoNum type="arabicPeriod"/>
            </a:pPr>
            <a:r>
              <a:rPr lang="en-US" sz="3200" b="1" dirty="0"/>
              <a:t>Size</a:t>
            </a:r>
            <a:r>
              <a:rPr lang="en-US" sz="3200" dirty="0"/>
              <a:t>: </a:t>
            </a:r>
            <a:r>
              <a:rPr lang="en-US" sz="3200" dirty="0" err="1"/>
              <a:t>Numpy</a:t>
            </a:r>
            <a:r>
              <a:rPr lang="en-US" sz="3200" dirty="0"/>
              <a:t> data structures take up less space</a:t>
            </a:r>
          </a:p>
          <a:p>
            <a:pPr marL="857210" lvl="1" indent="-514350">
              <a:buFont typeface="+mj-lt"/>
              <a:buAutoNum type="alphaLcPeriod"/>
            </a:pPr>
            <a:r>
              <a:rPr lang="en-US" sz="2800" dirty="0"/>
              <a:t>list: 64 + n*8 </a:t>
            </a:r>
            <a:r>
              <a:rPr lang="en-US" sz="2800" i="1" dirty="0"/>
              <a:t>+ </a:t>
            </a:r>
            <a:r>
              <a:rPr lang="en-US" sz="2800" dirty="0"/>
              <a:t>n*28 bytes</a:t>
            </a:r>
          </a:p>
          <a:p>
            <a:pPr marL="857210" lvl="1" indent="-514350">
              <a:buFont typeface="+mj-lt"/>
              <a:buAutoNum type="alphaLcPeriod"/>
            </a:pPr>
            <a:r>
              <a:rPr lang="en-US" sz="2800" dirty="0" err="1"/>
              <a:t>ndarray</a:t>
            </a:r>
            <a:r>
              <a:rPr lang="en-US" sz="2800" dirty="0"/>
              <a:t>: 96 + n*8 bytes</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Python lists vs </a:t>
            </a:r>
            <a:r>
              <a:rPr lang="en-US" sz="4000" dirty="0" err="1"/>
              <a:t>NumPy</a:t>
            </a:r>
            <a:r>
              <a:rPr lang="en-US" sz="4000" dirty="0"/>
              <a:t> arrays</a:t>
            </a:r>
          </a:p>
        </p:txBody>
      </p:sp>
      <p:grpSp>
        <p:nvGrpSpPr>
          <p:cNvPr id="9" name="Group 8">
            <a:extLst>
              <a:ext uri="{FF2B5EF4-FFF2-40B4-BE49-F238E27FC236}">
                <a16:creationId xmlns:a16="http://schemas.microsoft.com/office/drawing/2014/main" id="{E3AD2CF4-0AF8-704B-86D4-0DDAE1304BC2}"/>
              </a:ext>
            </a:extLst>
          </p:cNvPr>
          <p:cNvGrpSpPr/>
          <p:nvPr/>
        </p:nvGrpSpPr>
        <p:grpSpPr>
          <a:xfrm>
            <a:off x="6856386" y="1087542"/>
            <a:ext cx="5234861" cy="5649186"/>
            <a:chOff x="6856386" y="1087542"/>
            <a:chExt cx="5234861" cy="5649186"/>
          </a:xfrm>
        </p:grpSpPr>
        <p:pic>
          <p:nvPicPr>
            <p:cNvPr id="7" name="Picture 6">
              <a:extLst>
                <a:ext uri="{FF2B5EF4-FFF2-40B4-BE49-F238E27FC236}">
                  <a16:creationId xmlns:a16="http://schemas.microsoft.com/office/drawing/2014/main" id="{E3CB854C-0ED1-FE48-B958-213840A8AF15}"/>
                </a:ext>
              </a:extLst>
            </p:cNvPr>
            <p:cNvPicPr>
              <a:picLocks noChangeAspect="1"/>
            </p:cNvPicPr>
            <p:nvPr/>
          </p:nvPicPr>
          <p:blipFill>
            <a:blip r:embed="rId3"/>
            <a:stretch>
              <a:fillRect/>
            </a:stretch>
          </p:blipFill>
          <p:spPr>
            <a:xfrm>
              <a:off x="6856386" y="1087542"/>
              <a:ext cx="5234861" cy="2725334"/>
            </a:xfrm>
            <a:prstGeom prst="rect">
              <a:avLst/>
            </a:prstGeom>
          </p:spPr>
        </p:pic>
        <p:pic>
          <p:nvPicPr>
            <p:cNvPr id="8" name="Picture 7">
              <a:extLst>
                <a:ext uri="{FF2B5EF4-FFF2-40B4-BE49-F238E27FC236}">
                  <a16:creationId xmlns:a16="http://schemas.microsoft.com/office/drawing/2014/main" id="{A174AED2-CB42-6446-A05A-CBF097B8339D}"/>
                </a:ext>
              </a:extLst>
            </p:cNvPr>
            <p:cNvPicPr>
              <a:picLocks noChangeAspect="1"/>
            </p:cNvPicPr>
            <p:nvPr/>
          </p:nvPicPr>
          <p:blipFill>
            <a:blip r:embed="rId4"/>
            <a:stretch>
              <a:fillRect/>
            </a:stretch>
          </p:blipFill>
          <p:spPr>
            <a:xfrm>
              <a:off x="6856386" y="4663376"/>
              <a:ext cx="5018114" cy="2073352"/>
            </a:xfrm>
            <a:prstGeom prst="rect">
              <a:avLst/>
            </a:prstGeom>
          </p:spPr>
        </p:pic>
      </p:grpSp>
      <p:sp>
        <p:nvSpPr>
          <p:cNvPr id="10" name="TextBox 9">
            <a:extLst>
              <a:ext uri="{FF2B5EF4-FFF2-40B4-BE49-F238E27FC236}">
                <a16:creationId xmlns:a16="http://schemas.microsoft.com/office/drawing/2014/main" id="{98D6B6E2-2AF0-A847-8ACA-4C4F96CE590C}"/>
              </a:ext>
            </a:extLst>
          </p:cNvPr>
          <p:cNvSpPr txBox="1"/>
          <p:nvPr/>
        </p:nvSpPr>
        <p:spPr>
          <a:xfrm>
            <a:off x="6856386" y="2450209"/>
            <a:ext cx="418704" cy="461665"/>
          </a:xfrm>
          <a:prstGeom prst="rect">
            <a:avLst/>
          </a:prstGeom>
          <a:noFill/>
        </p:spPr>
        <p:txBody>
          <a:bodyPr wrap="none" rtlCol="0">
            <a:spAutoFit/>
          </a:bodyPr>
          <a:lstStyle/>
          <a:p>
            <a:r>
              <a:rPr lang="en-US" sz="2400" b="1" dirty="0"/>
              <a:t>a.</a:t>
            </a:r>
          </a:p>
        </p:txBody>
      </p:sp>
      <p:sp>
        <p:nvSpPr>
          <p:cNvPr id="11" name="TextBox 10">
            <a:extLst>
              <a:ext uri="{FF2B5EF4-FFF2-40B4-BE49-F238E27FC236}">
                <a16:creationId xmlns:a16="http://schemas.microsoft.com/office/drawing/2014/main" id="{B1062A0E-220C-3949-A90C-49E8E4DE33AD}"/>
              </a:ext>
            </a:extLst>
          </p:cNvPr>
          <p:cNvSpPr txBox="1"/>
          <p:nvPr/>
        </p:nvSpPr>
        <p:spPr>
          <a:xfrm>
            <a:off x="6856386" y="5515386"/>
            <a:ext cx="431528" cy="461665"/>
          </a:xfrm>
          <a:prstGeom prst="rect">
            <a:avLst/>
          </a:prstGeom>
          <a:noFill/>
        </p:spPr>
        <p:txBody>
          <a:bodyPr wrap="none" rtlCol="0">
            <a:spAutoFit/>
          </a:bodyPr>
          <a:lstStyle/>
          <a:p>
            <a:r>
              <a:rPr lang="en-US" sz="2400" b="1" dirty="0"/>
              <a:t>b.</a:t>
            </a:r>
          </a:p>
        </p:txBody>
      </p:sp>
    </p:spTree>
    <p:extLst>
      <p:ext uri="{BB962C8B-B14F-4D97-AF65-F5344CB8AC3E}">
        <p14:creationId xmlns:p14="http://schemas.microsoft.com/office/powerpoint/2010/main" val="213667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451112"/>
            <a:ext cx="11188148" cy="5122215"/>
          </a:xfrm>
        </p:spPr>
        <p:txBody>
          <a:bodyPr>
            <a:normAutofit/>
          </a:bodyPr>
          <a:lstStyle/>
          <a:p>
            <a:r>
              <a:rPr lang="en-US" sz="2400" b="1" dirty="0" err="1">
                <a:latin typeface="Courier New" panose="02070309020205020404" pitchFamily="49" charset="0"/>
                <a:cs typeface="Courier New" panose="02070309020205020404" pitchFamily="49" charset="0"/>
              </a:rPr>
              <a:t>arange</a:t>
            </a:r>
            <a:r>
              <a:rPr lang="en-US" sz="2400" dirty="0">
                <a:latin typeface="Courier New" panose="02070309020205020404" pitchFamily="49" charset="0"/>
                <a:cs typeface="Courier New" panose="02070309020205020404" pitchFamily="49" charset="0"/>
              </a:rPr>
              <a:t>([start,] stop[, step], [, </a:t>
            </a:r>
            <a:r>
              <a:rPr lang="en-US" sz="2400" dirty="0" err="1">
                <a:latin typeface="Courier New" panose="02070309020205020404" pitchFamily="49" charset="0"/>
                <a:cs typeface="Courier New" panose="02070309020205020404" pitchFamily="49" charset="0"/>
              </a:rPr>
              <a:t>dtype</a:t>
            </a:r>
            <a:r>
              <a:rPr lang="en-US" sz="2400" dirty="0">
                <a:latin typeface="Courier New" panose="02070309020205020404" pitchFamily="49" charset="0"/>
                <a:cs typeface="Courier New" panose="02070309020205020404" pitchFamily="49" charset="0"/>
              </a:rPr>
              <a:t>=None])</a:t>
            </a:r>
          </a:p>
          <a:p>
            <a:endParaRPr lang="en-US" sz="900" dirty="0">
              <a:latin typeface="Courier New" panose="02070309020205020404" pitchFamily="49" charset="0"/>
              <a:cs typeface="Courier New" panose="02070309020205020404" pitchFamily="49" charset="0"/>
            </a:endParaRPr>
          </a:p>
          <a:p>
            <a:r>
              <a:rPr lang="en-US" sz="2400" b="1" dirty="0" err="1">
                <a:latin typeface="Courier New" panose="02070309020205020404" pitchFamily="49" charset="0"/>
                <a:cs typeface="Courier New" panose="02070309020205020404" pitchFamily="49" charset="0"/>
              </a:rPr>
              <a:t>linspace</a:t>
            </a:r>
            <a:r>
              <a:rPr lang="en-US" sz="2400" dirty="0">
                <a:latin typeface="Courier New" panose="02070309020205020404" pitchFamily="49" charset="0"/>
                <a:cs typeface="Courier New" panose="02070309020205020404" pitchFamily="49" charset="0"/>
              </a:rPr>
              <a:t>(start, stop, </a:t>
            </a:r>
            <a:r>
              <a:rPr lang="en-US" sz="2400" dirty="0" err="1">
                <a:latin typeface="Courier New" panose="02070309020205020404" pitchFamily="49" charset="0"/>
                <a:cs typeface="Courier New" panose="02070309020205020404" pitchFamily="49" charset="0"/>
              </a:rPr>
              <a:t>num</a:t>
            </a:r>
            <a:r>
              <a:rPr lang="en-US" sz="2400" dirty="0">
                <a:latin typeface="Courier New" panose="02070309020205020404" pitchFamily="49" charset="0"/>
                <a:cs typeface="Courier New" panose="02070309020205020404" pitchFamily="49" charset="0"/>
              </a:rPr>
              <a:t>=50, endpoint=True, </a:t>
            </a:r>
            <a:r>
              <a:rPr lang="en-US" sz="2400" dirty="0" err="1">
                <a:latin typeface="Courier New" panose="02070309020205020404" pitchFamily="49" charset="0"/>
                <a:cs typeface="Courier New" panose="02070309020205020404" pitchFamily="49" charset="0"/>
              </a:rPr>
              <a:t>retstep</a:t>
            </a:r>
            <a:r>
              <a:rPr lang="en-US" sz="2400" dirty="0">
                <a:latin typeface="Courier New" panose="02070309020205020404" pitchFamily="49" charset="0"/>
                <a:cs typeface="Courier New" panose="02070309020205020404" pitchFamily="49" charset="0"/>
              </a:rPr>
              <a:t>=False) </a:t>
            </a:r>
          </a:p>
          <a:p>
            <a:pPr lvl="1"/>
            <a:r>
              <a:rPr lang="en-US" sz="2400" dirty="0">
                <a:cs typeface="Courier New" panose="02070309020205020404" pitchFamily="49" charset="0"/>
              </a:rPr>
              <a:t>Checkout </a:t>
            </a:r>
            <a:r>
              <a:rPr lang="en-US" sz="2400" dirty="0" err="1">
                <a:cs typeface="Courier New" panose="02070309020205020404" pitchFamily="49" charset="0"/>
              </a:rPr>
              <a:t>logspace</a:t>
            </a:r>
            <a:r>
              <a:rPr lang="en-US" sz="2400" dirty="0">
                <a:cs typeface="Courier New" panose="02070309020205020404" pitchFamily="49" charset="0"/>
              </a:rPr>
              <a:t> &amp; </a:t>
            </a:r>
            <a:r>
              <a:rPr lang="en-US" sz="2400" dirty="0" err="1">
                <a:cs typeface="Courier New" panose="02070309020205020404" pitchFamily="49" charset="0"/>
              </a:rPr>
              <a:t>geomspace</a:t>
            </a:r>
            <a:endParaRPr lang="en-US" sz="2400" dirty="0">
              <a:cs typeface="Courier New" panose="02070309020205020404" pitchFamily="49" charset="0"/>
            </a:endParaRPr>
          </a:p>
          <a:p>
            <a:endParaRPr lang="en-US" sz="900" dirty="0">
              <a:latin typeface="Courier New" panose="02070309020205020404" pitchFamily="49" charset="0"/>
              <a:cs typeface="Courier New" panose="02070309020205020404" pitchFamily="49" charset="0"/>
            </a:endParaRPr>
          </a:p>
          <a:p>
            <a:r>
              <a:rPr lang="en-US" sz="2400" b="1" dirty="0">
                <a:latin typeface="Courier New" panose="02070309020205020404" pitchFamily="49" charset="0"/>
                <a:cs typeface="Courier New" panose="02070309020205020404" pitchFamily="49" charset="0"/>
              </a:rPr>
              <a:t>reshape</a:t>
            </a:r>
            <a:r>
              <a:rPr lang="en-US" sz="2400" dirty="0">
                <a:latin typeface="Courier New" panose="02070309020205020404" pitchFamily="49" charset="0"/>
                <a:cs typeface="Courier New" panose="02070309020205020404" pitchFamily="49" charset="0"/>
              </a:rPr>
              <a:t>(array, </a:t>
            </a:r>
            <a:r>
              <a:rPr lang="en-US" sz="2400" dirty="0" err="1">
                <a:latin typeface="Courier New" panose="02070309020205020404" pitchFamily="49" charset="0"/>
                <a:cs typeface="Courier New" panose="02070309020205020404" pitchFamily="49" charset="0"/>
              </a:rPr>
              <a:t>newshape</a:t>
            </a:r>
            <a:r>
              <a:rPr lang="en-US" sz="2400" dirty="0">
                <a:latin typeface="Courier New" panose="02070309020205020404" pitchFamily="49" charset="0"/>
                <a:cs typeface="Courier New" panose="02070309020205020404" pitchFamily="49" charset="0"/>
              </a:rPr>
              <a:t>, order=‘C’)</a:t>
            </a:r>
          </a:p>
          <a:p>
            <a:endParaRPr lang="en-US" sz="900" dirty="0">
              <a:latin typeface="Courier New" panose="02070309020205020404" pitchFamily="49" charset="0"/>
              <a:cs typeface="Courier New" panose="02070309020205020404" pitchFamily="49" charset="0"/>
            </a:endParaRPr>
          </a:p>
          <a:p>
            <a:r>
              <a:rPr lang="en-US" sz="2400" b="1" dirty="0">
                <a:latin typeface="Courier New" panose="02070309020205020404" pitchFamily="49" charset="0"/>
                <a:cs typeface="Courier New" panose="02070309020205020404" pitchFamily="49" charset="0"/>
              </a:rPr>
              <a:t>copy</a:t>
            </a:r>
            <a:r>
              <a:rPr lang="en-US" sz="2400" dirty="0">
                <a:latin typeface="Courier New" panose="02070309020205020404" pitchFamily="49" charset="0"/>
                <a:cs typeface="Courier New" panose="02070309020205020404" pitchFamily="49" charset="0"/>
              </a:rPr>
              <a:t>(</a:t>
            </a:r>
            <a:r>
              <a:rPr lang="en-US" sz="2400" dirty="0" err="1">
                <a:latin typeface="Courier New" panose="02070309020205020404" pitchFamily="49" charset="0"/>
                <a:cs typeface="Courier New" panose="02070309020205020404" pitchFamily="49" charset="0"/>
              </a:rPr>
              <a:t>obj</a:t>
            </a:r>
            <a:r>
              <a:rPr lang="en-US" sz="2400" dirty="0">
                <a:latin typeface="Courier New" panose="02070309020205020404" pitchFamily="49" charset="0"/>
                <a:cs typeface="Courier New" panose="02070309020205020404" pitchFamily="49" charset="0"/>
              </a:rPr>
              <a:t>, order='K’)</a:t>
            </a:r>
          </a:p>
          <a:p>
            <a:endParaRPr lang="en-US" sz="900" dirty="0">
              <a:latin typeface="Courier New" panose="02070309020205020404" pitchFamily="49" charset="0"/>
              <a:cs typeface="Courier New" panose="02070309020205020404" pitchFamily="49" charset="0"/>
            </a:endParaRPr>
          </a:p>
          <a:p>
            <a:endParaRPr lang="en-US" sz="900" dirty="0">
              <a:latin typeface="Courier New" panose="02070309020205020404" pitchFamily="49" charset="0"/>
              <a:cs typeface="Courier New" panose="02070309020205020404" pitchFamily="49" charset="0"/>
            </a:endParaRPr>
          </a:p>
          <a:p>
            <a:pPr>
              <a:buClr>
                <a:srgbClr val="C00000"/>
              </a:buClr>
              <a:buFont typeface=".AppleSystemUIFont"/>
              <a:buChar char="+"/>
            </a:pPr>
            <a:r>
              <a:rPr lang="en-US" sz="2800" dirty="0">
                <a:cs typeface="Courier New" panose="02070309020205020404" pitchFamily="49" charset="0"/>
              </a:rPr>
              <a:t> Indexing and slicing arrays</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Relevant </a:t>
            </a:r>
            <a:r>
              <a:rPr lang="en-US" sz="4000" dirty="0" err="1"/>
              <a:t>NumPy</a:t>
            </a:r>
            <a:r>
              <a:rPr lang="en-US" sz="4000" dirty="0"/>
              <a:t> functions</a:t>
            </a:r>
          </a:p>
        </p:txBody>
      </p:sp>
    </p:spTree>
    <p:extLst>
      <p:ext uri="{BB962C8B-B14F-4D97-AF65-F5344CB8AC3E}">
        <p14:creationId xmlns:p14="http://schemas.microsoft.com/office/powerpoint/2010/main" val="366130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E3FED1-CA82-E949-9D83-39843DB6BE9B}"/>
              </a:ext>
            </a:extLst>
          </p:cNvPr>
          <p:cNvSpPr>
            <a:spLocks noGrp="1"/>
          </p:cNvSpPr>
          <p:nvPr>
            <p:ph idx="1"/>
          </p:nvPr>
        </p:nvSpPr>
        <p:spPr>
          <a:xfrm>
            <a:off x="838200" y="1052424"/>
            <a:ext cx="11036300" cy="5520904"/>
          </a:xfrm>
        </p:spPr>
        <p:txBody>
          <a:bodyPr>
            <a:normAutofit/>
          </a:bodyPr>
          <a:lstStyle/>
          <a:p>
            <a:r>
              <a:rPr lang="en-US" sz="3200" dirty="0"/>
              <a:t>Plotting library</a:t>
            </a:r>
          </a:p>
        </p:txBody>
      </p:sp>
      <p:sp>
        <p:nvSpPr>
          <p:cNvPr id="4" name="Title 3">
            <a:extLst>
              <a:ext uri="{FF2B5EF4-FFF2-40B4-BE49-F238E27FC236}">
                <a16:creationId xmlns:a16="http://schemas.microsoft.com/office/drawing/2014/main" id="{E3F0A0C5-AEB3-5544-989E-BB246261F468}"/>
              </a:ext>
            </a:extLst>
          </p:cNvPr>
          <p:cNvSpPr>
            <a:spLocks noGrp="1"/>
          </p:cNvSpPr>
          <p:nvPr>
            <p:ph type="title"/>
          </p:nvPr>
        </p:nvSpPr>
        <p:spPr/>
        <p:txBody>
          <a:bodyPr>
            <a:normAutofit/>
          </a:bodyPr>
          <a:lstStyle/>
          <a:p>
            <a:r>
              <a:rPr lang="en-US" sz="4000" dirty="0"/>
              <a:t>What is </a:t>
            </a:r>
            <a:r>
              <a:rPr lang="en-US" sz="4000" dirty="0" err="1"/>
              <a:t>Matplotlib</a:t>
            </a:r>
            <a:r>
              <a:rPr lang="en-US" sz="4000" dirty="0"/>
              <a:t>?</a:t>
            </a:r>
          </a:p>
        </p:txBody>
      </p:sp>
      <p:pic>
        <p:nvPicPr>
          <p:cNvPr id="3" name="Picture 2">
            <a:extLst>
              <a:ext uri="{FF2B5EF4-FFF2-40B4-BE49-F238E27FC236}">
                <a16:creationId xmlns:a16="http://schemas.microsoft.com/office/drawing/2014/main" id="{9117563E-14CB-E041-8930-4F38104BAC0A}"/>
              </a:ext>
            </a:extLst>
          </p:cNvPr>
          <p:cNvPicPr>
            <a:picLocks noChangeAspect="1"/>
          </p:cNvPicPr>
          <p:nvPr/>
        </p:nvPicPr>
        <p:blipFill>
          <a:blip r:embed="rId3"/>
          <a:stretch>
            <a:fillRect/>
          </a:stretch>
        </p:blipFill>
        <p:spPr>
          <a:xfrm>
            <a:off x="5249561" y="842250"/>
            <a:ext cx="4669692" cy="5941252"/>
          </a:xfrm>
          <a:prstGeom prst="rect">
            <a:avLst/>
          </a:prstGeom>
        </p:spPr>
      </p:pic>
    </p:spTree>
    <p:extLst>
      <p:ext uri="{BB962C8B-B14F-4D97-AF65-F5344CB8AC3E}">
        <p14:creationId xmlns:p14="http://schemas.microsoft.com/office/powerpoint/2010/main" val="2129506510"/>
      </p:ext>
    </p:extLst>
  </p:cSld>
  <p:clrMapOvr>
    <a:masterClrMapping/>
  </p:clrMapOvr>
</p:sld>
</file>

<file path=ppt/theme/theme1.xml><?xml version="1.0" encoding="utf-8"?>
<a:theme xmlns:a="http://schemas.openxmlformats.org/drawingml/2006/main" name="2_Thème Office">
  <a:themeElements>
    <a:clrScheme name="Personnalisé 63">
      <a:dk1>
        <a:sysClr val="windowText" lastClr="000000"/>
      </a:dk1>
      <a:lt1>
        <a:sysClr val="window" lastClr="FFFFFF"/>
      </a:lt1>
      <a:dk2>
        <a:srgbClr val="282362"/>
      </a:dk2>
      <a:lt2>
        <a:srgbClr val="E7E6E6"/>
      </a:lt2>
      <a:accent1>
        <a:srgbClr val="8EC63F"/>
      </a:accent1>
      <a:accent2>
        <a:srgbClr val="5461A6"/>
      </a:accent2>
      <a:accent3>
        <a:srgbClr val="B6DA82"/>
      </a:accent3>
      <a:accent4>
        <a:srgbClr val="7A85BC"/>
      </a:accent4>
      <a:accent5>
        <a:srgbClr val="76A531"/>
      </a:accent5>
      <a:accent6>
        <a:srgbClr val="5563A9"/>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Personnalisé 63">
      <a:dk1>
        <a:sysClr val="windowText" lastClr="000000"/>
      </a:dk1>
      <a:lt1>
        <a:sysClr val="window" lastClr="FFFFFF"/>
      </a:lt1>
      <a:dk2>
        <a:srgbClr val="282362"/>
      </a:dk2>
      <a:lt2>
        <a:srgbClr val="E7E6E6"/>
      </a:lt2>
      <a:accent1>
        <a:srgbClr val="8EC63F"/>
      </a:accent1>
      <a:accent2>
        <a:srgbClr val="5461A6"/>
      </a:accent2>
      <a:accent3>
        <a:srgbClr val="B6DA82"/>
      </a:accent3>
      <a:accent4>
        <a:srgbClr val="7A85BC"/>
      </a:accent4>
      <a:accent5>
        <a:srgbClr val="76A531"/>
      </a:accent5>
      <a:accent6>
        <a:srgbClr val="5563A9"/>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39288</TotalTime>
  <Words>993</Words>
  <Application>Microsoft Macintosh PowerPoint</Application>
  <PresentationFormat>Widescreen</PresentationFormat>
  <Paragraphs>209</Paragraphs>
  <Slides>18</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.AppleSystemUIFont</vt:lpstr>
      <vt:lpstr>AlphaHeadlinePro-Bold</vt:lpstr>
      <vt:lpstr>Arial</vt:lpstr>
      <vt:lpstr>Calibri</vt:lpstr>
      <vt:lpstr>Courier New</vt:lpstr>
      <vt:lpstr>Verdana</vt:lpstr>
      <vt:lpstr>Wingdings</vt:lpstr>
      <vt:lpstr>2_Thème Office</vt:lpstr>
      <vt:lpstr>3_Thème Office</vt:lpstr>
      <vt:lpstr>Data science laboratory (DSLAB)</vt:lpstr>
      <vt:lpstr>Start your engines!</vt:lpstr>
      <vt:lpstr>Solutions to Week #1</vt:lpstr>
      <vt:lpstr>Today’s lab week #2  numpy matplotlib pandas scikit-learn</vt:lpstr>
      <vt:lpstr>Python alternative to Matlab</vt:lpstr>
      <vt:lpstr>NumPy &amp; Data Types</vt:lpstr>
      <vt:lpstr>Python lists vs NumPy arrays</vt:lpstr>
      <vt:lpstr>Relevant NumPy functions</vt:lpstr>
      <vt:lpstr>What is Matplotlib?</vt:lpstr>
      <vt:lpstr>Relevant Matplotlib functions</vt:lpstr>
      <vt:lpstr>Other data visualization libraries</vt:lpstr>
      <vt:lpstr>Pandas &amp; Pandas Data Frames</vt:lpstr>
      <vt:lpstr>scikit-learn: Machine Learning in Python</vt:lpstr>
      <vt:lpstr>Principal Component Analysis (PCA)</vt:lpstr>
      <vt:lpstr>Logistic Regression</vt:lpstr>
      <vt:lpstr>Kmeans – Clustering algorithm,</vt:lpstr>
      <vt:lpstr>This week’s exercises… a bit harder/longer</vt:lpstr>
      <vt:lpstr>Thank you!</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 util</dc:creator>
  <cp:lastModifiedBy>Olivier Verscheure</cp:lastModifiedBy>
  <cp:revision>546</cp:revision>
  <cp:lastPrinted>2017-02-05T20:52:23Z</cp:lastPrinted>
  <dcterms:created xsi:type="dcterms:W3CDTF">2016-11-02T19:50:15Z</dcterms:created>
  <dcterms:modified xsi:type="dcterms:W3CDTF">2018-02-28T11:42:27Z</dcterms:modified>
</cp:coreProperties>
</file>