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83" r:id="rId2"/>
    <p:sldId id="523" r:id="rId3"/>
    <p:sldId id="520" r:id="rId4"/>
    <p:sldId id="311" r:id="rId5"/>
    <p:sldId id="528" r:id="rId6"/>
    <p:sldId id="534" r:id="rId7"/>
    <p:sldId id="524" r:id="rId8"/>
    <p:sldId id="535" r:id="rId9"/>
    <p:sldId id="525" r:id="rId10"/>
    <p:sldId id="536" r:id="rId11"/>
    <p:sldId id="537" r:id="rId12"/>
    <p:sldId id="538" r:id="rId13"/>
    <p:sldId id="539" r:id="rId14"/>
    <p:sldId id="526" r:id="rId15"/>
    <p:sldId id="533" r:id="rId16"/>
    <p:sldId id="530" r:id="rId17"/>
    <p:sldId id="52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8DC765-3B21-0046-A035-6EAB011D8895}">
          <p14:sldIdLst>
            <p14:sldId id="283"/>
            <p14:sldId id="523"/>
            <p14:sldId id="520"/>
            <p14:sldId id="311"/>
            <p14:sldId id="528"/>
            <p14:sldId id="534"/>
            <p14:sldId id="524"/>
            <p14:sldId id="535"/>
            <p14:sldId id="525"/>
            <p14:sldId id="536"/>
            <p14:sldId id="537"/>
            <p14:sldId id="538"/>
            <p14:sldId id="539"/>
            <p14:sldId id="526"/>
            <p14:sldId id="533"/>
            <p14:sldId id="530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63F"/>
    <a:srgbClr val="282362"/>
    <a:srgbClr val="DCDAF2"/>
    <a:srgbClr val="54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9" autoAdjust="0"/>
    <p:restoredTop sz="88704"/>
  </p:normalViewPr>
  <p:slideViewPr>
    <p:cSldViewPr snapToGrid="0" showGuides="1">
      <p:cViewPr varScale="1">
        <p:scale>
          <a:sx n="189" d="100"/>
          <a:sy n="189" d="100"/>
        </p:scale>
        <p:origin x="1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3EA61D-6807-CE49-96C4-01CA4E829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92CE0-8FE2-AA45-998D-D0C748800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97122-08FE-3241-BDFF-4E8F24071801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17A4C-F4B0-BF48-A0ED-58326F49B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51E61-BC6B-C447-A64D-F411DFCE67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8C1F-75C3-7F42-B39F-AC0FDAD8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0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3DAB-158A-5A4F-9571-82C3F1CD5879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B006-2DD9-3946-AF15-09AAE92EA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53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74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2D50-E474-CD40-B3CD-2C7C8F47F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1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2D50-E474-CD40-B3CD-2C7C8F47F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6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2D50-E474-CD40-B3CD-2C7C8F47F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7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2D50-E474-CD40-B3CD-2C7C8F47FA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4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1"/>
            <a:ext cx="9143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84" y="0"/>
            <a:ext cx="9144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9144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9144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724" y="4856480"/>
            <a:ext cx="8662550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724" y="5906347"/>
            <a:ext cx="8662550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698" y="4427881"/>
            <a:ext cx="2042237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130" y="5313847"/>
            <a:ext cx="1013224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891" y="6126880"/>
            <a:ext cx="1041400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140" y="6041608"/>
            <a:ext cx="948085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680" y="5373574"/>
            <a:ext cx="1134996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4190935" y="5933742"/>
            <a:ext cx="1434602" cy="507772"/>
            <a:chOff x="4754528" y="4908030"/>
            <a:chExt cx="1434602" cy="507772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10313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latin typeface="Verdana"/>
                  <a:cs typeface="Verdana"/>
                </a:rPr>
                <a:t>Eidg. Forschungsanstalt für Wald</a:t>
              </a:r>
            </a:p>
            <a:p>
              <a:r>
                <a:rPr lang="fr-FR" sz="400" dirty="0">
                  <a:latin typeface="Verdana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183" y="5373574"/>
            <a:ext cx="1477466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563" y="3498953"/>
            <a:ext cx="4644873" cy="12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6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1"/>
            <a:ext cx="9143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84" y="0"/>
            <a:ext cx="9144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9144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9144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996" y="2897987"/>
            <a:ext cx="8662550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996" y="5086198"/>
            <a:ext cx="8662550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215" y="4422548"/>
            <a:ext cx="2042237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0" y="2931"/>
            <a:ext cx="9143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84" y="-1"/>
            <a:ext cx="9144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9144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9144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902" y="2335715"/>
            <a:ext cx="8662550" cy="174413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902" y="4079851"/>
            <a:ext cx="8662550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5180516"/>
            <a:ext cx="1424648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1"/>
            <a:ext cx="9143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84" y="0"/>
            <a:ext cx="9144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4985" y="1840963"/>
            <a:ext cx="9144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9144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49992" y="3482212"/>
            <a:ext cx="8662550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992" y="5397127"/>
            <a:ext cx="8662550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2319341"/>
            <a:ext cx="1424648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55447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167132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295" y="3127003"/>
            <a:ext cx="2090776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1554480" y="0"/>
            <a:ext cx="3352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2463800" y="0"/>
            <a:ext cx="6680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63801" y="0"/>
            <a:ext cx="6680199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64456" y="3239162"/>
            <a:ext cx="1424648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295" y="3127003"/>
            <a:ext cx="2090776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1554480" y="0"/>
            <a:ext cx="3352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2463800" y="0"/>
            <a:ext cx="6680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7835" y="1630009"/>
            <a:ext cx="5831839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22276" y="308215"/>
            <a:ext cx="5867398" cy="755336"/>
          </a:xfrm>
        </p:spPr>
        <p:txBody>
          <a:bodyPr lIns="36000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8976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1"/>
            <a:ext cx="188976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554480" y="-2931"/>
            <a:ext cx="3352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64456" y="3239162"/>
            <a:ext cx="1424648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14400" y="0"/>
            <a:ext cx="82296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709"/>
            <a:ext cx="7886700" cy="490025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0"/>
            <a:ext cx="82296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2865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28320" y="0"/>
            <a:ext cx="162560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21" y="6511805"/>
            <a:ext cx="826009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14400" y="0"/>
            <a:ext cx="82296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0"/>
            <a:ext cx="82296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2865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28320" y="0"/>
            <a:ext cx="162560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21" y="6511805"/>
            <a:ext cx="826009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1"/>
            <a:ext cx="9143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84" y="0"/>
            <a:ext cx="9144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4985" y="1840963"/>
            <a:ext cx="9144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9144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724" y="3276600"/>
            <a:ext cx="8662550" cy="3186871"/>
          </a:xfrm>
        </p:spPr>
        <p:txBody>
          <a:bodyPr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2319341"/>
            <a:ext cx="1424648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E54A-1446-4D1B-993F-C27A467D21BD}" type="datetimeFigureOut">
              <a:rPr lang="fr-FR" smtClean="0"/>
              <a:t>30/04/2018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8" r:id="rId3"/>
    <p:sldLayoutId id="2147483697" r:id="rId4"/>
    <p:sldLayoutId id="2147483691" r:id="rId5"/>
    <p:sldLayoutId id="2147483695" r:id="rId6"/>
    <p:sldLayoutId id="2147483688" r:id="rId7"/>
    <p:sldLayoutId id="2147483696" r:id="rId8"/>
    <p:sldLayoutId id="2147483692" r:id="rId9"/>
    <p:sldLayoutId id="2147483693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11" Type="http://schemas.openxmlformats.org/officeDocument/2006/relationships/image" Target="../media/image33.tiff"/><Relationship Id="rId5" Type="http://schemas.openxmlformats.org/officeDocument/2006/relationships/image" Target="../media/image27.tiff"/><Relationship Id="rId10" Type="http://schemas.openxmlformats.org/officeDocument/2006/relationships/image" Target="../media/image32.tiff"/><Relationship Id="rId4" Type="http://schemas.openxmlformats.org/officeDocument/2006/relationships/image" Target="../media/image26.tiff"/><Relationship Id="rId9" Type="http://schemas.openxmlformats.org/officeDocument/2006/relationships/image" Target="../media/image3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93" y="2589845"/>
            <a:ext cx="1073348" cy="30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2974592"/>
            <a:ext cx="8933733" cy="14220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Data science laboratory (DSLAB)</a:t>
            </a:r>
            <a:endParaRPr lang="en-US" sz="21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2409651" y="4314053"/>
            <a:ext cx="6496913" cy="13017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Julien Eberle, Sofiane Sarni</a:t>
            </a:r>
          </a:p>
          <a:p>
            <a:r>
              <a:rPr lang="en-US" sz="2100" dirty="0"/>
              <a:t>Swiss Data Science Center</a:t>
            </a:r>
          </a:p>
          <a:p>
            <a:r>
              <a:rPr lang="en-US" sz="2100" dirty="0"/>
              <a:t>EPFL &amp; ETH Zurich</a:t>
            </a: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1" y="5712196"/>
            <a:ext cx="7745930" cy="2885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/>
              <a:t>Data Science Lab – Spring 2018</a:t>
            </a:r>
          </a:p>
        </p:txBody>
      </p:sp>
    </p:spTree>
    <p:extLst>
      <p:ext uri="{BB962C8B-B14F-4D97-AF65-F5344CB8AC3E}">
        <p14:creationId xmlns:p14="http://schemas.microsoft.com/office/powerpoint/2010/main" val="328361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C0A479-B5EB-BD48-BDE9-6173230BB7DA}"/>
              </a:ext>
            </a:extLst>
          </p:cNvPr>
          <p:cNvCxnSpPr>
            <a:cxnSpLocks/>
          </p:cNvCxnSpPr>
          <p:nvPr/>
        </p:nvCxnSpPr>
        <p:spPr>
          <a:xfrm>
            <a:off x="1001806" y="2061875"/>
            <a:ext cx="566121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8DEE805-7DC9-FB46-998D-8E069BE9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559FC-1B3E-7E4F-B10C-83FB5464F033}"/>
              </a:ext>
            </a:extLst>
          </p:cNvPr>
          <p:cNvSpPr/>
          <p:nvPr/>
        </p:nvSpPr>
        <p:spPr>
          <a:xfrm>
            <a:off x="200152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F5583-F372-FA4A-841F-F0B7390ADA33}"/>
              </a:ext>
            </a:extLst>
          </p:cNvPr>
          <p:cNvSpPr/>
          <p:nvPr/>
        </p:nvSpPr>
        <p:spPr>
          <a:xfrm>
            <a:off x="2337929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6515F-CF04-E144-9977-B00DB1EAB139}"/>
              </a:ext>
            </a:extLst>
          </p:cNvPr>
          <p:cNvSpPr/>
          <p:nvPr/>
        </p:nvSpPr>
        <p:spPr>
          <a:xfrm>
            <a:off x="2674338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8DAFD-962D-4F40-B2DD-E4A0D51DBCF5}"/>
              </a:ext>
            </a:extLst>
          </p:cNvPr>
          <p:cNvSpPr/>
          <p:nvPr/>
        </p:nvSpPr>
        <p:spPr>
          <a:xfrm>
            <a:off x="3010747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E1739-D28D-8A4F-B723-FBE339CB7036}"/>
              </a:ext>
            </a:extLst>
          </p:cNvPr>
          <p:cNvSpPr/>
          <p:nvPr/>
        </p:nvSpPr>
        <p:spPr>
          <a:xfrm>
            <a:off x="3347156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989C3-57EB-4F4E-822C-EE40C681829E}"/>
              </a:ext>
            </a:extLst>
          </p:cNvPr>
          <p:cNvSpPr/>
          <p:nvPr/>
        </p:nvSpPr>
        <p:spPr>
          <a:xfrm>
            <a:off x="3683565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D21FB-E2B3-0647-B82C-9568782C8A6F}"/>
              </a:ext>
            </a:extLst>
          </p:cNvPr>
          <p:cNvSpPr/>
          <p:nvPr/>
        </p:nvSpPr>
        <p:spPr>
          <a:xfrm>
            <a:off x="4019974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D61F5-4C78-4C49-8C2A-048363FE1756}"/>
              </a:ext>
            </a:extLst>
          </p:cNvPr>
          <p:cNvSpPr/>
          <p:nvPr/>
        </p:nvSpPr>
        <p:spPr>
          <a:xfrm>
            <a:off x="4356383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E3200-25AD-084E-9F19-07E0C4B23DD7}"/>
              </a:ext>
            </a:extLst>
          </p:cNvPr>
          <p:cNvSpPr/>
          <p:nvPr/>
        </p:nvSpPr>
        <p:spPr>
          <a:xfrm>
            <a:off x="4692792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8A455-CAB3-304C-9B0D-EC5FF71DF95F}"/>
              </a:ext>
            </a:extLst>
          </p:cNvPr>
          <p:cNvSpPr/>
          <p:nvPr/>
        </p:nvSpPr>
        <p:spPr>
          <a:xfrm>
            <a:off x="502920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80A68-EEA1-3A49-B2B7-A3C3CF3E22EC}"/>
              </a:ext>
            </a:extLst>
          </p:cNvPr>
          <p:cNvSpPr/>
          <p:nvPr/>
        </p:nvSpPr>
        <p:spPr>
          <a:xfrm>
            <a:off x="513697" y="1039273"/>
            <a:ext cx="2093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Windowing (sliding)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BCCDC-27BF-5947-9DBB-7762679883F5}"/>
              </a:ext>
            </a:extLst>
          </p:cNvPr>
          <p:cNvSpPr/>
          <p:nvPr/>
        </p:nvSpPr>
        <p:spPr>
          <a:xfrm>
            <a:off x="1920240" y="1828800"/>
            <a:ext cx="1293607" cy="436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248D59-0261-FA4F-95EE-56DB67DBA3BE}"/>
              </a:ext>
            </a:extLst>
          </p:cNvPr>
          <p:cNvSpPr/>
          <p:nvPr/>
        </p:nvSpPr>
        <p:spPr>
          <a:xfrm>
            <a:off x="5893255" y="1828800"/>
            <a:ext cx="769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i="1" dirty="0">
                <a:solidFill>
                  <a:schemeClr val="bg1">
                    <a:lumMod val="65000"/>
                  </a:schemeClr>
                </a:solidFill>
              </a:rPr>
              <a:t>Time 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47807-6E10-B943-81B7-0E71D44BFF76}"/>
              </a:ext>
            </a:extLst>
          </p:cNvPr>
          <p:cNvSpPr/>
          <p:nvPr/>
        </p:nvSpPr>
        <p:spPr>
          <a:xfrm>
            <a:off x="2281147" y="1741165"/>
            <a:ext cx="1293607" cy="436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D1FA2C-1B2D-8F4A-8429-0F586B84F393}"/>
              </a:ext>
            </a:extLst>
          </p:cNvPr>
          <p:cNvSpPr/>
          <p:nvPr/>
        </p:nvSpPr>
        <p:spPr>
          <a:xfrm>
            <a:off x="2592099" y="1915160"/>
            <a:ext cx="1293607" cy="436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5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C0A479-B5EB-BD48-BDE9-6173230BB7DA}"/>
              </a:ext>
            </a:extLst>
          </p:cNvPr>
          <p:cNvCxnSpPr>
            <a:cxnSpLocks/>
          </p:cNvCxnSpPr>
          <p:nvPr/>
        </p:nvCxnSpPr>
        <p:spPr>
          <a:xfrm>
            <a:off x="1001806" y="2061875"/>
            <a:ext cx="566121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8DEE805-7DC9-FB46-998D-8E069BE9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559FC-1B3E-7E4F-B10C-83FB5464F033}"/>
              </a:ext>
            </a:extLst>
          </p:cNvPr>
          <p:cNvSpPr/>
          <p:nvPr/>
        </p:nvSpPr>
        <p:spPr>
          <a:xfrm>
            <a:off x="200152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F5583-F372-FA4A-841F-F0B7390ADA33}"/>
              </a:ext>
            </a:extLst>
          </p:cNvPr>
          <p:cNvSpPr/>
          <p:nvPr/>
        </p:nvSpPr>
        <p:spPr>
          <a:xfrm>
            <a:off x="2337929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6515F-CF04-E144-9977-B00DB1EAB139}"/>
              </a:ext>
            </a:extLst>
          </p:cNvPr>
          <p:cNvSpPr/>
          <p:nvPr/>
        </p:nvSpPr>
        <p:spPr>
          <a:xfrm>
            <a:off x="2674338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8DAFD-962D-4F40-B2DD-E4A0D51DBCF5}"/>
              </a:ext>
            </a:extLst>
          </p:cNvPr>
          <p:cNvSpPr/>
          <p:nvPr/>
        </p:nvSpPr>
        <p:spPr>
          <a:xfrm>
            <a:off x="3010747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E1739-D28D-8A4F-B723-FBE339CB7036}"/>
              </a:ext>
            </a:extLst>
          </p:cNvPr>
          <p:cNvSpPr/>
          <p:nvPr/>
        </p:nvSpPr>
        <p:spPr>
          <a:xfrm>
            <a:off x="3347156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989C3-57EB-4F4E-822C-EE40C681829E}"/>
              </a:ext>
            </a:extLst>
          </p:cNvPr>
          <p:cNvSpPr/>
          <p:nvPr/>
        </p:nvSpPr>
        <p:spPr>
          <a:xfrm>
            <a:off x="3683565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D21FB-E2B3-0647-B82C-9568782C8A6F}"/>
              </a:ext>
            </a:extLst>
          </p:cNvPr>
          <p:cNvSpPr/>
          <p:nvPr/>
        </p:nvSpPr>
        <p:spPr>
          <a:xfrm>
            <a:off x="4019974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D61F5-4C78-4C49-8C2A-048363FE1756}"/>
              </a:ext>
            </a:extLst>
          </p:cNvPr>
          <p:cNvSpPr/>
          <p:nvPr/>
        </p:nvSpPr>
        <p:spPr>
          <a:xfrm>
            <a:off x="4356383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E3200-25AD-084E-9F19-07E0C4B23DD7}"/>
              </a:ext>
            </a:extLst>
          </p:cNvPr>
          <p:cNvSpPr/>
          <p:nvPr/>
        </p:nvSpPr>
        <p:spPr>
          <a:xfrm>
            <a:off x="4692792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8A455-CAB3-304C-9B0D-EC5FF71DF95F}"/>
              </a:ext>
            </a:extLst>
          </p:cNvPr>
          <p:cNvSpPr/>
          <p:nvPr/>
        </p:nvSpPr>
        <p:spPr>
          <a:xfrm>
            <a:off x="502920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80A68-EEA1-3A49-B2B7-A3C3CF3E22EC}"/>
              </a:ext>
            </a:extLst>
          </p:cNvPr>
          <p:cNvSpPr/>
          <p:nvPr/>
        </p:nvSpPr>
        <p:spPr>
          <a:xfrm>
            <a:off x="513697" y="1039273"/>
            <a:ext cx="255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Windowing (time-based)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BCCDC-27BF-5947-9DBB-7762679883F5}"/>
              </a:ext>
            </a:extLst>
          </p:cNvPr>
          <p:cNvSpPr/>
          <p:nvPr/>
        </p:nvSpPr>
        <p:spPr>
          <a:xfrm>
            <a:off x="1920241" y="1828800"/>
            <a:ext cx="986448" cy="436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248D59-0261-FA4F-95EE-56DB67DBA3BE}"/>
              </a:ext>
            </a:extLst>
          </p:cNvPr>
          <p:cNvSpPr/>
          <p:nvPr/>
        </p:nvSpPr>
        <p:spPr>
          <a:xfrm>
            <a:off x="5893255" y="1828800"/>
            <a:ext cx="769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i="1" dirty="0">
                <a:solidFill>
                  <a:schemeClr val="bg1">
                    <a:lumMod val="65000"/>
                  </a:schemeClr>
                </a:solidFill>
              </a:rPr>
              <a:t>Time 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47807-6E10-B943-81B7-0E71D44BFF76}"/>
              </a:ext>
            </a:extLst>
          </p:cNvPr>
          <p:cNvSpPr/>
          <p:nvPr/>
        </p:nvSpPr>
        <p:spPr>
          <a:xfrm>
            <a:off x="2987968" y="1828800"/>
            <a:ext cx="1600767" cy="436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D7117-EDB2-7749-BB9B-94A4E9498551}"/>
              </a:ext>
            </a:extLst>
          </p:cNvPr>
          <p:cNvSpPr/>
          <p:nvPr/>
        </p:nvSpPr>
        <p:spPr>
          <a:xfrm>
            <a:off x="4655741" y="1833282"/>
            <a:ext cx="654810" cy="436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9ED1E-3D68-4043-B452-8B1E079C78E6}"/>
              </a:ext>
            </a:extLst>
          </p:cNvPr>
          <p:cNvSpPr/>
          <p:nvPr/>
        </p:nvSpPr>
        <p:spPr>
          <a:xfrm>
            <a:off x="1629593" y="2297056"/>
            <a:ext cx="740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t = 10:00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7FA360-33D9-2C42-AD5D-13FE43D6E190}"/>
              </a:ext>
            </a:extLst>
          </p:cNvPr>
          <p:cNvSpPr/>
          <p:nvPr/>
        </p:nvSpPr>
        <p:spPr>
          <a:xfrm>
            <a:off x="2745458" y="2307236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t = 10:05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37BF96-B1A6-1F41-8421-9BF1F8C0F567}"/>
              </a:ext>
            </a:extLst>
          </p:cNvPr>
          <p:cNvSpPr/>
          <p:nvPr/>
        </p:nvSpPr>
        <p:spPr>
          <a:xfrm>
            <a:off x="4266735" y="2307236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t = 10:10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371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21490-6927-6F4A-B867-2382D977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27D91-976D-C64D-BE89-8D7E7ED47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7299"/>
            <a:ext cx="7886700" cy="4919663"/>
          </a:xfrm>
        </p:spPr>
        <p:txBody>
          <a:bodyPr/>
          <a:lstStyle/>
          <a:p>
            <a:r>
              <a:rPr lang="en-GB" b="1" dirty="0"/>
              <a:t>Transformations (window based)</a:t>
            </a:r>
          </a:p>
          <a:p>
            <a:pPr lvl="1"/>
            <a:r>
              <a:rPr lang="en-GB" b="1" dirty="0"/>
              <a:t>Aggregations</a:t>
            </a:r>
          </a:p>
          <a:p>
            <a:pPr lvl="2"/>
            <a:r>
              <a:rPr lang="en-GB" b="1" dirty="0"/>
              <a:t>Sums, averages, counts, maximum, …</a:t>
            </a:r>
          </a:p>
          <a:p>
            <a:pPr lvl="1"/>
            <a:r>
              <a:rPr lang="en-GB" b="1" dirty="0"/>
              <a:t>Filtering</a:t>
            </a:r>
          </a:p>
          <a:p>
            <a:pPr lvl="2"/>
            <a:r>
              <a:rPr lang="en-GB" b="1" dirty="0"/>
              <a:t>By type, IDs, …</a:t>
            </a:r>
          </a:p>
          <a:p>
            <a:pPr lvl="1"/>
            <a:r>
              <a:rPr lang="en-GB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185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21490-6927-6F4A-B867-2382D977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27D91-976D-C64D-BE89-8D7E7ED47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7299"/>
            <a:ext cx="7886700" cy="4919663"/>
          </a:xfrm>
        </p:spPr>
        <p:txBody>
          <a:bodyPr/>
          <a:lstStyle/>
          <a:p>
            <a:r>
              <a:rPr lang="en-GB" b="1" dirty="0"/>
              <a:t>Transformations (window based)</a:t>
            </a:r>
          </a:p>
          <a:p>
            <a:pPr lvl="1"/>
            <a:r>
              <a:rPr lang="en-GB" b="1" dirty="0"/>
              <a:t>Aggregations</a:t>
            </a:r>
          </a:p>
          <a:p>
            <a:pPr lvl="2"/>
            <a:r>
              <a:rPr lang="en-GB" b="1" dirty="0"/>
              <a:t>Sums, averages, counts, maximum, …</a:t>
            </a:r>
          </a:p>
          <a:p>
            <a:pPr lvl="1"/>
            <a:r>
              <a:rPr lang="en-GB" b="1" dirty="0"/>
              <a:t>Filtering</a:t>
            </a:r>
          </a:p>
          <a:p>
            <a:pPr lvl="2"/>
            <a:r>
              <a:rPr lang="en-GB" b="1" dirty="0"/>
              <a:t>By type, IDs, …</a:t>
            </a:r>
          </a:p>
          <a:p>
            <a:pPr lvl="1"/>
            <a:r>
              <a:rPr lang="en-GB" b="1" dirty="0"/>
              <a:t>…</a:t>
            </a:r>
          </a:p>
          <a:p>
            <a:pPr lvl="1"/>
            <a:endParaRPr lang="en-GB" b="1" dirty="0"/>
          </a:p>
          <a:p>
            <a:r>
              <a:rPr lang="en-GB" b="1" dirty="0"/>
              <a:t>Stateful vs Stateless</a:t>
            </a:r>
          </a:p>
          <a:p>
            <a:pPr lvl="1"/>
            <a:r>
              <a:rPr lang="en-GB" b="1" dirty="0"/>
              <a:t>Stateful: need to memorize records or partial results</a:t>
            </a:r>
          </a:p>
          <a:p>
            <a:pPr lvl="2"/>
            <a:r>
              <a:rPr lang="en-GB" b="1" dirty="0"/>
              <a:t>e.g. compute average value on stream</a:t>
            </a:r>
          </a:p>
          <a:p>
            <a:pPr lvl="1"/>
            <a:r>
              <a:rPr lang="en-GB" b="1" dirty="0"/>
              <a:t>Stateless: rely only on information within the window</a:t>
            </a:r>
          </a:p>
          <a:p>
            <a:pPr lvl="2"/>
            <a:r>
              <a:rPr lang="en-GB" b="1" dirty="0"/>
              <a:t>e.g. latest temperature</a:t>
            </a:r>
          </a:p>
        </p:txBody>
      </p:sp>
    </p:spTree>
    <p:extLst>
      <p:ext uri="{BB962C8B-B14F-4D97-AF65-F5344CB8AC3E}">
        <p14:creationId xmlns:p14="http://schemas.microsoft.com/office/powerpoint/2010/main" val="10101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AA0B9-808B-DC4F-96E3-FD708BAC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0A56F-1109-044C-BCF4-AFE3A858D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98216"/>
            <a:ext cx="2578100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0A883-090F-E244-8A0B-589A3EE25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1682814"/>
            <a:ext cx="1605280" cy="84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B4703-3D96-A444-AD20-A463272F5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100" y="1751397"/>
            <a:ext cx="2381250" cy="933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77852-3378-2D49-B44A-AA02AD426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39" y="3014918"/>
            <a:ext cx="2546473" cy="758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EE0C53-F925-3C49-B8FB-92CAB8A6D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120" y="5411784"/>
            <a:ext cx="13970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BC37F6-6FE0-C444-98DB-360B35202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962" y="5776712"/>
            <a:ext cx="2203780" cy="601031"/>
          </a:xfrm>
          <a:prstGeom prst="rect">
            <a:avLst/>
          </a:prstGeom>
        </p:spPr>
      </p:pic>
      <p:pic>
        <p:nvPicPr>
          <p:cNvPr id="1026" name="Picture 2" descr="Akka toolkit logo.svg">
            <a:extLst>
              <a:ext uri="{FF2B5EF4-FFF2-40B4-BE49-F238E27FC236}">
                <a16:creationId xmlns:a16="http://schemas.microsoft.com/office/drawing/2014/main" id="{E38BDA5F-C9FA-2143-B04B-077B8370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700" y="5313701"/>
            <a:ext cx="1969647" cy="8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5F5D4B-9FF9-314F-99F5-7A3FF9F1B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936" y="4385418"/>
            <a:ext cx="1079500" cy="1079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147E8-86E2-F34C-A078-079E20D07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274" y="4617259"/>
            <a:ext cx="1416978" cy="1029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9B0607-56B6-DA4A-B905-D7FAE7A4ED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620" y="4134350"/>
            <a:ext cx="1219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AA0B9-808B-DC4F-96E3-FD708BAC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0A56F-1109-044C-BCF4-AFE3A858D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98216"/>
            <a:ext cx="25781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77852-3378-2D49-B44A-AA02AD426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39" y="3014918"/>
            <a:ext cx="2546473" cy="758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40C4D-157D-F14F-9C3B-C9D9F9016F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32080" y="1654810"/>
            <a:ext cx="8458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8DC12-5E9F-874C-BA5C-3A2F8D9A2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 system</a:t>
            </a:r>
          </a:p>
          <a:p>
            <a:pPr lvl="1"/>
            <a:r>
              <a:rPr lang="en-US" dirty="0"/>
              <a:t>Publish &amp; Subscribe</a:t>
            </a:r>
          </a:p>
          <a:p>
            <a:r>
              <a:rPr lang="en-US" dirty="0"/>
              <a:t>Real-time</a:t>
            </a:r>
          </a:p>
          <a:p>
            <a:r>
              <a:rPr lang="en-US" dirty="0"/>
              <a:t>Distributed and Scalable (large data volumes)</a:t>
            </a:r>
          </a:p>
          <a:p>
            <a:r>
              <a:rPr lang="en-US" dirty="0"/>
              <a:t>Low latency</a:t>
            </a:r>
          </a:p>
          <a:p>
            <a:r>
              <a:rPr lang="en-US" dirty="0"/>
              <a:t>Fault tolerant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ED7CE3-C6D8-144B-ADF3-B62E9AAE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F788B-43F4-0C40-BFB9-1BBD71291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102" y="3536577"/>
            <a:ext cx="2934799" cy="28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6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554F6A-B9DC-1A4B-BEBB-10B9FE42D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processing</a:t>
            </a:r>
          </a:p>
          <a:p>
            <a:r>
              <a:rPr lang="en-US" dirty="0"/>
              <a:t>Integrated with Spark API</a:t>
            </a:r>
          </a:p>
          <a:p>
            <a:pPr lvl="1"/>
            <a:r>
              <a:rPr lang="en-US" dirty="0"/>
              <a:t>High level abstractions (</a:t>
            </a:r>
            <a:r>
              <a:rPr lang="en-US" dirty="0" err="1"/>
              <a:t>DStreams</a:t>
            </a:r>
            <a:r>
              <a:rPr lang="en-US" dirty="0"/>
              <a:t>)</a:t>
            </a:r>
          </a:p>
          <a:p>
            <a:r>
              <a:rPr lang="en-US" dirty="0"/>
              <a:t>Fault tolerant</a:t>
            </a:r>
          </a:p>
          <a:p>
            <a:r>
              <a:rPr lang="en-US" dirty="0"/>
              <a:t>Works through micro-batches</a:t>
            </a:r>
          </a:p>
          <a:p>
            <a:r>
              <a:rPr lang="en-US" dirty="0"/>
              <a:t>Can read from multiple sources</a:t>
            </a:r>
          </a:p>
          <a:p>
            <a:pPr lvl="1"/>
            <a:r>
              <a:rPr lang="en-US" dirty="0"/>
              <a:t>Kafka, HDFS, Flume, </a:t>
            </a:r>
            <a:r>
              <a:rPr lang="en-US" dirty="0" err="1"/>
              <a:t>ZeroMQ</a:t>
            </a:r>
            <a:r>
              <a:rPr lang="en-US" dirty="0"/>
              <a:t>, Twitter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18815-406B-444E-AC02-F17BF18D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Streaming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13B1E1-E52B-C049-BB40-08F71BAC9964}"/>
              </a:ext>
            </a:extLst>
          </p:cNvPr>
          <p:cNvGrpSpPr/>
          <p:nvPr/>
        </p:nvGrpSpPr>
        <p:grpSpPr>
          <a:xfrm>
            <a:off x="6239435" y="2128851"/>
            <a:ext cx="2658035" cy="1822931"/>
            <a:chOff x="2124635" y="2528046"/>
            <a:chExt cx="5280212" cy="36212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C6B67D-CC7B-4443-9730-5C3BE3D461CB}"/>
                </a:ext>
              </a:extLst>
            </p:cNvPr>
            <p:cNvSpPr/>
            <p:nvPr/>
          </p:nvSpPr>
          <p:spPr>
            <a:xfrm>
              <a:off x="2124635" y="2528046"/>
              <a:ext cx="3030071" cy="3030071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Batch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045C9B-34D5-0F42-9E9B-ADD3BF3EA76F}"/>
                </a:ext>
              </a:extLst>
            </p:cNvPr>
            <p:cNvSpPr/>
            <p:nvPr/>
          </p:nvSpPr>
          <p:spPr>
            <a:xfrm>
              <a:off x="4374776" y="2528046"/>
              <a:ext cx="3030071" cy="3030071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Stream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1E36CE-458A-BC40-8C17-C84DDBA83888}"/>
                </a:ext>
              </a:extLst>
            </p:cNvPr>
            <p:cNvSpPr txBox="1"/>
            <p:nvPr/>
          </p:nvSpPr>
          <p:spPr>
            <a:xfrm>
              <a:off x="4186517" y="5690749"/>
              <a:ext cx="1561993" cy="458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Micro-batch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88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27B0-C37F-4046-B120-56DE08664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lab</a:t>
            </a:r>
            <a:br>
              <a:rPr lang="en-US" sz="3600" dirty="0"/>
            </a:br>
            <a:r>
              <a:rPr lang="en-US" sz="3300" dirty="0"/>
              <a:t>week #10</a:t>
            </a:r>
            <a:br>
              <a:rPr lang="en-US" sz="3300" dirty="0"/>
            </a:br>
            <a:br>
              <a:rPr lang="en-US" sz="3300" dirty="0"/>
            </a:br>
            <a:r>
              <a:rPr lang="en-US" sz="2700" dirty="0"/>
              <a:t>Real-time data </a:t>
            </a:r>
            <a:br>
              <a:rPr lang="en-US" sz="2700" dirty="0"/>
            </a:br>
            <a:r>
              <a:rPr lang="en-US" sz="2700" dirty="0"/>
              <a:t>acquisition </a:t>
            </a:r>
            <a:br>
              <a:rPr lang="en-US" sz="2700" dirty="0"/>
            </a:br>
            <a:r>
              <a:rPr lang="en-US" sz="2700" dirty="0"/>
              <a:t>and processing</a:t>
            </a: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endParaRPr lang="en-US" sz="3000" dirty="0"/>
          </a:p>
        </p:txBody>
      </p:sp>
      <p:pic>
        <p:nvPicPr>
          <p:cNvPr id="5" name="Picture 2" descr="ésultat de recherche d'images pour &quot;Julien Eberle&quot;">
            <a:extLst>
              <a:ext uri="{FF2B5EF4-FFF2-40B4-BE49-F238E27FC236}">
                <a16:creationId xmlns:a16="http://schemas.microsoft.com/office/drawing/2014/main" id="{4A369F6C-86F2-B74D-B3D2-ECDE2E99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253" y="2070389"/>
            <a:ext cx="772481" cy="7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9398B9-74A4-6140-B545-AF9B545AB9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543" y="3127196"/>
            <a:ext cx="905420" cy="6036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A0DB-BAB0-E349-BF74-26B0D37C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869" y="4022781"/>
            <a:ext cx="766823" cy="1011677"/>
          </a:xfrm>
          <a:prstGeom prst="rect">
            <a:avLst/>
          </a:prstGeom>
        </p:spPr>
      </p:pic>
      <p:pic>
        <p:nvPicPr>
          <p:cNvPr id="13" name="Picture 18" descr="mage result for Sandra Savchenko - de Jong">
            <a:extLst>
              <a:ext uri="{FF2B5EF4-FFF2-40B4-BE49-F238E27FC236}">
                <a16:creationId xmlns:a16="http://schemas.microsoft.com/office/drawing/2014/main" id="{CCB9AA59-8A86-0D4A-831C-DA52F215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749" y="4022781"/>
            <a:ext cx="766823" cy="7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B5F0DD-C70A-F542-A5F6-ECE87122FD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869" y="2078090"/>
            <a:ext cx="752048" cy="1049106"/>
          </a:xfrm>
          <a:prstGeom prst="rect">
            <a:avLst/>
          </a:prstGeom>
        </p:spPr>
      </p:pic>
      <p:pic>
        <p:nvPicPr>
          <p:cNvPr id="6" name="Picture 5" descr="https://datascience.ch/wp-content/uploads/2014/04/Olivierv3.jpg">
            <a:extLst>
              <a:ext uri="{FF2B5EF4-FFF2-40B4-BE49-F238E27FC236}">
                <a16:creationId xmlns:a16="http://schemas.microsoft.com/office/drawing/2014/main" id="{C69511A1-4360-264F-B220-A68E96BD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571" y="2975889"/>
            <a:ext cx="858322" cy="8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8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Review concepts of streaming data acquisition and processing</a:t>
            </a:r>
          </a:p>
          <a:p>
            <a:pPr marL="171450" lvl="1">
              <a:spcBef>
                <a:spcPts val="750"/>
              </a:spcBef>
              <a:buClr>
                <a:schemeClr val="accent1"/>
              </a:buClr>
            </a:pPr>
            <a:r>
              <a:rPr lang="en-US" dirty="0"/>
              <a:t>Experiment with stream processing tools for</a:t>
            </a:r>
          </a:p>
          <a:p>
            <a:pPr lvl="1"/>
            <a:r>
              <a:rPr lang="en-US" sz="2000" dirty="0"/>
              <a:t>Data acquisition and ingestion</a:t>
            </a:r>
          </a:p>
          <a:p>
            <a:pPr lvl="1"/>
            <a:r>
              <a:rPr lang="en-US" sz="2000" dirty="0"/>
              <a:t>Real-time data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Module</a:t>
            </a:r>
          </a:p>
        </p:txBody>
      </p:sp>
    </p:spTree>
    <p:extLst>
      <p:ext uri="{BB962C8B-B14F-4D97-AF65-F5344CB8AC3E}">
        <p14:creationId xmlns:p14="http://schemas.microsoft.com/office/powerpoint/2010/main" val="319545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66" y="0"/>
            <a:ext cx="8408334" cy="755336"/>
          </a:xfrm>
        </p:spPr>
        <p:txBody>
          <a:bodyPr>
            <a:noAutofit/>
          </a:bodyPr>
          <a:lstStyle/>
          <a:p>
            <a:r>
              <a:rPr lang="en-US" sz="2800" dirty="0"/>
              <a:t>Why Real-Time data acquisition and processing?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257299"/>
            <a:ext cx="7886700" cy="4919663"/>
          </a:xfrm>
        </p:spPr>
        <p:txBody>
          <a:bodyPr/>
          <a:lstStyle/>
          <a:p>
            <a:pPr lvl="0"/>
            <a:r>
              <a:rPr lang="en-GB" b="1" dirty="0"/>
              <a:t>Reminder from module 2 (Hadoop)</a:t>
            </a:r>
          </a:p>
          <a:p>
            <a:pPr lvl="1"/>
            <a:r>
              <a:rPr lang="en-US" dirty="0"/>
              <a:t>Batch vs Stream</a:t>
            </a:r>
            <a:endParaRPr lang="en-GB" b="1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AF131D8-F46F-3845-8113-2705B34549BC}"/>
              </a:ext>
            </a:extLst>
          </p:cNvPr>
          <p:cNvSpPr txBox="1">
            <a:spLocks/>
          </p:cNvSpPr>
          <p:nvPr/>
        </p:nvSpPr>
        <p:spPr>
          <a:xfrm>
            <a:off x="735666" y="2859742"/>
            <a:ext cx="7672667" cy="28062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You want an updated answer as more information becomes available? </a:t>
            </a:r>
            <a:r>
              <a:rPr lang="en-US" sz="1600" dirty="0">
                <a:solidFill>
                  <a:srgbClr val="FF0000"/>
                </a:solidFill>
              </a:rPr>
              <a:t>streams</a:t>
            </a:r>
          </a:p>
          <a:p>
            <a:pPr lvl="1"/>
            <a:r>
              <a:rPr lang="en-US" sz="1400" dirty="0"/>
              <a:t>AKA: Data in motion, or Fast data</a:t>
            </a:r>
          </a:p>
          <a:p>
            <a:pPr lvl="1"/>
            <a:r>
              <a:rPr lang="en-US" sz="1400" dirty="0"/>
              <a:t>Continuous computation that never stop, process infinite amount of data on the fly</a:t>
            </a:r>
          </a:p>
          <a:p>
            <a:pPr lvl="2"/>
            <a:r>
              <a:rPr lang="en-US" sz="1200" dirty="0"/>
              <a:t>Designed to keep size of in-memory state bounded, regardless of how much data is processed</a:t>
            </a:r>
          </a:p>
          <a:p>
            <a:pPr lvl="1"/>
            <a:r>
              <a:rPr lang="en-US" sz="1400" dirty="0"/>
              <a:t>Update the answer as more data becomes available</a:t>
            </a:r>
          </a:p>
          <a:p>
            <a:pPr lvl="2"/>
            <a:r>
              <a:rPr lang="en-US" sz="1200" dirty="0"/>
              <a:t>Operate on small time windows</a:t>
            </a:r>
          </a:p>
          <a:p>
            <a:r>
              <a:rPr lang="en-US" sz="1600" dirty="0"/>
              <a:t>Can wait until all information is available for a more accurate answer? </a:t>
            </a:r>
            <a:r>
              <a:rPr lang="en-US" sz="1600" dirty="0">
                <a:solidFill>
                  <a:srgbClr val="FF0000"/>
                </a:solidFill>
              </a:rPr>
              <a:t>batch</a:t>
            </a:r>
          </a:p>
          <a:p>
            <a:pPr lvl="1"/>
            <a:r>
              <a:rPr lang="en-US" sz="1400" dirty="0"/>
              <a:t>AKA: Data at rest</a:t>
            </a:r>
          </a:p>
          <a:p>
            <a:pPr lvl="1"/>
            <a:r>
              <a:rPr lang="en-US" sz="1400" dirty="0"/>
              <a:t>Operates on finite size data sets, and terminate when all data has been processed</a:t>
            </a:r>
          </a:p>
        </p:txBody>
      </p:sp>
    </p:spTree>
    <p:extLst>
      <p:ext uri="{BB962C8B-B14F-4D97-AF65-F5344CB8AC3E}">
        <p14:creationId xmlns:p14="http://schemas.microsoft.com/office/powerpoint/2010/main" val="49957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1B515-6DA0-AF40-99A8-DF12B691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Log analysis</a:t>
            </a:r>
          </a:p>
          <a:p>
            <a:pPr lvl="1"/>
            <a:r>
              <a:rPr lang="en-US" b="1" dirty="0"/>
              <a:t>Statistics, </a:t>
            </a:r>
            <a:r>
              <a:rPr lang="en-US" b="1" dirty="0" err="1"/>
              <a:t>DoS</a:t>
            </a:r>
            <a:r>
              <a:rPr lang="en-US" b="1" dirty="0"/>
              <a:t> attacks, scaling services</a:t>
            </a:r>
          </a:p>
          <a:p>
            <a:r>
              <a:rPr lang="en-US" b="1" dirty="0"/>
              <a:t>Sensor data </a:t>
            </a:r>
          </a:p>
          <a:p>
            <a:pPr lvl="1"/>
            <a:r>
              <a:rPr lang="en-US" b="1" dirty="0"/>
              <a:t>weather, manufacturing, transportation</a:t>
            </a:r>
          </a:p>
          <a:p>
            <a:r>
              <a:rPr lang="en-US" b="1" dirty="0"/>
              <a:t>Real-time detections</a:t>
            </a:r>
          </a:p>
          <a:p>
            <a:pPr lvl="1"/>
            <a:r>
              <a:rPr lang="en-US" b="1" dirty="0"/>
              <a:t>Fraud, intrusion</a:t>
            </a:r>
          </a:p>
          <a:p>
            <a:r>
              <a:rPr lang="en-US" b="1" dirty="0"/>
              <a:t>Trend analysis</a:t>
            </a:r>
          </a:p>
          <a:p>
            <a:pPr lvl="1"/>
            <a:r>
              <a:rPr lang="en-US" b="1" dirty="0"/>
              <a:t>Social media</a:t>
            </a:r>
          </a:p>
          <a:p>
            <a:r>
              <a:rPr lang="en-US" b="1" dirty="0"/>
              <a:t>Physics / Astrophysics</a:t>
            </a:r>
          </a:p>
          <a:p>
            <a:r>
              <a:rPr lang="en-US" b="1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034931-C4C6-9C43-8D77-8453EDD4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Stream Processing</a:t>
            </a:r>
          </a:p>
        </p:txBody>
      </p:sp>
    </p:spTree>
    <p:extLst>
      <p:ext uri="{BB962C8B-B14F-4D97-AF65-F5344CB8AC3E}">
        <p14:creationId xmlns:p14="http://schemas.microsoft.com/office/powerpoint/2010/main" val="18326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257299"/>
            <a:ext cx="7886700" cy="4919663"/>
          </a:xfrm>
        </p:spPr>
        <p:txBody>
          <a:bodyPr/>
          <a:lstStyle/>
          <a:p>
            <a:pPr lvl="0"/>
            <a:r>
              <a:rPr lang="en-GB" b="1" dirty="0"/>
              <a:t>Data: unordered, unbound</a:t>
            </a:r>
          </a:p>
          <a:p>
            <a:pPr lvl="0"/>
            <a:r>
              <a:rPr lang="en-GB" b="1" dirty="0"/>
              <a:t>Event Time vs Processing Time</a:t>
            </a:r>
          </a:p>
          <a:p>
            <a:pPr lvl="0"/>
            <a:r>
              <a:rPr lang="en-GB" b="1" dirty="0"/>
              <a:t>Windowing</a:t>
            </a:r>
          </a:p>
          <a:p>
            <a:pPr lvl="1"/>
            <a:r>
              <a:rPr lang="en-GB" b="1" dirty="0"/>
              <a:t>Fixed</a:t>
            </a:r>
          </a:p>
          <a:p>
            <a:pPr lvl="1"/>
            <a:r>
              <a:rPr lang="en-GB" b="1" dirty="0"/>
              <a:t>Sliding</a:t>
            </a:r>
          </a:p>
          <a:p>
            <a:pPr lvl="1"/>
            <a:r>
              <a:rPr lang="en-GB" b="1" dirty="0"/>
              <a:t>Count-based vs time-based</a:t>
            </a:r>
          </a:p>
          <a:p>
            <a:r>
              <a:rPr lang="en-GB" b="1" dirty="0"/>
              <a:t>Transformations</a:t>
            </a:r>
          </a:p>
          <a:p>
            <a:r>
              <a:rPr lang="en-GB" b="1" dirty="0"/>
              <a:t>Stateful / Stateless</a:t>
            </a:r>
          </a:p>
        </p:txBody>
      </p:sp>
    </p:spTree>
    <p:extLst>
      <p:ext uri="{BB962C8B-B14F-4D97-AF65-F5344CB8AC3E}">
        <p14:creationId xmlns:p14="http://schemas.microsoft.com/office/powerpoint/2010/main" val="5703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A0713EE5-DF61-794E-AD62-94622AA4F62F}"/>
              </a:ext>
            </a:extLst>
          </p:cNvPr>
          <p:cNvSpPr/>
          <p:nvPr/>
        </p:nvSpPr>
        <p:spPr>
          <a:xfrm>
            <a:off x="518160" y="2275840"/>
            <a:ext cx="8087360" cy="110744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F7405-FE4A-204B-9E9F-90595A018B7F}"/>
              </a:ext>
            </a:extLst>
          </p:cNvPr>
          <p:cNvSpPr/>
          <p:nvPr/>
        </p:nvSpPr>
        <p:spPr>
          <a:xfrm>
            <a:off x="1259840" y="25044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E955C-8D6C-8843-A883-B5E9CEE5F0A1}"/>
              </a:ext>
            </a:extLst>
          </p:cNvPr>
          <p:cNvSpPr/>
          <p:nvPr/>
        </p:nvSpPr>
        <p:spPr>
          <a:xfrm>
            <a:off x="2072640" y="25806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4D3DD6-1680-1B4E-888C-0D008BEC0642}"/>
              </a:ext>
            </a:extLst>
          </p:cNvPr>
          <p:cNvSpPr/>
          <p:nvPr/>
        </p:nvSpPr>
        <p:spPr>
          <a:xfrm>
            <a:off x="1524000" y="28194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1CAB8-2472-1B48-9615-63C9B8224380}"/>
              </a:ext>
            </a:extLst>
          </p:cNvPr>
          <p:cNvSpPr/>
          <p:nvPr/>
        </p:nvSpPr>
        <p:spPr>
          <a:xfrm>
            <a:off x="2001520" y="298196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9C97E-AE96-CE49-9482-B07FF6BAD51C}"/>
              </a:ext>
            </a:extLst>
          </p:cNvPr>
          <p:cNvSpPr/>
          <p:nvPr/>
        </p:nvSpPr>
        <p:spPr>
          <a:xfrm>
            <a:off x="2885440" y="264668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4AEFE-9173-1048-83C2-9E817BD823A6}"/>
              </a:ext>
            </a:extLst>
          </p:cNvPr>
          <p:cNvSpPr/>
          <p:nvPr/>
        </p:nvSpPr>
        <p:spPr>
          <a:xfrm>
            <a:off x="3627120" y="292608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D4FCB0-6DA5-804A-9A27-0179855F3139}"/>
              </a:ext>
            </a:extLst>
          </p:cNvPr>
          <p:cNvSpPr/>
          <p:nvPr/>
        </p:nvSpPr>
        <p:spPr>
          <a:xfrm>
            <a:off x="3810000" y="249428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BCC3E-CAF7-4B44-8BD4-8B110D2CDE2A}"/>
              </a:ext>
            </a:extLst>
          </p:cNvPr>
          <p:cNvSpPr/>
          <p:nvPr/>
        </p:nvSpPr>
        <p:spPr>
          <a:xfrm>
            <a:off x="4409440" y="292608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CDB84C-0A67-BC4F-99D3-34471AAD939A}"/>
              </a:ext>
            </a:extLst>
          </p:cNvPr>
          <p:cNvSpPr/>
          <p:nvPr/>
        </p:nvSpPr>
        <p:spPr>
          <a:xfrm>
            <a:off x="5008880" y="25806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16BDC9-4F3D-6042-8DC3-241DFF1BD4C2}"/>
              </a:ext>
            </a:extLst>
          </p:cNvPr>
          <p:cNvSpPr/>
          <p:nvPr/>
        </p:nvSpPr>
        <p:spPr>
          <a:xfrm>
            <a:off x="4937760" y="305816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15805C-37B2-8E4F-90B4-28BA39986FBC}"/>
              </a:ext>
            </a:extLst>
          </p:cNvPr>
          <p:cNvSpPr/>
          <p:nvPr/>
        </p:nvSpPr>
        <p:spPr>
          <a:xfrm>
            <a:off x="5582920" y="281432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9C8B1-4760-9143-85AB-411A0DB6DDEA}"/>
              </a:ext>
            </a:extLst>
          </p:cNvPr>
          <p:cNvSpPr/>
          <p:nvPr/>
        </p:nvSpPr>
        <p:spPr>
          <a:xfrm>
            <a:off x="6365240" y="296672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F3055B-2878-7148-A647-E7C8AFCD099B}"/>
              </a:ext>
            </a:extLst>
          </p:cNvPr>
          <p:cNvSpPr/>
          <p:nvPr/>
        </p:nvSpPr>
        <p:spPr>
          <a:xfrm>
            <a:off x="6664960" y="24790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83664D-6FD4-3E44-B3D5-B76F6337C944}"/>
              </a:ext>
            </a:extLst>
          </p:cNvPr>
          <p:cNvSpPr/>
          <p:nvPr/>
        </p:nvSpPr>
        <p:spPr>
          <a:xfrm>
            <a:off x="7614920" y="292608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AF6666-D1E3-9C47-95D4-55D09597217C}"/>
              </a:ext>
            </a:extLst>
          </p:cNvPr>
          <p:cNvSpPr/>
          <p:nvPr/>
        </p:nvSpPr>
        <p:spPr>
          <a:xfrm>
            <a:off x="964928" y="1495028"/>
            <a:ext cx="273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Data: unordered, unbound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10AEBA-CBBE-2D43-B01C-7FC78D8F1B69}"/>
              </a:ext>
            </a:extLst>
          </p:cNvPr>
          <p:cNvSpPr/>
          <p:nvPr/>
        </p:nvSpPr>
        <p:spPr>
          <a:xfrm>
            <a:off x="6365240" y="3544054"/>
            <a:ext cx="11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Time flow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7E9FC36-DD0C-1A43-9812-2EE5F5A74C44}"/>
              </a:ext>
            </a:extLst>
          </p:cNvPr>
          <p:cNvCxnSpPr/>
          <p:nvPr/>
        </p:nvCxnSpPr>
        <p:spPr>
          <a:xfrm>
            <a:off x="6055360" y="407416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7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A0713EE5-DF61-794E-AD62-94622AA4F62F}"/>
              </a:ext>
            </a:extLst>
          </p:cNvPr>
          <p:cNvSpPr/>
          <p:nvPr/>
        </p:nvSpPr>
        <p:spPr>
          <a:xfrm>
            <a:off x="447040" y="1676400"/>
            <a:ext cx="8087360" cy="110744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F7405-FE4A-204B-9E9F-90595A018B7F}"/>
              </a:ext>
            </a:extLst>
          </p:cNvPr>
          <p:cNvSpPr/>
          <p:nvPr/>
        </p:nvSpPr>
        <p:spPr>
          <a:xfrm>
            <a:off x="1188720" y="19050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E955C-8D6C-8843-A883-B5E9CEE5F0A1}"/>
              </a:ext>
            </a:extLst>
          </p:cNvPr>
          <p:cNvSpPr/>
          <p:nvPr/>
        </p:nvSpPr>
        <p:spPr>
          <a:xfrm>
            <a:off x="200152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4D3DD6-1680-1B4E-888C-0D008BEC0642}"/>
              </a:ext>
            </a:extLst>
          </p:cNvPr>
          <p:cNvSpPr/>
          <p:nvPr/>
        </p:nvSpPr>
        <p:spPr>
          <a:xfrm>
            <a:off x="1452880" y="221996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1CAB8-2472-1B48-9615-63C9B8224380}"/>
              </a:ext>
            </a:extLst>
          </p:cNvPr>
          <p:cNvSpPr/>
          <p:nvPr/>
        </p:nvSpPr>
        <p:spPr>
          <a:xfrm>
            <a:off x="1930400" y="238252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9C97E-AE96-CE49-9482-B07FF6BAD51C}"/>
              </a:ext>
            </a:extLst>
          </p:cNvPr>
          <p:cNvSpPr/>
          <p:nvPr/>
        </p:nvSpPr>
        <p:spPr>
          <a:xfrm>
            <a:off x="2814320" y="2047240"/>
            <a:ext cx="14224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4AEFE-9173-1048-83C2-9E817BD823A6}"/>
              </a:ext>
            </a:extLst>
          </p:cNvPr>
          <p:cNvSpPr/>
          <p:nvPr/>
        </p:nvSpPr>
        <p:spPr>
          <a:xfrm>
            <a:off x="3556000" y="23266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D4FCB0-6DA5-804A-9A27-0179855F3139}"/>
              </a:ext>
            </a:extLst>
          </p:cNvPr>
          <p:cNvSpPr/>
          <p:nvPr/>
        </p:nvSpPr>
        <p:spPr>
          <a:xfrm>
            <a:off x="3738880" y="18948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BCC3E-CAF7-4B44-8BD4-8B110D2CDE2A}"/>
              </a:ext>
            </a:extLst>
          </p:cNvPr>
          <p:cNvSpPr/>
          <p:nvPr/>
        </p:nvSpPr>
        <p:spPr>
          <a:xfrm>
            <a:off x="4338320" y="23266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CDB84C-0A67-BC4F-99D3-34471AAD939A}"/>
              </a:ext>
            </a:extLst>
          </p:cNvPr>
          <p:cNvSpPr/>
          <p:nvPr/>
        </p:nvSpPr>
        <p:spPr>
          <a:xfrm>
            <a:off x="493776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16BDC9-4F3D-6042-8DC3-241DFF1BD4C2}"/>
              </a:ext>
            </a:extLst>
          </p:cNvPr>
          <p:cNvSpPr/>
          <p:nvPr/>
        </p:nvSpPr>
        <p:spPr>
          <a:xfrm>
            <a:off x="4866640" y="245872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15805C-37B2-8E4F-90B4-28BA39986FBC}"/>
              </a:ext>
            </a:extLst>
          </p:cNvPr>
          <p:cNvSpPr/>
          <p:nvPr/>
        </p:nvSpPr>
        <p:spPr>
          <a:xfrm>
            <a:off x="5511800" y="221488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9C8B1-4760-9143-85AB-411A0DB6DDEA}"/>
              </a:ext>
            </a:extLst>
          </p:cNvPr>
          <p:cNvSpPr/>
          <p:nvPr/>
        </p:nvSpPr>
        <p:spPr>
          <a:xfrm>
            <a:off x="6294120" y="236728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F3055B-2878-7148-A647-E7C8AFCD099B}"/>
              </a:ext>
            </a:extLst>
          </p:cNvPr>
          <p:cNvSpPr/>
          <p:nvPr/>
        </p:nvSpPr>
        <p:spPr>
          <a:xfrm>
            <a:off x="6593840" y="18796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83664D-6FD4-3E44-B3D5-B76F6337C944}"/>
              </a:ext>
            </a:extLst>
          </p:cNvPr>
          <p:cNvSpPr/>
          <p:nvPr/>
        </p:nvSpPr>
        <p:spPr>
          <a:xfrm>
            <a:off x="7543800" y="232664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4F3D335C-0E9A-3741-8BAE-D7E793696A88}"/>
              </a:ext>
            </a:extLst>
          </p:cNvPr>
          <p:cNvSpPr/>
          <p:nvPr/>
        </p:nvSpPr>
        <p:spPr>
          <a:xfrm>
            <a:off x="447040" y="3860800"/>
            <a:ext cx="8087360" cy="110744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F07D9-EA30-C142-86C3-C85FD20DC77D}"/>
              </a:ext>
            </a:extLst>
          </p:cNvPr>
          <p:cNvSpPr/>
          <p:nvPr/>
        </p:nvSpPr>
        <p:spPr>
          <a:xfrm>
            <a:off x="1579880" y="409749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A19F9C-5093-044B-A53A-E508C2CC8168}"/>
              </a:ext>
            </a:extLst>
          </p:cNvPr>
          <p:cNvSpPr/>
          <p:nvPr/>
        </p:nvSpPr>
        <p:spPr>
          <a:xfrm>
            <a:off x="2392680" y="417369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2F1EA2-6F83-A343-9736-63B5D92ACDB2}"/>
              </a:ext>
            </a:extLst>
          </p:cNvPr>
          <p:cNvSpPr/>
          <p:nvPr/>
        </p:nvSpPr>
        <p:spPr>
          <a:xfrm>
            <a:off x="1960880" y="424989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C9E7C-B9AF-D54E-8F35-D84319887497}"/>
              </a:ext>
            </a:extLst>
          </p:cNvPr>
          <p:cNvSpPr/>
          <p:nvPr/>
        </p:nvSpPr>
        <p:spPr>
          <a:xfrm>
            <a:off x="1859280" y="463597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350582-0577-094A-BCD1-1E8AEA6A4E65}"/>
              </a:ext>
            </a:extLst>
          </p:cNvPr>
          <p:cNvSpPr/>
          <p:nvPr/>
        </p:nvSpPr>
        <p:spPr>
          <a:xfrm>
            <a:off x="3164840" y="4249896"/>
            <a:ext cx="14224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761390-6A5F-FD4D-B389-7D7E92C6C1DA}"/>
              </a:ext>
            </a:extLst>
          </p:cNvPr>
          <p:cNvSpPr/>
          <p:nvPr/>
        </p:nvSpPr>
        <p:spPr>
          <a:xfrm>
            <a:off x="3947160" y="451913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96F81F-320C-C94C-B5A4-443BAC1D1F81}"/>
              </a:ext>
            </a:extLst>
          </p:cNvPr>
          <p:cNvSpPr/>
          <p:nvPr/>
        </p:nvSpPr>
        <p:spPr>
          <a:xfrm>
            <a:off x="4130040" y="408733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B5E1A0-BD89-AE4E-8010-FBA3E41EF3FA}"/>
              </a:ext>
            </a:extLst>
          </p:cNvPr>
          <p:cNvSpPr/>
          <p:nvPr/>
        </p:nvSpPr>
        <p:spPr>
          <a:xfrm>
            <a:off x="4729480" y="451913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451576-2ACE-D84F-BFAF-3972BC6C2CCF}"/>
              </a:ext>
            </a:extLst>
          </p:cNvPr>
          <p:cNvSpPr/>
          <p:nvPr/>
        </p:nvSpPr>
        <p:spPr>
          <a:xfrm>
            <a:off x="5486400" y="416353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A4D8D0-9000-9540-9636-A331300BF76B}"/>
              </a:ext>
            </a:extLst>
          </p:cNvPr>
          <p:cNvSpPr/>
          <p:nvPr/>
        </p:nvSpPr>
        <p:spPr>
          <a:xfrm>
            <a:off x="5257800" y="465121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56399A-B422-414B-8E18-48CBFDD174CE}"/>
              </a:ext>
            </a:extLst>
          </p:cNvPr>
          <p:cNvSpPr/>
          <p:nvPr/>
        </p:nvSpPr>
        <p:spPr>
          <a:xfrm>
            <a:off x="6083300" y="4415472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2CBC3F-A8CF-A14A-A0E0-CF6C275BA590}"/>
              </a:ext>
            </a:extLst>
          </p:cNvPr>
          <p:cNvSpPr/>
          <p:nvPr/>
        </p:nvSpPr>
        <p:spPr>
          <a:xfrm>
            <a:off x="6685280" y="455977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F1957F-3FAA-F940-A265-BE271F122A2E}"/>
              </a:ext>
            </a:extLst>
          </p:cNvPr>
          <p:cNvSpPr/>
          <p:nvPr/>
        </p:nvSpPr>
        <p:spPr>
          <a:xfrm>
            <a:off x="6985000" y="407209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9485C0-13AF-D14A-85E8-0D4B766CDF8E}"/>
              </a:ext>
            </a:extLst>
          </p:cNvPr>
          <p:cNvSpPr/>
          <p:nvPr/>
        </p:nvSpPr>
        <p:spPr>
          <a:xfrm>
            <a:off x="7934960" y="4519136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E45053-A364-AF4E-B6FD-8E9217228760}"/>
              </a:ext>
            </a:extLst>
          </p:cNvPr>
          <p:cNvSpPr/>
          <p:nvPr/>
        </p:nvSpPr>
        <p:spPr>
          <a:xfrm>
            <a:off x="390202" y="2804914"/>
            <a:ext cx="1240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Event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51883-5E35-D94C-A009-59223A90ED3C}"/>
              </a:ext>
            </a:extLst>
          </p:cNvPr>
          <p:cNvSpPr/>
          <p:nvPr/>
        </p:nvSpPr>
        <p:spPr>
          <a:xfrm>
            <a:off x="390202" y="5146794"/>
            <a:ext cx="171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Processing Time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C3645A-350B-AC4A-9597-518E84E7C63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885440" y="2199640"/>
            <a:ext cx="0" cy="22250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Brace 37">
            <a:extLst>
              <a:ext uri="{FF2B5EF4-FFF2-40B4-BE49-F238E27FC236}">
                <a16:creationId xmlns:a16="http://schemas.microsoft.com/office/drawing/2014/main" id="{B8284CE7-8DF2-3F4C-85E6-BF67FE13881C}"/>
              </a:ext>
            </a:extLst>
          </p:cNvPr>
          <p:cNvSpPr/>
          <p:nvPr/>
        </p:nvSpPr>
        <p:spPr>
          <a:xfrm rot="16200000">
            <a:off x="2701151" y="4642465"/>
            <a:ext cx="655598" cy="2819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B7A06F-2C3A-6344-A0E1-C041FE607394}"/>
              </a:ext>
            </a:extLst>
          </p:cNvPr>
          <p:cNvSpPr/>
          <p:nvPr/>
        </p:nvSpPr>
        <p:spPr>
          <a:xfrm>
            <a:off x="2670955" y="5111234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delay</a:t>
            </a:r>
            <a:endParaRPr lang="en-US" i="1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011783-940A-3540-8A8B-0A4C8581FDCF}"/>
              </a:ext>
            </a:extLst>
          </p:cNvPr>
          <p:cNvCxnSpPr>
            <a:cxnSpLocks/>
          </p:cNvCxnSpPr>
          <p:nvPr/>
        </p:nvCxnSpPr>
        <p:spPr>
          <a:xfrm>
            <a:off x="3169920" y="2167096"/>
            <a:ext cx="0" cy="22250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3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C0A479-B5EB-BD48-BDE9-6173230BB7DA}"/>
              </a:ext>
            </a:extLst>
          </p:cNvPr>
          <p:cNvCxnSpPr>
            <a:cxnSpLocks/>
          </p:cNvCxnSpPr>
          <p:nvPr/>
        </p:nvCxnSpPr>
        <p:spPr>
          <a:xfrm>
            <a:off x="1001806" y="2061875"/>
            <a:ext cx="566121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8DEE805-7DC9-FB46-998D-8E069BE9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559FC-1B3E-7E4F-B10C-83FB5464F033}"/>
              </a:ext>
            </a:extLst>
          </p:cNvPr>
          <p:cNvSpPr/>
          <p:nvPr/>
        </p:nvSpPr>
        <p:spPr>
          <a:xfrm>
            <a:off x="200152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F5583-F372-FA4A-841F-F0B7390ADA33}"/>
              </a:ext>
            </a:extLst>
          </p:cNvPr>
          <p:cNvSpPr/>
          <p:nvPr/>
        </p:nvSpPr>
        <p:spPr>
          <a:xfrm>
            <a:off x="2337929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6515F-CF04-E144-9977-B00DB1EAB139}"/>
              </a:ext>
            </a:extLst>
          </p:cNvPr>
          <p:cNvSpPr/>
          <p:nvPr/>
        </p:nvSpPr>
        <p:spPr>
          <a:xfrm>
            <a:off x="2674338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8DAFD-962D-4F40-B2DD-E4A0D51DBCF5}"/>
              </a:ext>
            </a:extLst>
          </p:cNvPr>
          <p:cNvSpPr/>
          <p:nvPr/>
        </p:nvSpPr>
        <p:spPr>
          <a:xfrm>
            <a:off x="3010747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E1739-D28D-8A4F-B723-FBE339CB7036}"/>
              </a:ext>
            </a:extLst>
          </p:cNvPr>
          <p:cNvSpPr/>
          <p:nvPr/>
        </p:nvSpPr>
        <p:spPr>
          <a:xfrm>
            <a:off x="3347156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989C3-57EB-4F4E-822C-EE40C681829E}"/>
              </a:ext>
            </a:extLst>
          </p:cNvPr>
          <p:cNvSpPr/>
          <p:nvPr/>
        </p:nvSpPr>
        <p:spPr>
          <a:xfrm>
            <a:off x="3683565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D21FB-E2B3-0647-B82C-9568782C8A6F}"/>
              </a:ext>
            </a:extLst>
          </p:cNvPr>
          <p:cNvSpPr/>
          <p:nvPr/>
        </p:nvSpPr>
        <p:spPr>
          <a:xfrm>
            <a:off x="4019974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D61F5-4C78-4C49-8C2A-048363FE1756}"/>
              </a:ext>
            </a:extLst>
          </p:cNvPr>
          <p:cNvSpPr/>
          <p:nvPr/>
        </p:nvSpPr>
        <p:spPr>
          <a:xfrm>
            <a:off x="4356383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E3200-25AD-084E-9F19-07E0C4B23DD7}"/>
              </a:ext>
            </a:extLst>
          </p:cNvPr>
          <p:cNvSpPr/>
          <p:nvPr/>
        </p:nvSpPr>
        <p:spPr>
          <a:xfrm>
            <a:off x="4692792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8A455-CAB3-304C-9B0D-EC5FF71DF95F}"/>
              </a:ext>
            </a:extLst>
          </p:cNvPr>
          <p:cNvSpPr/>
          <p:nvPr/>
        </p:nvSpPr>
        <p:spPr>
          <a:xfrm>
            <a:off x="5029200" y="1981200"/>
            <a:ext cx="14224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80A68-EEA1-3A49-B2B7-A3C3CF3E22EC}"/>
              </a:ext>
            </a:extLst>
          </p:cNvPr>
          <p:cNvSpPr/>
          <p:nvPr/>
        </p:nvSpPr>
        <p:spPr>
          <a:xfrm>
            <a:off x="513697" y="1039273"/>
            <a:ext cx="19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Windowing (fixed)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BCCDC-27BF-5947-9DBB-7762679883F5}"/>
              </a:ext>
            </a:extLst>
          </p:cNvPr>
          <p:cNvSpPr/>
          <p:nvPr/>
        </p:nvSpPr>
        <p:spPr>
          <a:xfrm>
            <a:off x="1920240" y="1828800"/>
            <a:ext cx="1293607" cy="436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248D59-0261-FA4F-95EE-56DB67DBA3BE}"/>
              </a:ext>
            </a:extLst>
          </p:cNvPr>
          <p:cNvSpPr/>
          <p:nvPr/>
        </p:nvSpPr>
        <p:spPr>
          <a:xfrm>
            <a:off x="5893255" y="1828800"/>
            <a:ext cx="769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i="1" dirty="0">
                <a:solidFill>
                  <a:schemeClr val="bg1">
                    <a:lumMod val="65000"/>
                  </a:schemeClr>
                </a:solidFill>
              </a:rPr>
              <a:t>Time flow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47807-6E10-B943-81B7-0E71D44BFF76}"/>
              </a:ext>
            </a:extLst>
          </p:cNvPr>
          <p:cNvSpPr/>
          <p:nvPr/>
        </p:nvSpPr>
        <p:spPr>
          <a:xfrm>
            <a:off x="3295127" y="1828800"/>
            <a:ext cx="1293607" cy="436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19659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27600</TotalTime>
  <Words>410</Words>
  <Application>Microsoft Macintosh PowerPoint</Application>
  <PresentationFormat>On-screen Show (4:3)</PresentationFormat>
  <Paragraphs>108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AlphaHeadlinePro-Bold</vt:lpstr>
      <vt:lpstr>Arial</vt:lpstr>
      <vt:lpstr>Calibri</vt:lpstr>
      <vt:lpstr>Verdana</vt:lpstr>
      <vt:lpstr>2_Thème Office</vt:lpstr>
      <vt:lpstr>Data science laboratory (DSLAB)</vt:lpstr>
      <vt:lpstr>Today’s lab week #10  Real-time data  acquisition  and processing   </vt:lpstr>
      <vt:lpstr>This Module</vt:lpstr>
      <vt:lpstr>Why Real-Time data acquisition and processing?</vt:lpstr>
      <vt:lpstr>Applications of Stream Processing</vt:lpstr>
      <vt:lpstr>Concepts</vt:lpstr>
      <vt:lpstr>Concepts</vt:lpstr>
      <vt:lpstr>Concepts</vt:lpstr>
      <vt:lpstr>Concepts</vt:lpstr>
      <vt:lpstr>Concepts</vt:lpstr>
      <vt:lpstr>Concepts</vt:lpstr>
      <vt:lpstr>Concepts</vt:lpstr>
      <vt:lpstr>Concepts</vt:lpstr>
      <vt:lpstr>Ecosystem</vt:lpstr>
      <vt:lpstr>Ecosystem</vt:lpstr>
      <vt:lpstr>Kafka</vt:lpstr>
      <vt:lpstr>Spark Streaming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 util</dc:creator>
  <cp:lastModifiedBy>Sofiane Sarni</cp:lastModifiedBy>
  <cp:revision>311</cp:revision>
  <cp:lastPrinted>2018-05-02T07:44:36Z</cp:lastPrinted>
  <dcterms:created xsi:type="dcterms:W3CDTF">2016-11-02T19:50:15Z</dcterms:created>
  <dcterms:modified xsi:type="dcterms:W3CDTF">2018-05-02T10:42:44Z</dcterms:modified>
</cp:coreProperties>
</file>