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1" r:id="rId2"/>
  </p:sldMasterIdLst>
  <p:notesMasterIdLst>
    <p:notesMasterId r:id="rId45"/>
  </p:notesMasterIdLst>
  <p:sldIdLst>
    <p:sldId id="283" r:id="rId3"/>
    <p:sldId id="483" r:id="rId4"/>
    <p:sldId id="479" r:id="rId5"/>
    <p:sldId id="481" r:id="rId6"/>
    <p:sldId id="482" r:id="rId7"/>
    <p:sldId id="462" r:id="rId8"/>
    <p:sldId id="484" r:id="rId9"/>
    <p:sldId id="374" r:id="rId10"/>
    <p:sldId id="379" r:id="rId11"/>
    <p:sldId id="380" r:id="rId12"/>
    <p:sldId id="467" r:id="rId13"/>
    <p:sldId id="381" r:id="rId14"/>
    <p:sldId id="382" r:id="rId15"/>
    <p:sldId id="464" r:id="rId16"/>
    <p:sldId id="432" r:id="rId17"/>
    <p:sldId id="465" r:id="rId18"/>
    <p:sldId id="466" r:id="rId19"/>
    <p:sldId id="289" r:id="rId20"/>
    <p:sldId id="476" r:id="rId21"/>
    <p:sldId id="485" r:id="rId22"/>
    <p:sldId id="478" r:id="rId23"/>
    <p:sldId id="487" r:id="rId24"/>
    <p:sldId id="489" r:id="rId25"/>
    <p:sldId id="488" r:id="rId26"/>
    <p:sldId id="490" r:id="rId27"/>
    <p:sldId id="491" r:id="rId28"/>
    <p:sldId id="492" r:id="rId29"/>
    <p:sldId id="493" r:id="rId30"/>
    <p:sldId id="486" r:id="rId31"/>
    <p:sldId id="495" r:id="rId32"/>
    <p:sldId id="496" r:id="rId33"/>
    <p:sldId id="503" r:id="rId34"/>
    <p:sldId id="504" r:id="rId35"/>
    <p:sldId id="505" r:id="rId36"/>
    <p:sldId id="497" r:id="rId37"/>
    <p:sldId id="498" r:id="rId38"/>
    <p:sldId id="499" r:id="rId39"/>
    <p:sldId id="500" r:id="rId40"/>
    <p:sldId id="501" r:id="rId41"/>
    <p:sldId id="502" r:id="rId42"/>
    <p:sldId id="409" r:id="rId43"/>
    <p:sldId id="49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82362"/>
    <a:srgbClr val="DCDAF2"/>
    <a:srgbClr val="5461A6"/>
    <a:srgbClr val="8EC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45" autoAdjust="0"/>
    <p:restoredTop sz="75222" autoAdjust="0"/>
  </p:normalViewPr>
  <p:slideViewPr>
    <p:cSldViewPr snapToGrid="0" showGuides="1">
      <p:cViewPr varScale="1">
        <p:scale>
          <a:sx n="142" d="100"/>
          <a:sy n="142" d="100"/>
        </p:scale>
        <p:origin x="2752"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93DAB-158A-5A4F-9571-82C3F1CD5879}" type="datetimeFigureOut">
              <a:rPr lang="fr-FR" smtClean="0"/>
              <a:t>19/02/2018</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1EB006-2DD9-3946-AF15-09AAE92EA1EA}" type="slidenum">
              <a:rPr lang="fr-FR" smtClean="0"/>
              <a:t>‹#›</a:t>
            </a:fld>
            <a:endParaRPr lang="fr-FR"/>
          </a:p>
        </p:txBody>
      </p:sp>
    </p:spTree>
    <p:extLst>
      <p:ext uri="{BB962C8B-B14F-4D97-AF65-F5344CB8AC3E}">
        <p14:creationId xmlns:p14="http://schemas.microsoft.com/office/powerpoint/2010/main" val="15965907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a:t>
            </a:fld>
            <a:endParaRPr lang="fr-FR"/>
          </a:p>
        </p:txBody>
      </p:sp>
    </p:spTree>
    <p:extLst>
      <p:ext uri="{BB962C8B-B14F-4D97-AF65-F5344CB8AC3E}">
        <p14:creationId xmlns:p14="http://schemas.microsoft.com/office/powerpoint/2010/main" val="1094321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r>
              <a:rPr lang="en-US" dirty="0"/>
              <a:t>Growing disconnect between actors in data science ventures</a:t>
            </a:r>
          </a:p>
          <a:p>
            <a:pPr lvl="1"/>
            <a:r>
              <a:rPr lang="en-US" dirty="0"/>
              <a:t>Work in silos, unaware of insights generated by others</a:t>
            </a:r>
          </a:p>
          <a:p>
            <a:pPr lvl="1"/>
            <a:r>
              <a:rPr lang="en-US" dirty="0"/>
              <a:t>Communication barriers, among humans &amp; machines </a:t>
            </a:r>
            <a:endParaRPr lang="en-US" b="1" dirty="0"/>
          </a:p>
          <a:p>
            <a:pPr marL="457200" indent="-457200">
              <a:buFont typeface="+mj-lt"/>
              <a:buAutoNum type="arabicPeriod"/>
            </a:pPr>
            <a:endParaRPr lang="en-US" sz="400" dirty="0"/>
          </a:p>
          <a:p>
            <a:pPr marL="457200" indent="-457200">
              <a:buFont typeface="+mj-lt"/>
              <a:buAutoNum type="arabicPeriod"/>
            </a:pPr>
            <a:r>
              <a:rPr lang="en-US" dirty="0"/>
              <a:t>R&amp;D not always traceable / verifiable</a:t>
            </a:r>
          </a:p>
          <a:p>
            <a:pPr lvl="1"/>
            <a:r>
              <a:rPr lang="en-US" dirty="0"/>
              <a:t>Data and methods often not reusable</a:t>
            </a:r>
          </a:p>
          <a:p>
            <a:pPr lvl="1"/>
            <a:endParaRPr lang="en-US" dirty="0"/>
          </a:p>
          <a:p>
            <a:r>
              <a:rPr lang="en-US" sz="1200" b="1" dirty="0">
                <a:solidFill>
                  <a:srgbClr val="FF0000"/>
                </a:solidFill>
              </a:rPr>
              <a:t>Scientific progress hampered by frequent re-inventions of the wheel</a:t>
            </a:r>
          </a:p>
          <a:p>
            <a:pPr lvl="0"/>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15</a:t>
            </a:fld>
            <a:endParaRPr lang="fr-FR"/>
          </a:p>
        </p:txBody>
      </p:sp>
    </p:spTree>
    <p:extLst>
      <p:ext uri="{BB962C8B-B14F-4D97-AF65-F5344CB8AC3E}">
        <p14:creationId xmlns:p14="http://schemas.microsoft.com/office/powerpoint/2010/main" val="330370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16</a:t>
            </a:fld>
            <a:endParaRPr lang="fr-FR"/>
          </a:p>
        </p:txBody>
      </p:sp>
    </p:spTree>
    <p:extLst>
      <p:ext uri="{BB962C8B-B14F-4D97-AF65-F5344CB8AC3E}">
        <p14:creationId xmlns:p14="http://schemas.microsoft.com/office/powerpoint/2010/main" val="123300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17</a:t>
            </a:fld>
            <a:endParaRPr lang="fr-FR"/>
          </a:p>
        </p:txBody>
      </p:sp>
    </p:spTree>
    <p:extLst>
      <p:ext uri="{BB962C8B-B14F-4D97-AF65-F5344CB8AC3E}">
        <p14:creationId xmlns:p14="http://schemas.microsoft.com/office/powerpoint/2010/main" val="363046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federate data providers, data and computer scientists, and subject-matter experts</a:t>
            </a:r>
          </a:p>
          <a:p>
            <a:pPr marL="171450" indent="-171450">
              <a:buFontTx/>
              <a:buChar char="-"/>
            </a:pPr>
            <a:r>
              <a:rPr lang="en-US" sz="1200" kern="1200" dirty="0">
                <a:solidFill>
                  <a:schemeClr val="tx1"/>
                </a:solidFill>
                <a:effectLst/>
                <a:latin typeface="+mn-lt"/>
                <a:ea typeface="+mn-ea"/>
                <a:cs typeface="+mn-cs"/>
              </a:rPr>
              <a:t>foster scientific breakthroughs with significant societal impact.</a:t>
            </a:r>
          </a:p>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1EB006-2DD9-3946-AF15-09AAE92EA1EA}" type="slidenum">
              <a:rPr lang="fr-FR" smtClean="0"/>
              <a:t>18</a:t>
            </a:fld>
            <a:endParaRPr lang="fr-FR"/>
          </a:p>
        </p:txBody>
      </p:sp>
    </p:spTree>
    <p:extLst>
      <p:ext uri="{BB962C8B-B14F-4D97-AF65-F5344CB8AC3E}">
        <p14:creationId xmlns:p14="http://schemas.microsoft.com/office/powerpoint/2010/main" val="1059805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Each academic</a:t>
            </a:r>
            <a:r>
              <a:rPr lang="en-US" baseline="0" dirty="0"/>
              <a:t> discipline could be associated to labs on the ETH Domain</a:t>
            </a:r>
          </a:p>
          <a:p>
            <a:endParaRPr lang="en-US" baseline="0" dirty="0"/>
          </a:p>
          <a:p>
            <a:r>
              <a:rPr lang="en-US" baseline="0" dirty="0"/>
              <a:t>Now, along the other dimension… from basic research in data science to… domain science where domain expertise lies</a:t>
            </a:r>
          </a:p>
          <a:p>
            <a:endParaRPr lang="en-US" baseline="0" dirty="0"/>
          </a:p>
          <a:p>
            <a:r>
              <a:rPr lang="en-US" dirty="0"/>
              <a:t>There</a:t>
            </a:r>
            <a:r>
              <a:rPr lang="en-US" baseline="0" dirty="0"/>
              <a:t> is a gap. If you want to solve a real problem in one of the domains, things can get tricky. Especially because many real-world problems in data science are multidisciplinary by nature, and that labs focus deep on a specific academic discipline.</a:t>
            </a:r>
          </a:p>
          <a:p>
            <a:endParaRPr lang="en-US" baseline="0" dirty="0"/>
          </a:p>
          <a:p>
            <a:r>
              <a:rPr lang="en-US" dirty="0"/>
              <a:t>With</a:t>
            </a:r>
            <a:r>
              <a:rPr lang="en-US" baseline="0" dirty="0"/>
              <a:t> this rather large definition of data science, </a:t>
            </a:r>
            <a:r>
              <a:rPr lang="en-US" dirty="0"/>
              <a:t>about 100 labs from the ETH Domain are active </a:t>
            </a:r>
            <a:r>
              <a:rPr lang="en-US" baseline="0" dirty="0"/>
              <a:t>in data science</a:t>
            </a:r>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19</a:t>
            </a:fld>
            <a:endParaRPr lang="fr-FR"/>
          </a:p>
        </p:txBody>
      </p:sp>
    </p:spTree>
    <p:extLst>
      <p:ext uri="{BB962C8B-B14F-4D97-AF65-F5344CB8AC3E}">
        <p14:creationId xmlns:p14="http://schemas.microsoft.com/office/powerpoint/2010/main" val="2789198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21</a:t>
            </a:fld>
            <a:endParaRPr lang="fr-FR"/>
          </a:p>
        </p:txBody>
      </p:sp>
    </p:spTree>
    <p:extLst>
      <p:ext uri="{BB962C8B-B14F-4D97-AF65-F5344CB8AC3E}">
        <p14:creationId xmlns:p14="http://schemas.microsoft.com/office/powerpoint/2010/main" val="1896206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22</a:t>
            </a:fld>
            <a:endParaRPr lang="fr-FR"/>
          </a:p>
        </p:txBody>
      </p:sp>
    </p:spTree>
    <p:extLst>
      <p:ext uri="{BB962C8B-B14F-4D97-AF65-F5344CB8AC3E}">
        <p14:creationId xmlns:p14="http://schemas.microsoft.com/office/powerpoint/2010/main" val="1821617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HDP: </a:t>
            </a:r>
            <a:r>
              <a:rPr lang="en-US" dirty="0" err="1"/>
              <a:t>HortonWorks</a:t>
            </a:r>
            <a:r>
              <a:rPr lang="en-US" dirty="0"/>
              <a:t> Data Platform</a:t>
            </a:r>
          </a:p>
        </p:txBody>
      </p:sp>
      <p:sp>
        <p:nvSpPr>
          <p:cNvPr id="4" name="Slide Number Placeholder 3"/>
          <p:cNvSpPr>
            <a:spLocks noGrp="1"/>
          </p:cNvSpPr>
          <p:nvPr>
            <p:ph type="sldNum" sz="quarter" idx="10"/>
          </p:nvPr>
        </p:nvSpPr>
        <p:spPr/>
        <p:txBody>
          <a:bodyPr/>
          <a:lstStyle/>
          <a:p>
            <a:fld id="{7A1EB006-2DD9-3946-AF15-09AAE92EA1EA}" type="slidenum">
              <a:rPr lang="fr-FR" smtClean="0"/>
              <a:t>23</a:t>
            </a:fld>
            <a:endParaRPr lang="fr-FR"/>
          </a:p>
        </p:txBody>
      </p:sp>
    </p:spTree>
    <p:extLst>
      <p:ext uri="{BB962C8B-B14F-4D97-AF65-F5344CB8AC3E}">
        <p14:creationId xmlns:p14="http://schemas.microsoft.com/office/powerpoint/2010/main" val="446267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HDP: </a:t>
            </a:r>
            <a:r>
              <a:rPr lang="en-US" dirty="0" err="1"/>
              <a:t>HortonWorks</a:t>
            </a:r>
            <a:r>
              <a:rPr lang="en-US" dirty="0"/>
              <a:t> Data Platform</a:t>
            </a:r>
          </a:p>
        </p:txBody>
      </p:sp>
      <p:sp>
        <p:nvSpPr>
          <p:cNvPr id="4" name="Slide Number Placeholder 3"/>
          <p:cNvSpPr>
            <a:spLocks noGrp="1"/>
          </p:cNvSpPr>
          <p:nvPr>
            <p:ph type="sldNum" sz="quarter" idx="10"/>
          </p:nvPr>
        </p:nvSpPr>
        <p:spPr/>
        <p:txBody>
          <a:bodyPr/>
          <a:lstStyle/>
          <a:p>
            <a:fld id="{7A1EB006-2DD9-3946-AF15-09AAE92EA1EA}" type="slidenum">
              <a:rPr lang="fr-FR" smtClean="0"/>
              <a:t>24</a:t>
            </a:fld>
            <a:endParaRPr lang="fr-FR"/>
          </a:p>
        </p:txBody>
      </p:sp>
    </p:spTree>
    <p:extLst>
      <p:ext uri="{BB962C8B-B14F-4D97-AF65-F5344CB8AC3E}">
        <p14:creationId xmlns:p14="http://schemas.microsoft.com/office/powerpoint/2010/main" val="2686179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25</a:t>
            </a:fld>
            <a:endParaRPr lang="fr-FR"/>
          </a:p>
        </p:txBody>
      </p:sp>
    </p:spTree>
    <p:extLst>
      <p:ext uri="{BB962C8B-B14F-4D97-AF65-F5344CB8AC3E}">
        <p14:creationId xmlns:p14="http://schemas.microsoft.com/office/powerpoint/2010/main" val="373618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2</a:t>
            </a:fld>
            <a:endParaRPr lang="fr-FR"/>
          </a:p>
        </p:txBody>
      </p:sp>
    </p:spTree>
    <p:extLst>
      <p:ext uri="{BB962C8B-B14F-4D97-AF65-F5344CB8AC3E}">
        <p14:creationId xmlns:p14="http://schemas.microsoft.com/office/powerpoint/2010/main" val="727757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Resilient Distributed Datasets (RDD) is a fundamental data structure of Spark. </a:t>
            </a:r>
          </a:p>
        </p:txBody>
      </p:sp>
      <p:sp>
        <p:nvSpPr>
          <p:cNvPr id="4" name="Slide Number Placeholder 3"/>
          <p:cNvSpPr>
            <a:spLocks noGrp="1"/>
          </p:cNvSpPr>
          <p:nvPr>
            <p:ph type="sldNum" sz="quarter" idx="10"/>
          </p:nvPr>
        </p:nvSpPr>
        <p:spPr/>
        <p:txBody>
          <a:bodyPr/>
          <a:lstStyle/>
          <a:p>
            <a:fld id="{7A1EB006-2DD9-3946-AF15-09AAE92EA1EA}" type="slidenum">
              <a:rPr lang="fr-FR" smtClean="0"/>
              <a:t>26</a:t>
            </a:fld>
            <a:endParaRPr lang="fr-FR"/>
          </a:p>
        </p:txBody>
      </p:sp>
    </p:spTree>
    <p:extLst>
      <p:ext uri="{BB962C8B-B14F-4D97-AF65-F5344CB8AC3E}">
        <p14:creationId xmlns:p14="http://schemas.microsoft.com/office/powerpoint/2010/main" val="2546123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10"/>
          </p:nvPr>
        </p:nvSpPr>
        <p:spPr/>
        <p:txBody>
          <a:bodyPr/>
          <a:lstStyle/>
          <a:p>
            <a:fld id="{7A1EB006-2DD9-3946-AF15-09AAE92EA1EA}" type="slidenum">
              <a:rPr lang="fr-FR" smtClean="0"/>
              <a:t>27</a:t>
            </a:fld>
            <a:endParaRPr lang="fr-FR"/>
          </a:p>
        </p:txBody>
      </p:sp>
    </p:spTree>
    <p:extLst>
      <p:ext uri="{BB962C8B-B14F-4D97-AF65-F5344CB8AC3E}">
        <p14:creationId xmlns:p14="http://schemas.microsoft.com/office/powerpoint/2010/main" val="1290414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10"/>
          </p:nvPr>
        </p:nvSpPr>
        <p:spPr/>
        <p:txBody>
          <a:bodyPr/>
          <a:lstStyle/>
          <a:p>
            <a:fld id="{7A1EB006-2DD9-3946-AF15-09AAE92EA1EA}" type="slidenum">
              <a:rPr lang="fr-FR" smtClean="0"/>
              <a:t>28</a:t>
            </a:fld>
            <a:endParaRPr lang="fr-FR"/>
          </a:p>
        </p:txBody>
      </p:sp>
    </p:spTree>
    <p:extLst>
      <p:ext uri="{BB962C8B-B14F-4D97-AF65-F5344CB8AC3E}">
        <p14:creationId xmlns:p14="http://schemas.microsoft.com/office/powerpoint/2010/main" val="1544034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err="1"/>
              <a:t>pySpark</a:t>
            </a:r>
            <a:r>
              <a:rPr lang="en-US" i="0" dirty="0"/>
              <a:t>: Spark Python API</a:t>
            </a:r>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30</a:t>
            </a:fld>
            <a:endParaRPr lang="fr-FR"/>
          </a:p>
        </p:txBody>
      </p:sp>
    </p:spTree>
    <p:extLst>
      <p:ext uri="{BB962C8B-B14F-4D97-AF65-F5344CB8AC3E}">
        <p14:creationId xmlns:p14="http://schemas.microsoft.com/office/powerpoint/2010/main" val="521299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basically do many different things with a notebook… but it is heavily used these days to </a:t>
            </a:r>
          </a:p>
          <a:p>
            <a:endParaRPr lang="en-US" dirty="0"/>
          </a:p>
          <a:p>
            <a:r>
              <a:rPr lang="en-US" dirty="0"/>
              <a:t>Show a simple example:</a:t>
            </a:r>
          </a:p>
          <a:p>
            <a:endParaRPr lang="en-US" dirty="0"/>
          </a:p>
          <a:p>
            <a:r>
              <a:rPr lang="en-US" dirty="0"/>
              <a:t>a = 2</a:t>
            </a:r>
          </a:p>
          <a:p>
            <a:r>
              <a:rPr lang="en-US" dirty="0"/>
              <a:t>b = 3</a:t>
            </a:r>
          </a:p>
          <a:p>
            <a:endParaRPr lang="en-US" dirty="0"/>
          </a:p>
          <a:p>
            <a:r>
              <a:rPr lang="en-US" dirty="0"/>
              <a:t>Let’s compute $c = a^2 + b^2$</a:t>
            </a:r>
          </a:p>
          <a:p>
            <a:endParaRPr lang="en-US" dirty="0"/>
          </a:p>
          <a:p>
            <a:r>
              <a:rPr lang="en-US" dirty="0"/>
              <a:t>c = a**2 + b**2</a:t>
            </a:r>
          </a:p>
          <a:p>
            <a:endParaRPr lang="en-US" dirty="0"/>
          </a:p>
          <a:p>
            <a:r>
              <a:rPr lang="en-US" dirty="0"/>
              <a:t>print(c)</a:t>
            </a:r>
          </a:p>
          <a:p>
            <a:endParaRPr lang="en-US" dirty="0"/>
          </a:p>
          <a:p>
            <a:r>
              <a:rPr lang="en-US" dirty="0"/>
              <a:t># &amp; show \</a:t>
            </a:r>
            <a:r>
              <a:rPr lang="en-US" dirty="0" err="1"/>
              <a:t>sqrt</a:t>
            </a:r>
            <a:r>
              <a:rPr lang="en-US" dirty="0"/>
              <a:t>{.} in Latex</a:t>
            </a:r>
          </a:p>
          <a:p>
            <a:endParaRPr lang="en-US" dirty="0"/>
          </a:p>
          <a:p>
            <a:r>
              <a:rPr lang="en-US" b="1" dirty="0"/>
              <a:t>Show how to insert an image in a Markdown Cell</a:t>
            </a:r>
          </a:p>
          <a:p>
            <a:r>
              <a:rPr lang="en-US" b="1" dirty="0"/>
              <a:t>Show how to insert HTML (</a:t>
            </a:r>
            <a:r>
              <a:rPr lang="en-US" b="1" dirty="0" err="1"/>
              <a:t>eg</a:t>
            </a:r>
            <a:r>
              <a:rPr lang="en-US" b="1" dirty="0"/>
              <a:t> &lt;H2&gt;…&lt;/H2&gt;) - %%HTML</a:t>
            </a:r>
          </a:p>
          <a:p>
            <a:r>
              <a:rPr lang="en-US" b="1" dirty="0"/>
              <a:t>Show how to time block of code (cell) - %%</a:t>
            </a:r>
            <a:r>
              <a:rPr lang="en-US" b="1" dirty="0" err="1"/>
              <a:t>timeit</a:t>
            </a:r>
            <a:r>
              <a:rPr lang="en-US" b="1" dirty="0"/>
              <a:t> x = range(10000) max(x)</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32</a:t>
            </a:fld>
            <a:endParaRPr lang="fr-FR"/>
          </a:p>
        </p:txBody>
      </p:sp>
    </p:spTree>
    <p:extLst>
      <p:ext uri="{BB962C8B-B14F-4D97-AF65-F5344CB8AC3E}">
        <p14:creationId xmlns:p14="http://schemas.microsoft.com/office/powerpoint/2010/main" val="3410896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When you save a notebook, this is sent from your browser to the notebook server, which saves it on disk as a JSON file with a .</a:t>
            </a:r>
            <a:r>
              <a:rPr lang="en-US" dirty="0" err="1"/>
              <a:t>ipynb</a:t>
            </a:r>
            <a:r>
              <a:rPr lang="en-US" dirty="0"/>
              <a:t> extension.</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JSON (</a:t>
            </a:r>
            <a:r>
              <a:rPr lang="en-US" b="0" dirty="0"/>
              <a:t>JavaScript Object Notation</a:t>
            </a:r>
            <a:r>
              <a:rPr lang="en-US" b="1" dirty="0"/>
              <a:t>)</a:t>
            </a:r>
            <a:r>
              <a:rPr lang="en-US" dirty="0"/>
              <a:t> is a language-independent, human-readable open-standard file format (attribute-value pairs). It was derived from JavaScript.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The kernel doesn’t know anything about the notebook document: it just gets sent cells of code to execute when the user runs them.</a:t>
            </a:r>
          </a:p>
          <a:p>
            <a:endParaRPr lang="en-US" dirty="0"/>
          </a:p>
          <a:p>
            <a:r>
              <a:rPr lang="en-US" b="1" dirty="0"/>
              <a:t>** Show command lines as I create two new notebooks</a:t>
            </a:r>
          </a:p>
          <a:p>
            <a:r>
              <a:rPr lang="en-US" b="1" dirty="0"/>
              <a:t>** Explain that, as discussed before, we could install more kernels</a:t>
            </a:r>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33</a:t>
            </a:fld>
            <a:endParaRPr lang="fr-FR"/>
          </a:p>
        </p:txBody>
      </p:sp>
    </p:spTree>
    <p:extLst>
      <p:ext uri="{BB962C8B-B14F-4D97-AF65-F5344CB8AC3E}">
        <p14:creationId xmlns:p14="http://schemas.microsoft.com/office/powerpoint/2010/main" val="80479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~/.local/share/</a:t>
            </a:r>
            <a:r>
              <a:rPr lang="en-US" dirty="0" err="1"/>
              <a:t>jupyter</a:t>
            </a:r>
            <a:r>
              <a:rPr lang="en-US" dirty="0"/>
              <a:t>/kernels/python2/</a:t>
            </a:r>
            <a:r>
              <a:rPr lang="en-US" dirty="0" err="1"/>
              <a:t>kernel.json</a:t>
            </a:r>
            <a:endParaRPr lang="en-US" dirty="0"/>
          </a:p>
          <a:p>
            <a:endParaRPr lang="en-US" dirty="0"/>
          </a:p>
          <a:p>
            <a:r>
              <a:rPr lang="en-US" dirty="0"/>
              <a:t>-&gt; Python 2 =&gt; Old Python</a:t>
            </a:r>
          </a:p>
          <a:p>
            <a:endParaRPr lang="en-US" dirty="0"/>
          </a:p>
          <a:p>
            <a:endParaRPr lang="en-US" dirty="0"/>
          </a:p>
          <a:p>
            <a:r>
              <a:rPr lang="en-US" dirty="0"/>
              <a:t>Rerun the %%</a:t>
            </a:r>
            <a:r>
              <a:rPr lang="en-US" dirty="0" err="1"/>
              <a:t>timeit</a:t>
            </a:r>
            <a:r>
              <a:rPr lang="en-US" dirty="0"/>
              <a:t> example</a:t>
            </a:r>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34</a:t>
            </a:fld>
            <a:endParaRPr lang="fr-FR"/>
          </a:p>
        </p:txBody>
      </p:sp>
    </p:spTree>
    <p:extLst>
      <p:ext uri="{BB962C8B-B14F-4D97-AF65-F5344CB8AC3E}">
        <p14:creationId xmlns:p14="http://schemas.microsoft.com/office/powerpoint/2010/main" val="3025920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2010</a:t>
            </a:r>
          </a:p>
          <a:p>
            <a:r>
              <a:rPr lang="en-US" dirty="0"/>
              <a:t>3.6: late 2016</a:t>
            </a:r>
          </a:p>
          <a:p>
            <a:endParaRPr lang="en-US" dirty="0"/>
          </a:p>
          <a:p>
            <a:r>
              <a:rPr lang="en-US" dirty="0"/>
              <a:t>Guido van Rossum (the original creator of the Python language) decided to clean up Python 2.x properly, with less regard for backwards compatibility than is the case for new releases in the 2.x range. The most drastic improvement is the better Unicode support (with all text strings being Unicode by default) as well as saner bytes/Unicode separation. </a:t>
            </a:r>
          </a:p>
          <a:p>
            <a:endParaRPr lang="en-US" dirty="0"/>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36</a:t>
            </a:fld>
            <a:endParaRPr lang="fr-FR"/>
          </a:p>
        </p:txBody>
      </p:sp>
    </p:spTree>
    <p:extLst>
      <p:ext uri="{BB962C8B-B14F-4D97-AF65-F5344CB8AC3E}">
        <p14:creationId xmlns:p14="http://schemas.microsoft.com/office/powerpoint/2010/main" val="4239486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has Microsoft</a:t>
            </a:r>
          </a:p>
          <a:p>
            <a:r>
              <a:rPr lang="en-US" dirty="0"/>
              <a:t>Java had Sun</a:t>
            </a:r>
          </a:p>
          <a:p>
            <a:r>
              <a:rPr lang="en-US" dirty="0"/>
              <a:t>PHP is used by Facebook</a:t>
            </a:r>
          </a:p>
          <a:p>
            <a:endParaRPr lang="en-US" dirty="0"/>
          </a:p>
          <a:p>
            <a:r>
              <a:rPr lang="en-US" dirty="0"/>
              <a:t>Google adopted Python heavily back in 2006</a:t>
            </a:r>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37</a:t>
            </a:fld>
            <a:endParaRPr lang="fr-FR"/>
          </a:p>
        </p:txBody>
      </p:sp>
    </p:spTree>
    <p:extLst>
      <p:ext uri="{BB962C8B-B14F-4D97-AF65-F5344CB8AC3E}">
        <p14:creationId xmlns:p14="http://schemas.microsoft.com/office/powerpoint/2010/main" val="3052582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38</a:t>
            </a:fld>
            <a:endParaRPr lang="fr-FR"/>
          </a:p>
        </p:txBody>
      </p:sp>
    </p:spTree>
    <p:extLst>
      <p:ext uri="{BB962C8B-B14F-4D97-AF65-F5344CB8AC3E}">
        <p14:creationId xmlns:p14="http://schemas.microsoft.com/office/powerpoint/2010/main" val="3106875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3</a:t>
            </a:fld>
            <a:endParaRPr lang="fr-FR"/>
          </a:p>
        </p:txBody>
      </p:sp>
    </p:spTree>
    <p:extLst>
      <p:ext uri="{BB962C8B-B14F-4D97-AF65-F5344CB8AC3E}">
        <p14:creationId xmlns:p14="http://schemas.microsoft.com/office/powerpoint/2010/main" val="240191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err="1">
                <a:effectLst/>
              </a:rPr>
              <a:t>def</a:t>
            </a:r>
            <a:r>
              <a:rPr lang="en-US" dirty="0">
                <a:effectLst/>
              </a:rPr>
              <a:t> foo(</a:t>
            </a:r>
            <a:r>
              <a:rPr lang="en-US" dirty="0" err="1">
                <a:effectLst/>
              </a:rPr>
              <a:t>param</a:t>
            </a:r>
            <a:r>
              <a:rPr lang="en-US" dirty="0">
                <a:effectLst/>
              </a:rPr>
              <a:t>=None): </a:t>
            </a:r>
          </a:p>
          <a:p>
            <a:r>
              <a:rPr lang="en-US" dirty="0">
                <a:effectLst/>
              </a:rPr>
              <a:t>    if </a:t>
            </a:r>
            <a:r>
              <a:rPr lang="en-US" dirty="0" err="1">
                <a:effectLst/>
              </a:rPr>
              <a:t>param</a:t>
            </a:r>
            <a:r>
              <a:rPr lang="en-US" dirty="0">
                <a:effectLst/>
              </a:rPr>
              <a:t> is None: </a:t>
            </a:r>
          </a:p>
          <a:p>
            <a:r>
              <a:rPr lang="en-US" dirty="0">
                <a:effectLst/>
              </a:rPr>
              <a:t>        </a:t>
            </a:r>
            <a:r>
              <a:rPr lang="en-US" dirty="0" err="1">
                <a:effectLst/>
              </a:rPr>
              <a:t>param</a:t>
            </a:r>
            <a:r>
              <a:rPr lang="en-US" dirty="0">
                <a:effectLst/>
              </a:rPr>
              <a:t> = [] </a:t>
            </a:r>
          </a:p>
          <a:p>
            <a:r>
              <a:rPr lang="en-US" dirty="0">
                <a:effectLst/>
              </a:rPr>
              <a:t>    </a:t>
            </a:r>
            <a:r>
              <a:rPr lang="en-US" dirty="0" err="1">
                <a:effectLst/>
              </a:rPr>
              <a:t>param.append</a:t>
            </a:r>
            <a:r>
              <a:rPr lang="en-US" dirty="0">
                <a:effectLst/>
              </a:rPr>
              <a:t>(9) </a:t>
            </a:r>
          </a:p>
          <a:p>
            <a:r>
              <a:rPr lang="en-US" dirty="0">
                <a:effectLst/>
              </a:rPr>
              <a:t>    return(</a:t>
            </a:r>
            <a:r>
              <a:rPr lang="en-US" dirty="0" err="1">
                <a:effectLst/>
              </a:rPr>
              <a:t>param</a:t>
            </a:r>
            <a:r>
              <a:rPr lang="en-US" dirty="0">
                <a:effectLst/>
              </a:rPr>
              <a:t>)</a:t>
            </a:r>
          </a:p>
          <a:p>
            <a:endParaRPr lang="en-US" dirty="0"/>
          </a:p>
          <a:p>
            <a:pPr marL="0" indent="0">
              <a:buFont typeface="+mj-lt"/>
              <a:buNone/>
            </a:pPr>
            <a:r>
              <a:rPr lang="en-US" dirty="0"/>
              <a:t>=====</a:t>
            </a:r>
          </a:p>
          <a:p>
            <a:pPr marL="0" indent="0">
              <a:buFont typeface="+mj-lt"/>
              <a:buNone/>
            </a:pPr>
            <a:endParaRPr lang="en-US" dirty="0"/>
          </a:p>
          <a:p>
            <a:pPr marL="0" indent="0">
              <a:buFont typeface="+mj-lt"/>
              <a:buNone/>
            </a:pPr>
            <a:r>
              <a:rPr lang="en-US" dirty="0"/>
              <a:t>bar = 42</a:t>
            </a:r>
          </a:p>
          <a:p>
            <a:r>
              <a:rPr lang="en-US" dirty="0" err="1"/>
              <a:t>def</a:t>
            </a:r>
            <a:r>
              <a:rPr lang="en-US" dirty="0"/>
              <a:t> foo():</a:t>
            </a:r>
          </a:p>
          <a:p>
            <a:r>
              <a:rPr lang="en-US" dirty="0"/>
              <a:t>    bar = 0 # !! bar = bar + 0 =&gt; local variable 'bar' referenced before assignment</a:t>
            </a:r>
          </a:p>
          <a:p>
            <a:r>
              <a:rPr lang="en-US" dirty="0"/>
              <a:t>    # return(bar)</a:t>
            </a:r>
          </a:p>
          <a:p>
            <a:endParaRPr lang="en-US" dirty="0"/>
          </a:p>
          <a:p>
            <a:r>
              <a:rPr lang="en-US" dirty="0"/>
              <a:t># bar = foo()</a:t>
            </a:r>
          </a:p>
          <a:p>
            <a:r>
              <a:rPr lang="en-US" dirty="0"/>
              <a:t>foo()</a:t>
            </a:r>
          </a:p>
          <a:p>
            <a:r>
              <a:rPr lang="en-US" dirty="0"/>
              <a:t>print(bar)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p>
            <a:endParaRPr lang="en-US" dirty="0"/>
          </a:p>
          <a:p>
            <a:r>
              <a:rPr lang="en-US" dirty="0"/>
              <a:t>b = a[:] same as b = </a:t>
            </a:r>
            <a:r>
              <a:rPr lang="en-US" dirty="0" err="1"/>
              <a:t>a.copy</a:t>
            </a:r>
            <a:r>
              <a:rPr lang="en-US" dirty="0"/>
              <a: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39</a:t>
            </a:fld>
            <a:endParaRPr lang="fr-FR"/>
          </a:p>
        </p:txBody>
      </p:sp>
    </p:spTree>
    <p:extLst>
      <p:ext uri="{BB962C8B-B14F-4D97-AF65-F5344CB8AC3E}">
        <p14:creationId xmlns:p14="http://schemas.microsoft.com/office/powerpoint/2010/main" val="3878948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40</a:t>
            </a:fld>
            <a:endParaRPr lang="fr-FR"/>
          </a:p>
        </p:txBody>
      </p:sp>
    </p:spTree>
    <p:extLst>
      <p:ext uri="{BB962C8B-B14F-4D97-AF65-F5344CB8AC3E}">
        <p14:creationId xmlns:p14="http://schemas.microsoft.com/office/powerpoint/2010/main" val="33755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41</a:t>
            </a:fld>
            <a:endParaRPr lang="fr-FR"/>
          </a:p>
        </p:txBody>
      </p:sp>
    </p:spTree>
    <p:extLst>
      <p:ext uri="{BB962C8B-B14F-4D97-AF65-F5344CB8AC3E}">
        <p14:creationId xmlns:p14="http://schemas.microsoft.com/office/powerpoint/2010/main" val="33944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Scikit</a:t>
            </a:r>
            <a:r>
              <a:rPr lang="en-US" b="0" dirty="0"/>
              <a:t>-learn built on top of </a:t>
            </a:r>
            <a:r>
              <a:rPr lang="en-US" b="0" dirty="0" err="1"/>
              <a:t>Sci</a:t>
            </a:r>
            <a:r>
              <a:rPr lang="en-US" b="0" dirty="0"/>
              <a:t>-pi</a:t>
            </a:r>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42</a:t>
            </a:fld>
            <a:endParaRPr lang="fr-FR"/>
          </a:p>
        </p:txBody>
      </p:sp>
    </p:spTree>
    <p:extLst>
      <p:ext uri="{BB962C8B-B14F-4D97-AF65-F5344CB8AC3E}">
        <p14:creationId xmlns:p14="http://schemas.microsoft.com/office/powerpoint/2010/main" val="3843080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4</a:t>
            </a:fld>
            <a:endParaRPr lang="fr-FR"/>
          </a:p>
        </p:txBody>
      </p:sp>
    </p:spTree>
    <p:extLst>
      <p:ext uri="{BB962C8B-B14F-4D97-AF65-F5344CB8AC3E}">
        <p14:creationId xmlns:p14="http://schemas.microsoft.com/office/powerpoint/2010/main" val="1866665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5</a:t>
            </a:fld>
            <a:endParaRPr lang="fr-FR"/>
          </a:p>
        </p:txBody>
      </p:sp>
    </p:spTree>
    <p:extLst>
      <p:ext uri="{BB962C8B-B14F-4D97-AF65-F5344CB8AC3E}">
        <p14:creationId xmlns:p14="http://schemas.microsoft.com/office/powerpoint/2010/main" val="828191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9"/>
          <p:cNvSpPr>
            <a:spLocks noGrp="1" noChangeArrowheads="1"/>
          </p:cNvSpPr>
          <p:nvPr>
            <p:ph type="sldNum" sz="quarter"/>
          </p:nvPr>
        </p:nvSpPr>
        <p:spPr>
          <a:noFill/>
          <a:ln/>
        </p:spPr>
        <p:txBody>
          <a:bodyPr/>
          <a:lstStyle/>
          <a:p>
            <a:fld id="{D969FBC7-4D60-7040-9417-54DF03449556}" type="slidenum">
              <a:rPr lang="en-GB">
                <a:latin typeface="Arial Unicode MS" pitchFamily="-111" charset="0"/>
                <a:ea typeface="Arial Unicode MS" pitchFamily="-111" charset="0"/>
                <a:cs typeface="Arial Unicode MS" pitchFamily="-111" charset="0"/>
              </a:rPr>
              <a:pPr/>
              <a:t>9</a:t>
            </a:fld>
            <a:endParaRPr lang="en-GB">
              <a:latin typeface="Arial Unicode MS" pitchFamily="-111" charset="0"/>
              <a:ea typeface="Arial Unicode MS" pitchFamily="-111" charset="0"/>
              <a:cs typeface="Arial Unicode MS" pitchFamily="-111" charset="0"/>
            </a:endParaRPr>
          </a:p>
        </p:txBody>
      </p:sp>
      <p:sp>
        <p:nvSpPr>
          <p:cNvPr id="31747" name="Text Box 1"/>
          <p:cNvSpPr>
            <a:spLocks noGrp="1" noRot="1" noChangeAspect="1" noChangeArrowheads="1"/>
          </p:cNvSpPr>
          <p:nvPr>
            <p:ph type="sldImg"/>
          </p:nvPr>
        </p:nvSpPr>
        <p:spPr>
          <a:xfrm>
            <a:off x="384175" y="695325"/>
            <a:ext cx="6178550" cy="3476625"/>
          </a:xfrm>
          <a:solidFill>
            <a:srgbClr val="FFFFFF"/>
          </a:solidFill>
          <a:ln/>
        </p:spPr>
      </p:sp>
      <p:sp>
        <p:nvSpPr>
          <p:cNvPr id="31748" name="Text Box 2"/>
          <p:cNvSpPr>
            <a:spLocks noGrp="1" noChangeArrowheads="1"/>
          </p:cNvSpPr>
          <p:nvPr>
            <p:ph type="body" idx="1"/>
          </p:nvPr>
        </p:nvSpPr>
        <p:spPr>
          <a:xfrm>
            <a:off x="695325" y="4403725"/>
            <a:ext cx="5556250" cy="4171950"/>
          </a:xfrm>
          <a:noFill/>
          <a:ln/>
        </p:spPr>
        <p:txBody>
          <a:bodyPr wrap="none" anchor="ctr"/>
          <a:lstStyle/>
          <a:p>
            <a:r>
              <a:rPr lang="en-US" dirty="0">
                <a:latin typeface="Times New Roman" pitchFamily="-111" charset="0"/>
                <a:ea typeface="ヒラギノ角ゴ Pro W3" pitchFamily="-111" charset="-128"/>
                <a:cs typeface="ヒラギノ角ゴ Pro W3" pitchFamily="-111" charset="-128"/>
              </a:rPr>
              <a:t>Make the world</a:t>
            </a:r>
            <a:r>
              <a:rPr lang="en-US" baseline="0" dirty="0">
                <a:latin typeface="Times New Roman" pitchFamily="-111" charset="0"/>
                <a:ea typeface="ヒラギノ角ゴ Pro W3" pitchFamily="-111" charset="-128"/>
                <a:cs typeface="ヒラギノ角ゴ Pro W3" pitchFamily="-111" charset="-128"/>
              </a:rPr>
              <a:t> your lab</a:t>
            </a:r>
          </a:p>
          <a:p>
            <a:endParaRPr lang="en-US" dirty="0">
              <a:latin typeface="Times New Roman" pitchFamily="-111" charset="0"/>
              <a:ea typeface="ヒラギノ角ゴ Pro W3" pitchFamily="-111" charset="-128"/>
              <a:cs typeface="ヒラギノ角ゴ Pro W3" pitchFamily="-111" charset="-128"/>
            </a:endParaRPr>
          </a:p>
        </p:txBody>
      </p:sp>
    </p:spTree>
    <p:extLst>
      <p:ext uri="{BB962C8B-B14F-4D97-AF65-F5344CB8AC3E}">
        <p14:creationId xmlns:p14="http://schemas.microsoft.com/office/powerpoint/2010/main" val="1411450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9"/>
          <p:cNvSpPr>
            <a:spLocks noGrp="1" noChangeArrowheads="1"/>
          </p:cNvSpPr>
          <p:nvPr>
            <p:ph type="sldNum" sz="quarter"/>
          </p:nvPr>
        </p:nvSpPr>
        <p:spPr>
          <a:noFill/>
          <a:ln/>
        </p:spPr>
        <p:txBody>
          <a:bodyPr/>
          <a:lstStyle/>
          <a:p>
            <a:fld id="{FA6EBB8E-5BCB-AE48-AF47-09546210DF8D}" type="slidenum">
              <a:rPr lang="en-GB">
                <a:latin typeface="Arial Unicode MS" pitchFamily="-111" charset="0"/>
                <a:ea typeface="Arial Unicode MS" pitchFamily="-111" charset="0"/>
                <a:cs typeface="Arial Unicode MS" pitchFamily="-111" charset="0"/>
              </a:rPr>
              <a:pPr/>
              <a:t>10</a:t>
            </a:fld>
            <a:endParaRPr lang="en-GB">
              <a:latin typeface="Arial Unicode MS" pitchFamily="-111" charset="0"/>
              <a:ea typeface="Arial Unicode MS" pitchFamily="-111" charset="0"/>
              <a:cs typeface="Arial Unicode MS" pitchFamily="-111" charset="0"/>
            </a:endParaRPr>
          </a:p>
        </p:txBody>
      </p:sp>
      <p:sp>
        <p:nvSpPr>
          <p:cNvPr id="33795" name="Text Box 1"/>
          <p:cNvSpPr>
            <a:spLocks noGrp="1" noRot="1" noChangeAspect="1" noChangeArrowheads="1"/>
          </p:cNvSpPr>
          <p:nvPr>
            <p:ph type="sldImg"/>
          </p:nvPr>
        </p:nvSpPr>
        <p:spPr>
          <a:xfrm>
            <a:off x="384175" y="695325"/>
            <a:ext cx="6178550" cy="3476625"/>
          </a:xfrm>
          <a:solidFill>
            <a:srgbClr val="FFFFFF"/>
          </a:solidFill>
          <a:ln/>
        </p:spPr>
      </p:sp>
      <p:sp>
        <p:nvSpPr>
          <p:cNvPr id="33796" name="Text Box 2"/>
          <p:cNvSpPr>
            <a:spLocks noGrp="1" noChangeArrowheads="1"/>
          </p:cNvSpPr>
          <p:nvPr>
            <p:ph type="body" idx="1"/>
          </p:nvPr>
        </p:nvSpPr>
        <p:spPr>
          <a:xfrm>
            <a:off x="695325" y="4403725"/>
            <a:ext cx="5556250" cy="4171950"/>
          </a:xfrm>
          <a:noFill/>
          <a:ln/>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atin typeface="Times New Roman" pitchFamily="-111" charset="0"/>
                <a:ea typeface="Microsoft YaHei" charset="0"/>
                <a:cs typeface="Microsoft YaHei" charset="0"/>
              </a:rPr>
              <a:t>All this data emanating from the city... People tweeting, public transport vehicles reporting their positions every 20 seconds, thousand’s of loop detectors reporting on traffic volume throughout the city, car parks and bike parks reporting the number of available car or bike slots.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atin typeface="Times New Roman" pitchFamily="-111" charset="0"/>
              <a:ea typeface="Microsoft YaHei" charset="0"/>
              <a:cs typeface="Microsoft YaHei" charset="0"/>
            </a:endParaRPr>
          </a:p>
        </p:txBody>
      </p:sp>
      <p:sp>
        <p:nvSpPr>
          <p:cNvPr id="33797" name="Text Box 3"/>
          <p:cNvSpPr txBox="1">
            <a:spLocks noChangeArrowheads="1"/>
          </p:cNvSpPr>
          <p:nvPr/>
        </p:nvSpPr>
        <p:spPr bwMode="auto">
          <a:xfrm>
            <a:off x="3935413" y="8805863"/>
            <a:ext cx="3009900" cy="463550"/>
          </a:xfrm>
          <a:prstGeom prst="rect">
            <a:avLst/>
          </a:prstGeom>
          <a:noFill/>
          <a:ln w="9525">
            <a:noFill/>
            <a:round/>
            <a:headEnd/>
            <a:tailEnd/>
          </a:ln>
        </p:spPr>
        <p:txBody>
          <a:bodyPr lIns="95760" tIns="47880" rIns="95760" bIns="47880" anchor="b">
            <a:prstTxWarp prst="textNoShape">
              <a:avLst/>
            </a:prstTxWarp>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E94A31F-8B5A-6944-8F5A-7ADFFF097657}" type="slidenum">
              <a:rPr lang="en-GB" sz="1300">
                <a:solidFill>
                  <a:srgbClr val="FFFFFF"/>
                </a:solidFill>
                <a:latin typeface="Arial Unicode MS" pitchFamily="-111" charset="0"/>
                <a:ea typeface="Arial Unicode MS" pitchFamily="-111" charset="0"/>
                <a:cs typeface="Arial Unicode MS" pitchFamily="-111" charset="0"/>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en-GB" sz="1300">
              <a:solidFill>
                <a:srgbClr val="FFFFFF"/>
              </a:solidFill>
              <a:latin typeface="Arial Unicode MS" pitchFamily="-111" charset="0"/>
              <a:ea typeface="Arial Unicode MS" pitchFamily="-111" charset="0"/>
              <a:cs typeface="Arial Unicode MS" pitchFamily="-111" charset="0"/>
            </a:endParaRPr>
          </a:p>
        </p:txBody>
      </p:sp>
    </p:spTree>
    <p:extLst>
      <p:ext uri="{BB962C8B-B14F-4D97-AF65-F5344CB8AC3E}">
        <p14:creationId xmlns:p14="http://schemas.microsoft.com/office/powerpoint/2010/main" val="1774597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xfrm>
            <a:off x="385763" y="695325"/>
            <a:ext cx="6178550" cy="3476625"/>
          </a:xfrm>
          <a:ln/>
        </p:spPr>
      </p:sp>
      <p:sp>
        <p:nvSpPr>
          <p:cNvPr id="35843" name="Notes Placeholder 2"/>
          <p:cNvSpPr>
            <a:spLocks noGrp="1"/>
          </p:cNvSpPr>
          <p:nvPr>
            <p:ph type="body" idx="1"/>
          </p:nvPr>
        </p:nvSpPr>
        <p:spPr>
          <a:noFill/>
          <a:ln/>
        </p:spPr>
        <p:txBody>
          <a:bodyPr/>
          <a:lstStyle/>
          <a:p>
            <a:r>
              <a:rPr lang="en-US" dirty="0">
                <a:latin typeface="Times New Roman" pitchFamily="-111" charset="0"/>
                <a:ea typeface="ヒラギノ角ゴ Pro W3" pitchFamily="-111" charset="-128"/>
                <a:cs typeface="ヒラギノ角ゴ Pro W3" pitchFamily="-111" charset="-128"/>
              </a:rPr>
              <a:t>Like oil,</a:t>
            </a:r>
            <a:r>
              <a:rPr lang="en-US" baseline="0" dirty="0">
                <a:latin typeface="Times New Roman" pitchFamily="-111" charset="0"/>
                <a:ea typeface="ヒラギノ角ゴ Pro W3" pitchFamily="-111" charset="-128"/>
                <a:cs typeface="ヒラギノ角ゴ Pro W3" pitchFamily="-111" charset="-128"/>
              </a:rPr>
              <a:t> data </a:t>
            </a:r>
            <a:r>
              <a:rPr lang="en-US" dirty="0">
                <a:latin typeface="Times New Roman" pitchFamily="-111" charset="0"/>
                <a:ea typeface="ヒラギノ角ゴ Pro W3" pitchFamily="-111" charset="-128"/>
                <a:cs typeface="ヒラギノ角ゴ Pro W3" pitchFamily="-111" charset="-128"/>
              </a:rPr>
              <a:t>must be refined to have any value. Need for data refineries.</a:t>
            </a:r>
          </a:p>
          <a:p>
            <a:endParaRPr lang="en-US" dirty="0">
              <a:latin typeface="Times New Roman" pitchFamily="-111" charset="0"/>
              <a:ea typeface="ヒラギノ角ゴ Pro W3" pitchFamily="-111" charset="-128"/>
              <a:cs typeface="ヒラギノ角ゴ Pro W3" pitchFamily="-111" charset="-128"/>
            </a:endParaRPr>
          </a:p>
          <a:p>
            <a:endParaRPr lang="en-US" dirty="0">
              <a:latin typeface="Times New Roman" pitchFamily="-111" charset="0"/>
              <a:ea typeface="ヒラギノ角ゴ Pro W3" pitchFamily="-111" charset="-128"/>
              <a:cs typeface="ヒラギノ角ゴ Pro W3" pitchFamily="-111" charset="-128"/>
            </a:endParaRPr>
          </a:p>
          <a:p>
            <a:endParaRPr lang="en-US" dirty="0">
              <a:latin typeface="Times New Roman" pitchFamily="-111" charset="0"/>
              <a:ea typeface="ヒラギノ角ゴ Pro W3" pitchFamily="-111" charset="-128"/>
              <a:cs typeface="ヒラギノ角ゴ Pro W3" pitchFamily="-111" charset="-128"/>
            </a:endParaRPr>
          </a:p>
        </p:txBody>
      </p:sp>
      <p:sp>
        <p:nvSpPr>
          <p:cNvPr id="35844" name="Slide Number Placeholder 3"/>
          <p:cNvSpPr>
            <a:spLocks noGrp="1"/>
          </p:cNvSpPr>
          <p:nvPr>
            <p:ph type="sldNum" sz="quarter"/>
          </p:nvPr>
        </p:nvSpPr>
        <p:spPr>
          <a:noFill/>
          <a:ln/>
        </p:spPr>
        <p:txBody>
          <a:bodyPr/>
          <a:lstStyle/>
          <a:p>
            <a:fld id="{CCAF7B53-34B8-BC40-82E4-603C5C760074}" type="slidenum">
              <a:rPr lang="en-US" smtClean="0">
                <a:latin typeface="Arial Unicode MS" pitchFamily="-111" charset="0"/>
                <a:ea typeface="Arial Unicode MS" pitchFamily="-111" charset="0"/>
                <a:cs typeface="Arial Unicode MS" pitchFamily="-111" charset="0"/>
              </a:rPr>
              <a:pPr/>
              <a:t>12</a:t>
            </a:fld>
            <a:endParaRPr lang="en-US">
              <a:latin typeface="Arial Unicode MS" pitchFamily="-111" charset="0"/>
              <a:ea typeface="Arial Unicode MS" pitchFamily="-111" charset="0"/>
              <a:cs typeface="Arial Unicode MS" pitchFamily="-111" charset="0"/>
            </a:endParaRPr>
          </a:p>
        </p:txBody>
      </p:sp>
    </p:spTree>
    <p:extLst>
      <p:ext uri="{BB962C8B-B14F-4D97-AF65-F5344CB8AC3E}">
        <p14:creationId xmlns:p14="http://schemas.microsoft.com/office/powerpoint/2010/main" val="699500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14</a:t>
            </a:fld>
            <a:endParaRPr lang="fr-FR"/>
          </a:p>
        </p:txBody>
      </p:sp>
    </p:spTree>
    <p:extLst>
      <p:ext uri="{BB962C8B-B14F-4D97-AF65-F5344CB8AC3E}">
        <p14:creationId xmlns:p14="http://schemas.microsoft.com/office/powerpoint/2010/main" val="110271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tif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tif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8.tif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tif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de la présentation_">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2934"/>
            <a:ext cx="12191999" cy="4078913"/>
          </a:xfrm>
          <a:prstGeom prst="rect">
            <a:avLst/>
          </a:prstGeom>
        </p:spPr>
      </p:pic>
      <p:sp>
        <p:nvSpPr>
          <p:cNvPr id="8" name="Rectangle 7"/>
          <p:cNvSpPr/>
          <p:nvPr userDrawn="1"/>
        </p:nvSpPr>
        <p:spPr>
          <a:xfrm>
            <a:off x="6645" y="0"/>
            <a:ext cx="12192000" cy="397256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19/02/2018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0" y="3972560"/>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4856480"/>
            <a:ext cx="12192000" cy="200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320965" y="4856483"/>
            <a:ext cx="11550067" cy="1023485"/>
          </a:xfrm>
        </p:spPr>
        <p:txBody>
          <a:bodyPr anchor="ctr" anchorCtr="0">
            <a:normAutofit/>
          </a:bodyPr>
          <a:lstStyle>
            <a:lvl1pPr algn="r">
              <a:defRPr sz="4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320965" y="5906347"/>
            <a:ext cx="11550067" cy="423622"/>
          </a:xfrm>
        </p:spPr>
        <p:txBody>
          <a:bodyPr/>
          <a:lstStyle>
            <a:lvl1pPr marL="0" indent="0" algn="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endParaRPr lang="en-US" dirty="0"/>
          </a:p>
        </p:txBody>
      </p:sp>
      <p:pic>
        <p:nvPicPr>
          <p:cNvPr id="12" name="Imag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4933" y="4427884"/>
            <a:ext cx="2722983" cy="288237"/>
          </a:xfrm>
          <a:prstGeom prst="rect">
            <a:avLst/>
          </a:prstGeom>
        </p:spPr>
      </p:pic>
    </p:spTree>
    <p:extLst>
      <p:ext uri="{BB962C8B-B14F-4D97-AF65-F5344CB8AC3E}">
        <p14:creationId xmlns:p14="http://schemas.microsoft.com/office/powerpoint/2010/main" val="269173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ponso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EE54A-1446-4D1B-993F-C27A467D21BD}" type="datetimeFigureOut">
              <a:rPr lang="fr-FR" smtClean="0"/>
              <a:t>19/02/2018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6AA6DD6-4F68-4143-A850-17C97FAF9A1F}" type="slidenum">
              <a:rPr lang="fr-FR" smtClean="0"/>
              <a:t>‹#›</a:t>
            </a:fld>
            <a:endParaRPr lang="fr-FR"/>
          </a:p>
        </p:txBody>
      </p:sp>
      <p:pic>
        <p:nvPicPr>
          <p:cNvPr id="7" name="Image 7" descr="ps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4175" y="5313847"/>
            <a:ext cx="1350965" cy="361720"/>
          </a:xfrm>
          <a:prstGeom prst="rect">
            <a:avLst/>
          </a:prstGeom>
        </p:spPr>
      </p:pic>
      <p:pic>
        <p:nvPicPr>
          <p:cNvPr id="9" name="Image 19" descr="eawa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74523" y="6126880"/>
            <a:ext cx="1388533" cy="260350"/>
          </a:xfrm>
          <a:prstGeom prst="rect">
            <a:avLst/>
          </a:prstGeom>
        </p:spPr>
      </p:pic>
      <p:pic>
        <p:nvPicPr>
          <p:cNvPr id="10" name="Image 4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53522" y="6041611"/>
            <a:ext cx="1264113" cy="455081"/>
          </a:xfrm>
          <a:prstGeom prst="rect">
            <a:avLst/>
          </a:prstGeom>
        </p:spPr>
      </p:pic>
      <p:pic>
        <p:nvPicPr>
          <p:cNvPr id="11" name="Image 4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34240" y="5373574"/>
            <a:ext cx="1513328" cy="184640"/>
          </a:xfrm>
          <a:prstGeom prst="rect">
            <a:avLst/>
          </a:prstGeom>
        </p:spPr>
      </p:pic>
      <p:grpSp>
        <p:nvGrpSpPr>
          <p:cNvPr id="14" name="Groupe 13"/>
          <p:cNvGrpSpPr/>
          <p:nvPr userDrawn="1"/>
        </p:nvGrpSpPr>
        <p:grpSpPr>
          <a:xfrm>
            <a:off x="5587912" y="5933742"/>
            <a:ext cx="1573494" cy="507772"/>
            <a:chOff x="4754528" y="4908030"/>
            <a:chExt cx="1180121" cy="507772"/>
          </a:xfrm>
        </p:grpSpPr>
        <p:pic>
          <p:nvPicPr>
            <p:cNvPr id="12" name="Image 47" descr="wsl.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754528" y="4908030"/>
              <a:ext cx="457200" cy="457200"/>
            </a:xfrm>
            <a:prstGeom prst="rect">
              <a:avLst/>
            </a:prstGeom>
          </p:spPr>
        </p:pic>
        <p:sp>
          <p:nvSpPr>
            <p:cNvPr id="13" name="ZoneTexte 48"/>
            <p:cNvSpPr txBox="1"/>
            <p:nvPr userDrawn="1"/>
          </p:nvSpPr>
          <p:spPr>
            <a:xfrm>
              <a:off x="5157753" y="5200358"/>
              <a:ext cx="776896" cy="215444"/>
            </a:xfrm>
            <a:prstGeom prst="rect">
              <a:avLst/>
            </a:prstGeom>
            <a:noFill/>
          </p:spPr>
          <p:txBody>
            <a:bodyPr wrap="none" rtlCol="0">
              <a:spAutoFit/>
            </a:bodyPr>
            <a:lstStyle/>
            <a:p>
              <a:r>
                <a:rPr lang="fr-FR" sz="400" dirty="0">
                  <a:latin typeface="Verdana"/>
                  <a:cs typeface="Verdana"/>
                </a:rPr>
                <a:t>Eidg. Forschungsanstalt für Wald</a:t>
              </a:r>
            </a:p>
            <a:p>
              <a:r>
                <a:rPr lang="fr-FR" sz="400" dirty="0">
                  <a:latin typeface="Verdana"/>
                  <a:cs typeface="Verdana"/>
                </a:rPr>
                <a:t>Schnee und Landschaft WSL</a:t>
              </a:r>
            </a:p>
          </p:txBody>
        </p:sp>
      </p:grpSp>
      <p:pic>
        <p:nvPicPr>
          <p:cNvPr id="15" name="Image 1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773577" y="5373574"/>
            <a:ext cx="1969955" cy="433390"/>
          </a:xfrm>
          <a:prstGeom prst="rect">
            <a:avLst/>
          </a:prstGeom>
        </p:spPr>
      </p:pic>
      <p:pic>
        <p:nvPicPr>
          <p:cNvPr id="16" name="Picture 15"/>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99419" y="3498953"/>
            <a:ext cx="6193164" cy="1209210"/>
          </a:xfrm>
          <a:prstGeom prst="rect">
            <a:avLst/>
          </a:prstGeom>
        </p:spPr>
      </p:pic>
    </p:spTree>
    <p:extLst>
      <p:ext uri="{BB962C8B-B14F-4D97-AF65-F5344CB8AC3E}">
        <p14:creationId xmlns:p14="http://schemas.microsoft.com/office/powerpoint/2010/main" val="379283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963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412755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d ela présentation_3">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2933"/>
            <a:ext cx="12191999" cy="1866509"/>
          </a:xfrm>
          <a:prstGeom prst="rect">
            <a:avLst/>
          </a:prstGeom>
        </p:spPr>
      </p:pic>
      <p:sp>
        <p:nvSpPr>
          <p:cNvPr id="8" name="Rectangle 7"/>
          <p:cNvSpPr/>
          <p:nvPr userDrawn="1"/>
        </p:nvSpPr>
        <p:spPr>
          <a:xfrm>
            <a:off x="6645" y="0"/>
            <a:ext cx="12192000" cy="186944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19/02/2018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6647" y="1840963"/>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2854960"/>
            <a:ext cx="12192000" cy="4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Title 1"/>
          <p:cNvSpPr>
            <a:spLocks noGrp="1"/>
          </p:cNvSpPr>
          <p:nvPr>
            <p:ph type="ctrTitle" hasCustomPrompt="1"/>
          </p:nvPr>
        </p:nvSpPr>
        <p:spPr>
          <a:xfrm>
            <a:off x="466657" y="3482212"/>
            <a:ext cx="11550067" cy="1896104"/>
          </a:xfrm>
        </p:spPr>
        <p:txBody>
          <a:bodyPr anchor="ctr" anchorCtr="0">
            <a:normAutofit/>
          </a:bodyPr>
          <a:lstStyle>
            <a:lvl1pPr algn="r">
              <a:defRPr sz="4000" cap="all" baseline="0">
                <a:solidFill>
                  <a:schemeClr val="bg1"/>
                </a:solidFill>
              </a:defRPr>
            </a:lvl1pPr>
          </a:lstStyle>
          <a:p>
            <a:r>
              <a:rPr lang="fr-FR" dirty="0"/>
              <a:t>TITRE DE LA </a:t>
            </a:r>
            <a:r>
              <a:rPr lang="fr-FR" dirty="0" err="1"/>
              <a:t>PRéSENTATION</a:t>
            </a:r>
            <a:endParaRPr lang="en-US" dirty="0"/>
          </a:p>
        </p:txBody>
      </p:sp>
      <p:sp>
        <p:nvSpPr>
          <p:cNvPr id="14" name="Subtitle 2"/>
          <p:cNvSpPr>
            <a:spLocks noGrp="1"/>
          </p:cNvSpPr>
          <p:nvPr>
            <p:ph type="subTitle" idx="1" hasCustomPrompt="1"/>
          </p:nvPr>
        </p:nvSpPr>
        <p:spPr>
          <a:xfrm>
            <a:off x="466657" y="5397127"/>
            <a:ext cx="11550067" cy="423622"/>
          </a:xfrm>
        </p:spPr>
        <p:txBody>
          <a:bodyPr/>
          <a:lstStyle>
            <a:lvl1pPr marL="0" indent="0" algn="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2319341"/>
            <a:ext cx="1899531" cy="370882"/>
          </a:xfrm>
          <a:prstGeom prst="rect">
            <a:avLst/>
          </a:prstGeom>
        </p:spPr>
      </p:pic>
    </p:spTree>
    <p:extLst>
      <p:ext uri="{BB962C8B-B14F-4D97-AF65-F5344CB8AC3E}">
        <p14:creationId xmlns:p14="http://schemas.microsoft.com/office/powerpoint/2010/main" val="539131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15" name="Rectangle 14"/>
          <p:cNvSpPr/>
          <p:nvPr userDrawn="1"/>
        </p:nvSpPr>
        <p:spPr>
          <a:xfrm>
            <a:off x="1219200" y="0"/>
            <a:ext cx="10972800" cy="75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19/02/2018</a:t>
            </a:fld>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2" name="Title 1"/>
          <p:cNvSpPr>
            <a:spLocks noGrp="1"/>
          </p:cNvSpPr>
          <p:nvPr>
            <p:ph type="title" hasCustomPrompt="1"/>
          </p:nvPr>
        </p:nvSpPr>
        <p:spPr>
          <a:xfrm>
            <a:off x="1219200" y="0"/>
            <a:ext cx="10972800" cy="755336"/>
          </a:xfrm>
        </p:spPr>
        <p:txBody>
          <a:bodyPr lIns="360000">
            <a:normAutofit/>
          </a:bodyPr>
          <a:lstStyle>
            <a:lvl1pPr algn="l">
              <a:defRPr sz="3600" baseline="0">
                <a:solidFill>
                  <a:schemeClr val="bg1"/>
                </a:solidFill>
              </a:defRPr>
            </a:lvl1pPr>
          </a:lstStyle>
          <a:p>
            <a:r>
              <a:rPr lang="fr-FR" dirty="0"/>
              <a:t>Titre de la diapositive</a:t>
            </a:r>
            <a:endParaRPr lang="en-US" dirty="0"/>
          </a:p>
        </p:txBody>
      </p:sp>
      <p:sp>
        <p:nvSpPr>
          <p:cNvPr id="5" name="Rectangle 4"/>
          <p:cNvSpPr/>
          <p:nvPr userDrawn="1"/>
        </p:nvSpPr>
        <p:spPr>
          <a:xfrm>
            <a:off x="0" y="0"/>
            <a:ext cx="838200" cy="755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 name="Rectangle 6"/>
          <p:cNvSpPr/>
          <p:nvPr userDrawn="1"/>
        </p:nvSpPr>
        <p:spPr>
          <a:xfrm>
            <a:off x="704428" y="0"/>
            <a:ext cx="216747" cy="75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5630" y="6511808"/>
            <a:ext cx="1101345" cy="215037"/>
          </a:xfrm>
          <a:prstGeom prst="rect">
            <a:avLst/>
          </a:prstGeom>
        </p:spPr>
      </p:pic>
    </p:spTree>
    <p:extLst>
      <p:ext uri="{BB962C8B-B14F-4D97-AF65-F5344CB8AC3E}">
        <p14:creationId xmlns:p14="http://schemas.microsoft.com/office/powerpoint/2010/main" val="957529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hapitre">
    <p:spTree>
      <p:nvGrpSpPr>
        <p:cNvPr id="1" name=""/>
        <p:cNvGrpSpPr/>
        <p:nvPr/>
      </p:nvGrpSpPr>
      <p:grpSpPr>
        <a:xfrm>
          <a:off x="0" y="0"/>
          <a:ext cx="0" cy="0"/>
          <a:chOff x="0" y="0"/>
          <a:chExt cx="0" cy="0"/>
        </a:xfrm>
      </p:grpSpPr>
      <p:pic>
        <p:nvPicPr>
          <p:cNvPr id="12" name="Imag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3"/>
            <a:ext cx="2072639" cy="6857999"/>
          </a:xfrm>
          <a:prstGeom prst="rect">
            <a:avLst/>
          </a:prstGeom>
        </p:spPr>
      </p:pic>
      <p:sp>
        <p:nvSpPr>
          <p:cNvPr id="8" name="Rectangle 7"/>
          <p:cNvSpPr/>
          <p:nvPr userDrawn="1"/>
        </p:nvSpPr>
        <p:spPr>
          <a:xfrm>
            <a:off x="1" y="-1"/>
            <a:ext cx="2228427" cy="68580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6" name="Imag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91060" y="3127003"/>
            <a:ext cx="2787701" cy="337756"/>
          </a:xfrm>
          <a:prstGeom prst="rect">
            <a:avLst/>
          </a:prstGeom>
          <a:solidFill>
            <a:srgbClr val="282362"/>
          </a:solidFill>
        </p:spPr>
      </p:pic>
      <p:sp>
        <p:nvSpPr>
          <p:cNvPr id="7" name="Rectangle 6"/>
          <p:cNvSpPr/>
          <p:nvPr userDrawn="1"/>
        </p:nvSpPr>
        <p:spPr>
          <a:xfrm>
            <a:off x="2072640" y="0"/>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3285068" y="0"/>
            <a:ext cx="89069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3285070" y="3"/>
            <a:ext cx="8906932" cy="6857999"/>
          </a:xfrm>
        </p:spPr>
        <p:txBody>
          <a:bodyPr rIns="540000" anchor="ctr" anchorCtr="0">
            <a:normAutofit/>
          </a:bodyPr>
          <a:lstStyle>
            <a:lvl1pPr algn="r">
              <a:defRPr sz="5400" cap="all" baseline="0">
                <a:solidFill>
                  <a:schemeClr val="bg1"/>
                </a:solidFill>
              </a:defRPr>
            </a:lvl1pPr>
          </a:lstStyle>
          <a:p>
            <a:r>
              <a:rPr lang="fr-FR" dirty="0"/>
              <a:t>TITRE du chapitre</a:t>
            </a:r>
            <a:endParaRPr lang="en-US" dirty="0"/>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2190049" y="3177350"/>
            <a:ext cx="1424648" cy="494509"/>
          </a:xfrm>
          <a:prstGeom prst="rect">
            <a:avLst/>
          </a:prstGeom>
        </p:spPr>
      </p:pic>
    </p:spTree>
    <p:extLst>
      <p:ext uri="{BB962C8B-B14F-4D97-AF65-F5344CB8AC3E}">
        <p14:creationId xmlns:p14="http://schemas.microsoft.com/office/powerpoint/2010/main" val="211012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idx="1"/>
          </p:nvPr>
        </p:nvSpPr>
        <p:spPr bwMode="auto">
          <a:xfrm>
            <a:off x="251884" y="1298576"/>
            <a:ext cx="11640664" cy="4773613"/>
          </a:xfrm>
          <a:prstGeom prst="rect">
            <a:avLst/>
          </a:prstGeom>
          <a:noFill/>
          <a:ln w="9525">
            <a:noFill/>
            <a:miter lim="800000"/>
            <a:headEnd/>
            <a:tailEnd/>
          </a:ln>
        </p:spPr>
        <p:txBody>
          <a:bodyPr/>
          <a:lstStyle>
            <a:lvl1pPr algn="l">
              <a:buFont typeface="Arial" pitchFamily="34" charset="0"/>
              <a:buChar char="•"/>
              <a:tabLst>
                <a:tab pos="479988" algn="l"/>
              </a:tabLst>
              <a:defRPr sz="2133" baseline="0">
                <a:solidFill>
                  <a:schemeClr val="bg2"/>
                </a:solidFill>
                <a:latin typeface="Arial" pitchFamily="34" charset="0"/>
              </a:defRPr>
            </a:lvl1pPr>
            <a:lvl2pPr>
              <a:buFont typeface="Arial" pitchFamily="34" charset="0"/>
              <a:buChar char="•"/>
              <a:defRPr>
                <a:solidFill>
                  <a:schemeClr val="bg2"/>
                </a:solidFill>
              </a:defRPr>
            </a:lvl2pPr>
            <a:lvl3pPr>
              <a:buFont typeface="Arial" pitchFamily="34" charset="0"/>
              <a:buNone/>
              <a:defRPr sz="2133" baseline="0">
                <a:solidFill>
                  <a:schemeClr val="bg2"/>
                </a:solidFill>
              </a:defRPr>
            </a:lvl3pPr>
            <a:lvl4pPr>
              <a:buFont typeface="Arial" pitchFamily="34" charset="0"/>
              <a:buChar char="•"/>
              <a:defRPr sz="2133" baseline="0">
                <a:solidFill>
                  <a:schemeClr val="bg2"/>
                </a:solidFill>
              </a:defRPr>
            </a:lvl4pPr>
            <a:lvl5pPr>
              <a:buFont typeface="Arial" pitchFamily="34" charset="0"/>
              <a:buNone/>
              <a:defRPr sz="2133" baseline="0">
                <a:solidFill>
                  <a:schemeClr val="bg2"/>
                </a:solidFill>
              </a:defRPr>
            </a:lvl5pPr>
          </a:lstStyle>
          <a:p>
            <a:pPr lvl="0"/>
            <a:endParaRPr lang="en-GB" noProof="0" dirty="0"/>
          </a:p>
        </p:txBody>
      </p:sp>
    </p:spTree>
    <p:extLst>
      <p:ext uri="{BB962C8B-B14F-4D97-AF65-F5344CB8AC3E}">
        <p14:creationId xmlns:p14="http://schemas.microsoft.com/office/powerpoint/2010/main" val="262186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re de la présentation_">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2934"/>
            <a:ext cx="12191999" cy="4078913"/>
          </a:xfrm>
          <a:prstGeom prst="rect">
            <a:avLst/>
          </a:prstGeom>
        </p:spPr>
      </p:pic>
      <p:sp>
        <p:nvSpPr>
          <p:cNvPr id="8" name="Rectangle 7"/>
          <p:cNvSpPr/>
          <p:nvPr userDrawn="1"/>
        </p:nvSpPr>
        <p:spPr>
          <a:xfrm>
            <a:off x="6645" y="0"/>
            <a:ext cx="12192000" cy="397256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19/02/2018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userDrawn="1"/>
        </p:nvSpPr>
        <p:spPr>
          <a:xfrm>
            <a:off x="0" y="3972560"/>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0" y="4856480"/>
            <a:ext cx="12192000" cy="200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2" name="Title 1"/>
          <p:cNvSpPr>
            <a:spLocks noGrp="1"/>
          </p:cNvSpPr>
          <p:nvPr>
            <p:ph type="ctrTitle" hasCustomPrompt="1"/>
          </p:nvPr>
        </p:nvSpPr>
        <p:spPr>
          <a:xfrm>
            <a:off x="320965" y="4856484"/>
            <a:ext cx="11550067" cy="1023485"/>
          </a:xfrm>
        </p:spPr>
        <p:txBody>
          <a:bodyPr anchor="ctr" anchorCtr="0">
            <a:normAutofit/>
          </a:bodyPr>
          <a:lstStyle>
            <a:lvl1pPr algn="r">
              <a:defRPr sz="3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320965" y="5906347"/>
            <a:ext cx="11550067" cy="423622"/>
          </a:xfrm>
        </p:spPr>
        <p:txBody>
          <a:bodyPr/>
          <a:lstStyle>
            <a:lvl1pPr marL="0" indent="0" algn="r">
              <a:buNone/>
              <a:defRPr sz="1800" baseline="0">
                <a:solidFill>
                  <a:schemeClr val="bg1"/>
                </a:solidFill>
              </a:defRPr>
            </a:lvl1pPr>
            <a:lvl2pPr marL="342859" indent="0" algn="ctr">
              <a:buNone/>
              <a:defRPr sz="1500"/>
            </a:lvl2pPr>
            <a:lvl3pPr marL="685718" indent="0" algn="ctr">
              <a:buNone/>
              <a:defRPr sz="1350"/>
            </a:lvl3pPr>
            <a:lvl4pPr marL="1028577" indent="0" algn="ctr">
              <a:buNone/>
              <a:defRPr sz="1200"/>
            </a:lvl4pPr>
            <a:lvl5pPr marL="1371436" indent="0" algn="ctr">
              <a:buNone/>
              <a:defRPr sz="1200"/>
            </a:lvl5pPr>
            <a:lvl6pPr marL="1714295" indent="0" algn="ctr">
              <a:buNone/>
              <a:defRPr sz="1200"/>
            </a:lvl6pPr>
            <a:lvl7pPr marL="2057154" indent="0" algn="ctr">
              <a:buNone/>
              <a:defRPr sz="1200"/>
            </a:lvl7pPr>
            <a:lvl8pPr marL="2400013" indent="0" algn="ctr">
              <a:buNone/>
              <a:defRPr sz="1200"/>
            </a:lvl8pPr>
            <a:lvl9pPr marL="2742872" indent="0" algn="ctr">
              <a:buNone/>
              <a:defRPr sz="1200"/>
            </a:lvl9pPr>
          </a:lstStyle>
          <a:p>
            <a:r>
              <a:rPr lang="fr-FR" dirty="0"/>
              <a:t>Sous-Titre de la présentation</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58821" y="4386559"/>
            <a:ext cx="1899531" cy="370882"/>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re de la présentation">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2934"/>
            <a:ext cx="12191999" cy="4078913"/>
          </a:xfrm>
          <a:prstGeom prst="rect">
            <a:avLst/>
          </a:prstGeom>
        </p:spPr>
      </p:pic>
      <p:sp>
        <p:nvSpPr>
          <p:cNvPr id="8" name="Rectangle 7"/>
          <p:cNvSpPr/>
          <p:nvPr userDrawn="1"/>
        </p:nvSpPr>
        <p:spPr>
          <a:xfrm>
            <a:off x="6645" y="0"/>
            <a:ext cx="12192000" cy="397256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19/02/2018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userDrawn="1"/>
        </p:nvSpPr>
        <p:spPr>
          <a:xfrm>
            <a:off x="0" y="3972560"/>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0" y="4856480"/>
            <a:ext cx="12192000" cy="200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2" name="Title 1"/>
          <p:cNvSpPr>
            <a:spLocks noGrp="1"/>
          </p:cNvSpPr>
          <p:nvPr>
            <p:ph type="ctrTitle" hasCustomPrompt="1"/>
          </p:nvPr>
        </p:nvSpPr>
        <p:spPr>
          <a:xfrm>
            <a:off x="497329" y="2897990"/>
            <a:ext cx="11550067" cy="1023485"/>
          </a:xfrm>
        </p:spPr>
        <p:txBody>
          <a:bodyPr anchor="ctr" anchorCtr="0">
            <a:normAutofit/>
          </a:bodyPr>
          <a:lstStyle>
            <a:lvl1pPr algn="r">
              <a:defRPr sz="3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497329" y="5086198"/>
            <a:ext cx="11550067" cy="423622"/>
          </a:xfrm>
        </p:spPr>
        <p:txBody>
          <a:bodyPr/>
          <a:lstStyle>
            <a:lvl1pPr marL="0" indent="0" algn="r">
              <a:buNone/>
              <a:defRPr sz="1800" baseline="0">
                <a:solidFill>
                  <a:schemeClr val="bg1"/>
                </a:solidFill>
              </a:defRPr>
            </a:lvl1pPr>
            <a:lvl2pPr marL="342859" indent="0" algn="ctr">
              <a:buNone/>
              <a:defRPr sz="1500"/>
            </a:lvl2pPr>
            <a:lvl3pPr marL="685718" indent="0" algn="ctr">
              <a:buNone/>
              <a:defRPr sz="1350"/>
            </a:lvl3pPr>
            <a:lvl4pPr marL="1028577" indent="0" algn="ctr">
              <a:buNone/>
              <a:defRPr sz="1200"/>
            </a:lvl4pPr>
            <a:lvl5pPr marL="1371436" indent="0" algn="ctr">
              <a:buNone/>
              <a:defRPr sz="1200"/>
            </a:lvl5pPr>
            <a:lvl6pPr marL="1714295" indent="0" algn="ctr">
              <a:buNone/>
              <a:defRPr sz="1200"/>
            </a:lvl6pPr>
            <a:lvl7pPr marL="2057154" indent="0" algn="ctr">
              <a:buNone/>
              <a:defRPr sz="1200"/>
            </a:lvl7pPr>
            <a:lvl8pPr marL="2400013" indent="0" algn="ctr">
              <a:buNone/>
              <a:defRPr sz="1200"/>
            </a:lvl8pPr>
            <a:lvl9pPr marL="2742872" indent="0" algn="ctr">
              <a:buNone/>
              <a:defRPr sz="1200"/>
            </a:lvl9pPr>
          </a:lstStyle>
          <a:p>
            <a:r>
              <a:rPr lang="fr-FR" dirty="0"/>
              <a:t>Sous-Titre de la présentation</a:t>
            </a:r>
            <a:endParaRPr lang="en-US" dirty="0"/>
          </a:p>
        </p:txBody>
      </p:sp>
      <p:pic>
        <p:nvPicPr>
          <p:cNvPr id="10" name="Imag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2957" y="4422552"/>
            <a:ext cx="2722983" cy="288237"/>
          </a:xfrm>
          <a:prstGeom prst="rect">
            <a:avLst/>
          </a:prstGeom>
        </p:spPr>
      </p:pic>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re de la présentation_4">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screen">
            <a:extLst>
              <a:ext uri="{28A0092B-C50C-407E-A947-70E740481C1C}">
                <a14:useLocalDpi xmlns:a14="http://schemas.microsoft.com/office/drawing/2010/main"/>
              </a:ext>
            </a:extLst>
          </a:blip>
          <a:srcRect b="-896"/>
          <a:stretch/>
        </p:blipFill>
        <p:spPr>
          <a:xfrm>
            <a:off x="3" y="2934"/>
            <a:ext cx="12191999" cy="4862367"/>
          </a:xfrm>
          <a:prstGeom prst="rect">
            <a:avLst/>
          </a:prstGeom>
        </p:spPr>
      </p:pic>
      <p:sp>
        <p:nvSpPr>
          <p:cNvPr id="8" name="Rectangle 7"/>
          <p:cNvSpPr/>
          <p:nvPr userDrawn="1"/>
        </p:nvSpPr>
        <p:spPr>
          <a:xfrm>
            <a:off x="6645" y="-1"/>
            <a:ext cx="12192000" cy="4781255"/>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19/02/2018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userDrawn="1"/>
        </p:nvSpPr>
        <p:spPr>
          <a:xfrm>
            <a:off x="0" y="4781255"/>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0" y="5635700"/>
            <a:ext cx="12192000" cy="1222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2" name="Title 1"/>
          <p:cNvSpPr>
            <a:spLocks noGrp="1"/>
          </p:cNvSpPr>
          <p:nvPr>
            <p:ph type="ctrTitle" hasCustomPrompt="1"/>
          </p:nvPr>
        </p:nvSpPr>
        <p:spPr>
          <a:xfrm>
            <a:off x="355869" y="2335719"/>
            <a:ext cx="11550067" cy="1744135"/>
          </a:xfrm>
        </p:spPr>
        <p:txBody>
          <a:bodyPr anchor="ctr" anchorCtr="0">
            <a:normAutofit/>
          </a:bodyPr>
          <a:lstStyle>
            <a:lvl1pPr algn="r">
              <a:defRPr sz="3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355869" y="4079851"/>
            <a:ext cx="11550067" cy="423622"/>
          </a:xfrm>
        </p:spPr>
        <p:txBody>
          <a:bodyPr/>
          <a:lstStyle>
            <a:lvl1pPr marL="0" indent="0" algn="r">
              <a:buNone/>
              <a:defRPr sz="1800" baseline="0">
                <a:solidFill>
                  <a:schemeClr val="bg1"/>
                </a:solidFill>
              </a:defRPr>
            </a:lvl1pPr>
            <a:lvl2pPr marL="342859" indent="0" algn="ctr">
              <a:buNone/>
              <a:defRPr sz="1500"/>
            </a:lvl2pPr>
            <a:lvl3pPr marL="685718" indent="0" algn="ctr">
              <a:buNone/>
              <a:defRPr sz="1350"/>
            </a:lvl3pPr>
            <a:lvl4pPr marL="1028577" indent="0" algn="ctr">
              <a:buNone/>
              <a:defRPr sz="1200"/>
            </a:lvl4pPr>
            <a:lvl5pPr marL="1371436" indent="0" algn="ctr">
              <a:buNone/>
              <a:defRPr sz="1200"/>
            </a:lvl5pPr>
            <a:lvl6pPr marL="1714295" indent="0" algn="ctr">
              <a:buNone/>
              <a:defRPr sz="1200"/>
            </a:lvl6pPr>
            <a:lvl7pPr marL="2057154" indent="0" algn="ctr">
              <a:buNone/>
              <a:defRPr sz="1200"/>
            </a:lvl7pPr>
            <a:lvl8pPr marL="2400013" indent="0" algn="ctr">
              <a:buNone/>
              <a:defRPr sz="1200"/>
            </a:lvl8pPr>
            <a:lvl9pPr marL="2742872" indent="0" algn="ctr">
              <a:buNone/>
              <a:defRPr sz="1200"/>
            </a:lvl9pPr>
          </a:lstStyle>
          <a:p>
            <a:r>
              <a:rPr lang="fr-FR" dirty="0"/>
              <a:t>Sous-Titre de la présentation</a:t>
            </a: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5180516"/>
            <a:ext cx="1899531" cy="370882"/>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re de la présentation">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2934"/>
            <a:ext cx="12191999" cy="4078913"/>
          </a:xfrm>
          <a:prstGeom prst="rect">
            <a:avLst/>
          </a:prstGeom>
        </p:spPr>
      </p:pic>
      <p:sp>
        <p:nvSpPr>
          <p:cNvPr id="8" name="Rectangle 7"/>
          <p:cNvSpPr/>
          <p:nvPr userDrawn="1"/>
        </p:nvSpPr>
        <p:spPr>
          <a:xfrm>
            <a:off x="6645" y="0"/>
            <a:ext cx="12192000" cy="397256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19/02/2018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0" y="3972560"/>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4856480"/>
            <a:ext cx="12192000" cy="200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497329" y="2897990"/>
            <a:ext cx="11550067" cy="1023485"/>
          </a:xfrm>
        </p:spPr>
        <p:txBody>
          <a:bodyPr anchor="ctr" anchorCtr="0">
            <a:normAutofit/>
          </a:bodyPr>
          <a:lstStyle>
            <a:lvl1pPr algn="r">
              <a:defRPr sz="4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497329" y="5086198"/>
            <a:ext cx="11550067" cy="423622"/>
          </a:xfrm>
        </p:spPr>
        <p:txBody>
          <a:bodyPr/>
          <a:lstStyle>
            <a:lvl1pPr marL="0" indent="0" algn="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endParaRPr lang="en-US" dirty="0"/>
          </a:p>
        </p:txBody>
      </p:sp>
      <p:pic>
        <p:nvPicPr>
          <p:cNvPr id="10" name="Imag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2955" y="4422551"/>
            <a:ext cx="2722983" cy="288237"/>
          </a:xfrm>
          <a:prstGeom prst="rect">
            <a:avLst/>
          </a:prstGeom>
        </p:spPr>
      </p:pic>
    </p:spTree>
    <p:extLst>
      <p:ext uri="{BB962C8B-B14F-4D97-AF65-F5344CB8AC3E}">
        <p14:creationId xmlns:p14="http://schemas.microsoft.com/office/powerpoint/2010/main" val="614891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d ela présentation_3">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2933"/>
            <a:ext cx="12191999" cy="1866509"/>
          </a:xfrm>
          <a:prstGeom prst="rect">
            <a:avLst/>
          </a:prstGeom>
        </p:spPr>
      </p:pic>
      <p:sp>
        <p:nvSpPr>
          <p:cNvPr id="8" name="Rectangle 7"/>
          <p:cNvSpPr/>
          <p:nvPr userDrawn="1"/>
        </p:nvSpPr>
        <p:spPr>
          <a:xfrm>
            <a:off x="6645" y="0"/>
            <a:ext cx="12192000" cy="186944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19/02/2018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userDrawn="1"/>
        </p:nvSpPr>
        <p:spPr>
          <a:xfrm>
            <a:off x="-6647" y="1840963"/>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0" y="2854960"/>
            <a:ext cx="12192000" cy="4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13" name="Title 1"/>
          <p:cNvSpPr>
            <a:spLocks noGrp="1"/>
          </p:cNvSpPr>
          <p:nvPr>
            <p:ph type="ctrTitle" hasCustomPrompt="1"/>
          </p:nvPr>
        </p:nvSpPr>
        <p:spPr>
          <a:xfrm>
            <a:off x="466657" y="3482213"/>
            <a:ext cx="11550067" cy="1896104"/>
          </a:xfrm>
        </p:spPr>
        <p:txBody>
          <a:bodyPr anchor="ctr" anchorCtr="0">
            <a:normAutofit/>
          </a:bodyPr>
          <a:lstStyle>
            <a:lvl1pPr algn="r">
              <a:defRPr sz="3000" cap="all" baseline="0">
                <a:solidFill>
                  <a:schemeClr val="bg1"/>
                </a:solidFill>
              </a:defRPr>
            </a:lvl1pPr>
          </a:lstStyle>
          <a:p>
            <a:r>
              <a:rPr lang="fr-FR" dirty="0"/>
              <a:t>TITRE DE LA </a:t>
            </a:r>
            <a:r>
              <a:rPr lang="fr-FR" dirty="0" err="1"/>
              <a:t>PRéSENTATION</a:t>
            </a:r>
            <a:endParaRPr lang="en-US" dirty="0"/>
          </a:p>
        </p:txBody>
      </p:sp>
      <p:sp>
        <p:nvSpPr>
          <p:cNvPr id="14" name="Subtitle 2"/>
          <p:cNvSpPr>
            <a:spLocks noGrp="1"/>
          </p:cNvSpPr>
          <p:nvPr>
            <p:ph type="subTitle" idx="1" hasCustomPrompt="1"/>
          </p:nvPr>
        </p:nvSpPr>
        <p:spPr>
          <a:xfrm>
            <a:off x="466657" y="5397127"/>
            <a:ext cx="11550067" cy="423622"/>
          </a:xfrm>
        </p:spPr>
        <p:txBody>
          <a:bodyPr/>
          <a:lstStyle>
            <a:lvl1pPr marL="0" indent="0" algn="r">
              <a:buNone/>
              <a:defRPr sz="1800" baseline="0">
                <a:solidFill>
                  <a:schemeClr val="bg1"/>
                </a:solidFill>
              </a:defRPr>
            </a:lvl1pPr>
            <a:lvl2pPr marL="342859" indent="0" algn="ctr">
              <a:buNone/>
              <a:defRPr sz="1500"/>
            </a:lvl2pPr>
            <a:lvl3pPr marL="685718" indent="0" algn="ctr">
              <a:buNone/>
              <a:defRPr sz="1350"/>
            </a:lvl3pPr>
            <a:lvl4pPr marL="1028577" indent="0" algn="ctr">
              <a:buNone/>
              <a:defRPr sz="1200"/>
            </a:lvl4pPr>
            <a:lvl5pPr marL="1371436" indent="0" algn="ctr">
              <a:buNone/>
              <a:defRPr sz="1200"/>
            </a:lvl5pPr>
            <a:lvl6pPr marL="1714295" indent="0" algn="ctr">
              <a:buNone/>
              <a:defRPr sz="1200"/>
            </a:lvl6pPr>
            <a:lvl7pPr marL="2057154" indent="0" algn="ctr">
              <a:buNone/>
              <a:defRPr sz="1200"/>
            </a:lvl7pPr>
            <a:lvl8pPr marL="2400013" indent="0" algn="ctr">
              <a:buNone/>
              <a:defRPr sz="1200"/>
            </a:lvl8pPr>
            <a:lvl9pPr marL="2742872" indent="0" algn="ctr">
              <a:buNone/>
              <a:defRPr sz="1200"/>
            </a:lvl9pPr>
          </a:lstStyle>
          <a:p>
            <a:r>
              <a:rPr lang="fr-FR" dirty="0"/>
              <a:t>Sous-Titre de la présentation</a:t>
            </a:r>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2319341"/>
            <a:ext cx="1899531" cy="370882"/>
          </a:xfrm>
          <a:prstGeom prst="rect">
            <a:avLst/>
          </a:prstGeom>
        </p:spPr>
      </p:pic>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12" name="Imag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4"/>
            <a:ext cx="2072639" cy="6857999"/>
          </a:xfrm>
          <a:prstGeom prst="rect">
            <a:avLst/>
          </a:prstGeom>
        </p:spPr>
      </p:pic>
      <p:sp>
        <p:nvSpPr>
          <p:cNvPr id="8" name="Rectangle 7"/>
          <p:cNvSpPr/>
          <p:nvPr userDrawn="1"/>
        </p:nvSpPr>
        <p:spPr>
          <a:xfrm>
            <a:off x="1" y="-1"/>
            <a:ext cx="2228427" cy="68580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pic>
        <p:nvPicPr>
          <p:cNvPr id="16" name="Imag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91060" y="3127003"/>
            <a:ext cx="2787701" cy="337756"/>
          </a:xfrm>
          <a:prstGeom prst="rect">
            <a:avLst/>
          </a:prstGeom>
          <a:solidFill>
            <a:srgbClr val="282362"/>
          </a:solidFill>
        </p:spPr>
      </p:pic>
      <p:sp>
        <p:nvSpPr>
          <p:cNvPr id="7" name="Rectangle 6"/>
          <p:cNvSpPr/>
          <p:nvPr userDrawn="1"/>
        </p:nvSpPr>
        <p:spPr>
          <a:xfrm>
            <a:off x="2072640" y="0"/>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3285068" y="0"/>
            <a:ext cx="89069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2" name="Title 1"/>
          <p:cNvSpPr>
            <a:spLocks noGrp="1"/>
          </p:cNvSpPr>
          <p:nvPr>
            <p:ph type="ctrTitle" hasCustomPrompt="1"/>
          </p:nvPr>
        </p:nvSpPr>
        <p:spPr>
          <a:xfrm>
            <a:off x="3285070" y="4"/>
            <a:ext cx="8906932" cy="6857999"/>
          </a:xfrm>
        </p:spPr>
        <p:txBody>
          <a:bodyPr rIns="540000" anchor="ctr" anchorCtr="0">
            <a:normAutofit/>
          </a:bodyPr>
          <a:lstStyle>
            <a:lvl1pPr algn="r">
              <a:defRPr sz="4050" cap="all" baseline="0">
                <a:solidFill>
                  <a:schemeClr val="bg1"/>
                </a:solidFill>
              </a:defRPr>
            </a:lvl1pPr>
          </a:lstStyle>
          <a:p>
            <a:r>
              <a:rPr lang="fr-FR" dirty="0"/>
              <a:t>TITRE du chapitre</a:t>
            </a:r>
            <a:endParaRPr lang="en-US" dirty="0"/>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2190049" y="3177350"/>
            <a:ext cx="1424648" cy="494509"/>
          </a:xfrm>
          <a:prstGeom prst="rect">
            <a:avLst/>
          </a:prstGeom>
        </p:spPr>
      </p:pic>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6" name="Imag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91060" y="3127003"/>
            <a:ext cx="2787701" cy="337756"/>
          </a:xfrm>
          <a:prstGeom prst="rect">
            <a:avLst/>
          </a:prstGeom>
          <a:solidFill>
            <a:srgbClr val="282362"/>
          </a:solidFill>
        </p:spPr>
      </p:pic>
      <p:sp>
        <p:nvSpPr>
          <p:cNvPr id="7" name="Rectangle 6"/>
          <p:cNvSpPr/>
          <p:nvPr userDrawn="1"/>
        </p:nvSpPr>
        <p:spPr>
          <a:xfrm>
            <a:off x="2072640" y="0"/>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3285068" y="0"/>
            <a:ext cx="89069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10" name="Content Placeholder 2"/>
          <p:cNvSpPr>
            <a:spLocks noGrp="1"/>
          </p:cNvSpPr>
          <p:nvPr>
            <p:ph idx="1" hasCustomPrompt="1"/>
          </p:nvPr>
        </p:nvSpPr>
        <p:spPr>
          <a:xfrm>
            <a:off x="3810450" y="1630009"/>
            <a:ext cx="7775785" cy="4788044"/>
          </a:xfrm>
        </p:spPr>
        <p:txBody>
          <a:bodyPr anchor="ctr" anchorCtr="0"/>
          <a:lstStyle>
            <a:lvl1pPr>
              <a:defRPr>
                <a:solidFill>
                  <a:schemeClr val="bg1"/>
                </a:solidFill>
              </a:defRPr>
            </a:lvl1pPr>
            <a:lvl4pPr marL="1028577" indent="0">
              <a:buNone/>
              <a:defRPr/>
            </a:lvl4pPr>
          </a:lstStyle>
          <a:p>
            <a:pPr lvl="0"/>
            <a:r>
              <a:rPr lang="fr-FR" dirty="0"/>
              <a:t>Partie 1</a:t>
            </a:r>
          </a:p>
          <a:p>
            <a:pPr lvl="0"/>
            <a:r>
              <a:rPr lang="fr-CH" dirty="0"/>
              <a:t>Partie 2</a:t>
            </a:r>
          </a:p>
          <a:p>
            <a:pPr lvl="0"/>
            <a:endParaRPr lang="fr-FR" dirty="0"/>
          </a:p>
        </p:txBody>
      </p:sp>
      <p:sp>
        <p:nvSpPr>
          <p:cNvPr id="11" name="Title 1"/>
          <p:cNvSpPr>
            <a:spLocks noGrp="1"/>
          </p:cNvSpPr>
          <p:nvPr>
            <p:ph type="title" hasCustomPrompt="1"/>
          </p:nvPr>
        </p:nvSpPr>
        <p:spPr>
          <a:xfrm>
            <a:off x="3763036" y="308215"/>
            <a:ext cx="7823197" cy="755336"/>
          </a:xfrm>
        </p:spPr>
        <p:txBody>
          <a:bodyPr lIns="360000">
            <a:normAutofit/>
          </a:bodyPr>
          <a:lstStyle>
            <a:lvl1pPr algn="l">
              <a:defRPr sz="2700" cap="all" baseline="0">
                <a:solidFill>
                  <a:schemeClr val="bg1"/>
                </a:solidFill>
              </a:defRPr>
            </a:lvl1pPr>
          </a:lstStyle>
          <a:p>
            <a:r>
              <a:rPr lang="fr-FR" dirty="0"/>
              <a:t>Agenda</a:t>
            </a:r>
            <a:endParaRPr lang="en-US" dirty="0"/>
          </a:p>
        </p:txBody>
      </p:sp>
      <p:pic>
        <p:nvPicPr>
          <p:cNvPr id="14" name="Image 1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
            <a:ext cx="2519680" cy="6855069"/>
          </a:xfrm>
          <a:prstGeom prst="rect">
            <a:avLst/>
          </a:prstGeom>
        </p:spPr>
      </p:pic>
      <p:sp>
        <p:nvSpPr>
          <p:cNvPr id="15" name="Rectangle 14"/>
          <p:cNvSpPr/>
          <p:nvPr userDrawn="1"/>
        </p:nvSpPr>
        <p:spPr>
          <a:xfrm>
            <a:off x="0" y="-2930"/>
            <a:ext cx="2519680" cy="6855069"/>
          </a:xfrm>
          <a:prstGeom prst="rect">
            <a:avLst/>
          </a:prstGeom>
          <a:solidFill>
            <a:schemeClr val="tx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dirty="0">
              <a:solidFill>
                <a:prstClr val="white"/>
              </a:solidFill>
            </a:endParaRPr>
          </a:p>
        </p:txBody>
      </p:sp>
      <p:sp>
        <p:nvSpPr>
          <p:cNvPr id="17" name="Rectangle 16"/>
          <p:cNvSpPr/>
          <p:nvPr userDrawn="1"/>
        </p:nvSpPr>
        <p:spPr>
          <a:xfrm>
            <a:off x="2072640" y="-2931"/>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2190049" y="3177350"/>
            <a:ext cx="1424648" cy="494509"/>
          </a:xfrm>
          <a:prstGeom prst="rect">
            <a:avLst/>
          </a:prstGeom>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5" name="Rectangle 14"/>
          <p:cNvSpPr/>
          <p:nvPr userDrawn="1"/>
        </p:nvSpPr>
        <p:spPr>
          <a:xfrm>
            <a:off x="1219200" y="0"/>
            <a:ext cx="10972800" cy="75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3" name="Content Placeholder 2"/>
          <p:cNvSpPr>
            <a:spLocks noGrp="1"/>
          </p:cNvSpPr>
          <p:nvPr>
            <p:ph idx="1"/>
          </p:nvPr>
        </p:nvSpPr>
        <p:spPr>
          <a:xfrm>
            <a:off x="838200" y="1276709"/>
            <a:ext cx="10515600" cy="4900254"/>
          </a:xfrm>
        </p:spPr>
        <p:txBody>
          <a:bodyPr/>
          <a:lstStyle>
            <a:lvl4pPr marL="1028577" indent="0">
              <a:buNone/>
              <a:defRPr/>
            </a:lvl4pPr>
          </a:lstStyle>
          <a:p>
            <a:pPr lvl="0"/>
            <a:r>
              <a:rPr lang="fr-FR" dirty="0"/>
              <a:t>Modifier les styles du texte du masque</a:t>
            </a:r>
          </a:p>
          <a:p>
            <a:pPr lvl="1"/>
            <a:r>
              <a:rPr lang="fr-FR" dirty="0"/>
              <a:t>Deuxième niveau</a:t>
            </a:r>
          </a:p>
          <a:p>
            <a:pPr lvl="2"/>
            <a:r>
              <a:rPr lang="fr-FR" dirty="0"/>
              <a:t>Troisième niveau</a:t>
            </a: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19/02/2018</a:t>
            </a:fld>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2" name="Title 1"/>
          <p:cNvSpPr>
            <a:spLocks noGrp="1"/>
          </p:cNvSpPr>
          <p:nvPr>
            <p:ph type="title" hasCustomPrompt="1"/>
          </p:nvPr>
        </p:nvSpPr>
        <p:spPr>
          <a:xfrm>
            <a:off x="1219200" y="0"/>
            <a:ext cx="10972800" cy="755336"/>
          </a:xfrm>
        </p:spPr>
        <p:txBody>
          <a:bodyPr lIns="360000">
            <a:normAutofit/>
          </a:bodyPr>
          <a:lstStyle>
            <a:lvl1pPr algn="l">
              <a:defRPr sz="2700" baseline="0">
                <a:solidFill>
                  <a:schemeClr val="bg1"/>
                </a:solidFill>
              </a:defRPr>
            </a:lvl1pPr>
          </a:lstStyle>
          <a:p>
            <a:r>
              <a:rPr lang="fr-FR" dirty="0"/>
              <a:t>Titre de la diapositive</a:t>
            </a:r>
            <a:endParaRPr lang="en-US" dirty="0"/>
          </a:p>
        </p:txBody>
      </p:sp>
      <p:sp>
        <p:nvSpPr>
          <p:cNvPr id="5" name="Rectangle 4"/>
          <p:cNvSpPr/>
          <p:nvPr userDrawn="1"/>
        </p:nvSpPr>
        <p:spPr>
          <a:xfrm>
            <a:off x="0" y="0"/>
            <a:ext cx="838200" cy="755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7" name="Rectangle 6"/>
          <p:cNvSpPr/>
          <p:nvPr userDrawn="1"/>
        </p:nvSpPr>
        <p:spPr>
          <a:xfrm>
            <a:off x="704428" y="0"/>
            <a:ext cx="216747" cy="75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5631" y="6511808"/>
            <a:ext cx="1101345" cy="215037"/>
          </a:xfrm>
          <a:prstGeom prst="rect">
            <a:avLst/>
          </a:prstGeom>
        </p:spPr>
      </p:pic>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5" name="Rectangle 14"/>
          <p:cNvSpPr/>
          <p:nvPr userDrawn="1"/>
        </p:nvSpPr>
        <p:spPr>
          <a:xfrm>
            <a:off x="1219200" y="0"/>
            <a:ext cx="10972800" cy="75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19/02/2018</a:t>
            </a:fld>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2" name="Title 1"/>
          <p:cNvSpPr>
            <a:spLocks noGrp="1"/>
          </p:cNvSpPr>
          <p:nvPr>
            <p:ph type="title" hasCustomPrompt="1"/>
          </p:nvPr>
        </p:nvSpPr>
        <p:spPr>
          <a:xfrm>
            <a:off x="1219200" y="0"/>
            <a:ext cx="10972800" cy="755336"/>
          </a:xfrm>
        </p:spPr>
        <p:txBody>
          <a:bodyPr lIns="360000">
            <a:normAutofit/>
          </a:bodyPr>
          <a:lstStyle>
            <a:lvl1pPr algn="l">
              <a:defRPr sz="2700" baseline="0">
                <a:solidFill>
                  <a:schemeClr val="bg1"/>
                </a:solidFill>
              </a:defRPr>
            </a:lvl1pPr>
          </a:lstStyle>
          <a:p>
            <a:r>
              <a:rPr lang="fr-FR" dirty="0"/>
              <a:t>Titre de la diapositive</a:t>
            </a:r>
            <a:endParaRPr lang="en-US" dirty="0"/>
          </a:p>
        </p:txBody>
      </p:sp>
      <p:sp>
        <p:nvSpPr>
          <p:cNvPr id="5" name="Rectangle 4"/>
          <p:cNvSpPr/>
          <p:nvPr userDrawn="1"/>
        </p:nvSpPr>
        <p:spPr>
          <a:xfrm>
            <a:off x="0" y="0"/>
            <a:ext cx="838200" cy="755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7" name="Rectangle 6"/>
          <p:cNvSpPr/>
          <p:nvPr userDrawn="1"/>
        </p:nvSpPr>
        <p:spPr>
          <a:xfrm>
            <a:off x="704428" y="0"/>
            <a:ext cx="216747" cy="75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5631" y="6511808"/>
            <a:ext cx="1101345" cy="215037"/>
          </a:xfrm>
          <a:prstGeom prst="rect">
            <a:avLst/>
          </a:prstGeom>
        </p:spPr>
      </p:pic>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merciements">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2933"/>
            <a:ext cx="12191999" cy="1866509"/>
          </a:xfrm>
          <a:prstGeom prst="rect">
            <a:avLst/>
          </a:prstGeom>
        </p:spPr>
      </p:pic>
      <p:sp>
        <p:nvSpPr>
          <p:cNvPr id="8" name="Rectangle 7"/>
          <p:cNvSpPr/>
          <p:nvPr userDrawn="1"/>
        </p:nvSpPr>
        <p:spPr>
          <a:xfrm>
            <a:off x="6645" y="0"/>
            <a:ext cx="12192000" cy="186944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19/02/2018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userDrawn="1"/>
        </p:nvSpPr>
        <p:spPr>
          <a:xfrm>
            <a:off x="-6647" y="1840963"/>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0" y="2854960"/>
            <a:ext cx="12192000" cy="4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2" name="Title 1"/>
          <p:cNvSpPr>
            <a:spLocks noGrp="1"/>
          </p:cNvSpPr>
          <p:nvPr>
            <p:ph type="ctrTitle" hasCustomPrompt="1"/>
          </p:nvPr>
        </p:nvSpPr>
        <p:spPr>
          <a:xfrm>
            <a:off x="320965" y="3276603"/>
            <a:ext cx="11550067" cy="3186871"/>
          </a:xfrm>
        </p:spPr>
        <p:txBody>
          <a:bodyPr anchor="ctr" anchorCtr="0">
            <a:normAutofit/>
          </a:bodyPr>
          <a:lstStyle>
            <a:lvl1pPr algn="r">
              <a:defRPr sz="4050" cap="all" baseline="0">
                <a:solidFill>
                  <a:schemeClr val="bg1"/>
                </a:solidFill>
              </a:defRPr>
            </a:lvl1pPr>
          </a:lstStyle>
          <a:p>
            <a:r>
              <a:rPr lang="fr-FR" dirty="0"/>
              <a:t>Message de remerciements</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2319341"/>
            <a:ext cx="1899531" cy="370882"/>
          </a:xfrm>
          <a:prstGeom prst="rect">
            <a:avLst/>
          </a:prstGeom>
        </p:spPr>
      </p:pic>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Sponso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EE54A-1446-4D1B-993F-C27A467D21BD}" type="datetimeFigureOut">
              <a:rPr lang="fr-FR" smtClean="0">
                <a:solidFill>
                  <a:prstClr val="black">
                    <a:tint val="75000"/>
                  </a:prstClr>
                </a:solidFill>
              </a:rPr>
              <a:pPr/>
              <a:t>19/02/2018</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pic>
        <p:nvPicPr>
          <p:cNvPr id="7" name="Image 7" descr="ps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4175" y="5313847"/>
            <a:ext cx="1350965" cy="361720"/>
          </a:xfrm>
          <a:prstGeom prst="rect">
            <a:avLst/>
          </a:prstGeom>
        </p:spPr>
      </p:pic>
      <p:pic>
        <p:nvPicPr>
          <p:cNvPr id="9" name="Image 19" descr="eawa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74523" y="6126880"/>
            <a:ext cx="1388533" cy="260350"/>
          </a:xfrm>
          <a:prstGeom prst="rect">
            <a:avLst/>
          </a:prstGeom>
        </p:spPr>
      </p:pic>
      <p:pic>
        <p:nvPicPr>
          <p:cNvPr id="10" name="Image 4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53524" y="6041612"/>
            <a:ext cx="1264113" cy="455081"/>
          </a:xfrm>
          <a:prstGeom prst="rect">
            <a:avLst/>
          </a:prstGeom>
        </p:spPr>
      </p:pic>
      <p:pic>
        <p:nvPicPr>
          <p:cNvPr id="11" name="Image 4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34240" y="5373574"/>
            <a:ext cx="1513328" cy="184640"/>
          </a:xfrm>
          <a:prstGeom prst="rect">
            <a:avLst/>
          </a:prstGeom>
        </p:spPr>
      </p:pic>
      <p:grpSp>
        <p:nvGrpSpPr>
          <p:cNvPr id="14" name="Groupe 13"/>
          <p:cNvGrpSpPr/>
          <p:nvPr userDrawn="1"/>
        </p:nvGrpSpPr>
        <p:grpSpPr>
          <a:xfrm>
            <a:off x="5587911" y="5933742"/>
            <a:ext cx="1358692" cy="476994"/>
            <a:chOff x="4754528" y="4908030"/>
            <a:chExt cx="1019019" cy="476994"/>
          </a:xfrm>
        </p:grpSpPr>
        <p:pic>
          <p:nvPicPr>
            <p:cNvPr id="12" name="Image 47" descr="wsl.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754528" y="4908030"/>
              <a:ext cx="457200" cy="457200"/>
            </a:xfrm>
            <a:prstGeom prst="rect">
              <a:avLst/>
            </a:prstGeom>
          </p:spPr>
        </p:pic>
        <p:sp>
          <p:nvSpPr>
            <p:cNvPr id="13" name="ZoneTexte 48"/>
            <p:cNvSpPr txBox="1"/>
            <p:nvPr userDrawn="1"/>
          </p:nvSpPr>
          <p:spPr>
            <a:xfrm>
              <a:off x="5157753" y="5200358"/>
              <a:ext cx="615794" cy="184666"/>
            </a:xfrm>
            <a:prstGeom prst="rect">
              <a:avLst/>
            </a:prstGeom>
            <a:noFill/>
          </p:spPr>
          <p:txBody>
            <a:bodyPr wrap="none" rtlCol="0">
              <a:spAutoFit/>
            </a:bodyPr>
            <a:lstStyle/>
            <a:p>
              <a:pPr defTabSz="342859" fontAlgn="auto">
                <a:spcBef>
                  <a:spcPts val="0"/>
                </a:spcBef>
                <a:spcAft>
                  <a:spcPts val="0"/>
                </a:spcAft>
              </a:pPr>
              <a:r>
                <a:rPr lang="fr-FR" sz="300" dirty="0">
                  <a:solidFill>
                    <a:prstClr val="black"/>
                  </a:solidFill>
                  <a:latin typeface="Verdana"/>
                  <a:ea typeface=""/>
                  <a:cs typeface="Verdana"/>
                </a:rPr>
                <a:t>Eidg. Forschungsanstalt für Wald</a:t>
              </a:r>
            </a:p>
            <a:p>
              <a:pPr defTabSz="342859" fontAlgn="auto">
                <a:spcBef>
                  <a:spcPts val="0"/>
                </a:spcBef>
                <a:spcAft>
                  <a:spcPts val="0"/>
                </a:spcAft>
              </a:pPr>
              <a:r>
                <a:rPr lang="fr-FR" sz="300" dirty="0">
                  <a:solidFill>
                    <a:prstClr val="black"/>
                  </a:solidFill>
                  <a:latin typeface="Verdana"/>
                  <a:ea typeface=""/>
                  <a:cs typeface="Verdana"/>
                </a:rPr>
                <a:t>Schnee und Landschaft WSL</a:t>
              </a:r>
            </a:p>
          </p:txBody>
        </p:sp>
      </p:grpSp>
      <p:pic>
        <p:nvPicPr>
          <p:cNvPr id="15" name="Image 1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773577" y="5373574"/>
            <a:ext cx="1969955" cy="433390"/>
          </a:xfrm>
          <a:prstGeom prst="rect">
            <a:avLst/>
          </a:prstGeom>
        </p:spPr>
      </p:pic>
      <p:pic>
        <p:nvPicPr>
          <p:cNvPr id="16" name="Picture 15"/>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99419" y="3498954"/>
            <a:ext cx="6193164" cy="1209210"/>
          </a:xfrm>
          <a:prstGeom prst="rect">
            <a:avLst/>
          </a:prstGeom>
        </p:spPr>
      </p:pic>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re de la présentation_4">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screen">
            <a:extLst>
              <a:ext uri="{28A0092B-C50C-407E-A947-70E740481C1C}">
                <a14:useLocalDpi xmlns:a14="http://schemas.microsoft.com/office/drawing/2010/main"/>
              </a:ext>
            </a:extLst>
          </a:blip>
          <a:srcRect b="-896"/>
          <a:stretch/>
        </p:blipFill>
        <p:spPr>
          <a:xfrm>
            <a:off x="2" y="2934"/>
            <a:ext cx="12191999" cy="4862367"/>
          </a:xfrm>
          <a:prstGeom prst="rect">
            <a:avLst/>
          </a:prstGeom>
        </p:spPr>
      </p:pic>
      <p:sp>
        <p:nvSpPr>
          <p:cNvPr id="8" name="Rectangle 7"/>
          <p:cNvSpPr/>
          <p:nvPr userDrawn="1"/>
        </p:nvSpPr>
        <p:spPr>
          <a:xfrm>
            <a:off x="6645" y="-1"/>
            <a:ext cx="12192000" cy="4781255"/>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19/02/2018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0" y="4781255"/>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5635700"/>
            <a:ext cx="12192000" cy="1222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355869" y="2335718"/>
            <a:ext cx="11550067" cy="1744135"/>
          </a:xfrm>
        </p:spPr>
        <p:txBody>
          <a:bodyPr anchor="ctr" anchorCtr="0">
            <a:normAutofit/>
          </a:bodyPr>
          <a:lstStyle>
            <a:lvl1pPr algn="r">
              <a:defRPr sz="4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355869" y="4079851"/>
            <a:ext cx="11550067" cy="423622"/>
          </a:xfrm>
        </p:spPr>
        <p:txBody>
          <a:bodyPr/>
          <a:lstStyle>
            <a:lvl1pPr marL="0" indent="0" algn="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5180516"/>
            <a:ext cx="1899531" cy="370882"/>
          </a:xfrm>
          <a:prstGeom prst="rect">
            <a:avLst/>
          </a:prstGeom>
        </p:spPr>
      </p:pic>
    </p:spTree>
    <p:extLst>
      <p:ext uri="{BB962C8B-B14F-4D97-AF65-F5344CB8AC3E}">
        <p14:creationId xmlns:p14="http://schemas.microsoft.com/office/powerpoint/2010/main" val="3926275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 ela présentation_3">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2933"/>
            <a:ext cx="12191999" cy="1866509"/>
          </a:xfrm>
          <a:prstGeom prst="rect">
            <a:avLst/>
          </a:prstGeom>
        </p:spPr>
      </p:pic>
      <p:sp>
        <p:nvSpPr>
          <p:cNvPr id="8" name="Rectangle 7"/>
          <p:cNvSpPr/>
          <p:nvPr userDrawn="1"/>
        </p:nvSpPr>
        <p:spPr>
          <a:xfrm>
            <a:off x="6645" y="0"/>
            <a:ext cx="12192000" cy="186944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19/02/2018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6647" y="1840963"/>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2854960"/>
            <a:ext cx="12192000" cy="4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Title 1"/>
          <p:cNvSpPr>
            <a:spLocks noGrp="1"/>
          </p:cNvSpPr>
          <p:nvPr>
            <p:ph type="ctrTitle" hasCustomPrompt="1"/>
          </p:nvPr>
        </p:nvSpPr>
        <p:spPr>
          <a:xfrm>
            <a:off x="466657" y="3482212"/>
            <a:ext cx="11550067" cy="1896104"/>
          </a:xfrm>
        </p:spPr>
        <p:txBody>
          <a:bodyPr anchor="ctr" anchorCtr="0">
            <a:normAutofit/>
          </a:bodyPr>
          <a:lstStyle>
            <a:lvl1pPr algn="r">
              <a:defRPr sz="4000" cap="all" baseline="0">
                <a:solidFill>
                  <a:schemeClr val="bg1"/>
                </a:solidFill>
              </a:defRPr>
            </a:lvl1pPr>
          </a:lstStyle>
          <a:p>
            <a:r>
              <a:rPr lang="fr-FR" dirty="0"/>
              <a:t>TITRE DE LA </a:t>
            </a:r>
            <a:r>
              <a:rPr lang="fr-FR" dirty="0" err="1"/>
              <a:t>PRéSENTATION</a:t>
            </a:r>
            <a:endParaRPr lang="en-US" dirty="0"/>
          </a:p>
        </p:txBody>
      </p:sp>
      <p:sp>
        <p:nvSpPr>
          <p:cNvPr id="14" name="Subtitle 2"/>
          <p:cNvSpPr>
            <a:spLocks noGrp="1"/>
          </p:cNvSpPr>
          <p:nvPr>
            <p:ph type="subTitle" idx="1" hasCustomPrompt="1"/>
          </p:nvPr>
        </p:nvSpPr>
        <p:spPr>
          <a:xfrm>
            <a:off x="466657" y="5397127"/>
            <a:ext cx="11550067" cy="423622"/>
          </a:xfrm>
        </p:spPr>
        <p:txBody>
          <a:bodyPr/>
          <a:lstStyle>
            <a:lvl1pPr marL="0" indent="0" algn="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2319341"/>
            <a:ext cx="1899531" cy="370882"/>
          </a:xfrm>
          <a:prstGeom prst="rect">
            <a:avLst/>
          </a:prstGeom>
        </p:spPr>
      </p:pic>
    </p:spTree>
    <p:extLst>
      <p:ext uri="{BB962C8B-B14F-4D97-AF65-F5344CB8AC3E}">
        <p14:creationId xmlns:p14="http://schemas.microsoft.com/office/powerpoint/2010/main" val="1575623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12" name="Imag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3"/>
            <a:ext cx="2072639" cy="6857999"/>
          </a:xfrm>
          <a:prstGeom prst="rect">
            <a:avLst/>
          </a:prstGeom>
        </p:spPr>
      </p:pic>
      <p:sp>
        <p:nvSpPr>
          <p:cNvPr id="8" name="Rectangle 7"/>
          <p:cNvSpPr/>
          <p:nvPr userDrawn="1"/>
        </p:nvSpPr>
        <p:spPr>
          <a:xfrm>
            <a:off x="1" y="-1"/>
            <a:ext cx="2228427" cy="68580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6" name="Imag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91060" y="3127003"/>
            <a:ext cx="2787701" cy="337756"/>
          </a:xfrm>
          <a:prstGeom prst="rect">
            <a:avLst/>
          </a:prstGeom>
          <a:solidFill>
            <a:srgbClr val="282362"/>
          </a:solidFill>
        </p:spPr>
      </p:pic>
      <p:sp>
        <p:nvSpPr>
          <p:cNvPr id="7" name="Rectangle 6"/>
          <p:cNvSpPr/>
          <p:nvPr userDrawn="1"/>
        </p:nvSpPr>
        <p:spPr>
          <a:xfrm>
            <a:off x="2072640" y="0"/>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3285068" y="0"/>
            <a:ext cx="89069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3285070" y="3"/>
            <a:ext cx="8906932" cy="6857999"/>
          </a:xfrm>
        </p:spPr>
        <p:txBody>
          <a:bodyPr rIns="540000" anchor="ctr" anchorCtr="0">
            <a:normAutofit/>
          </a:bodyPr>
          <a:lstStyle>
            <a:lvl1pPr algn="r">
              <a:defRPr sz="5400" cap="all" baseline="0">
                <a:solidFill>
                  <a:schemeClr val="bg1"/>
                </a:solidFill>
              </a:defRPr>
            </a:lvl1pPr>
          </a:lstStyle>
          <a:p>
            <a:r>
              <a:rPr lang="fr-FR" dirty="0"/>
              <a:t>TITRE du chapitre</a:t>
            </a:r>
            <a:endParaRPr lang="en-US" dirty="0"/>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2190049" y="3177350"/>
            <a:ext cx="1424648" cy="494509"/>
          </a:xfrm>
          <a:prstGeom prst="rect">
            <a:avLst/>
          </a:prstGeom>
        </p:spPr>
      </p:pic>
    </p:spTree>
    <p:extLst>
      <p:ext uri="{BB962C8B-B14F-4D97-AF65-F5344CB8AC3E}">
        <p14:creationId xmlns:p14="http://schemas.microsoft.com/office/powerpoint/2010/main" val="4010215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6" name="Imag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91060" y="3127003"/>
            <a:ext cx="2787701" cy="337756"/>
          </a:xfrm>
          <a:prstGeom prst="rect">
            <a:avLst/>
          </a:prstGeom>
          <a:solidFill>
            <a:srgbClr val="282362"/>
          </a:solidFill>
        </p:spPr>
      </p:pic>
      <p:sp>
        <p:nvSpPr>
          <p:cNvPr id="7" name="Rectangle 6"/>
          <p:cNvSpPr/>
          <p:nvPr userDrawn="1"/>
        </p:nvSpPr>
        <p:spPr>
          <a:xfrm>
            <a:off x="2072640" y="0"/>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3285068" y="0"/>
            <a:ext cx="89069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0" name="Content Placeholder 2"/>
          <p:cNvSpPr>
            <a:spLocks noGrp="1"/>
          </p:cNvSpPr>
          <p:nvPr>
            <p:ph idx="1" hasCustomPrompt="1"/>
          </p:nvPr>
        </p:nvSpPr>
        <p:spPr>
          <a:xfrm>
            <a:off x="3810449" y="1630009"/>
            <a:ext cx="7775785" cy="4788044"/>
          </a:xfrm>
        </p:spPr>
        <p:txBody>
          <a:bodyPr anchor="ctr" anchorCtr="0"/>
          <a:lstStyle>
            <a:lvl1pPr>
              <a:defRPr>
                <a:solidFill>
                  <a:schemeClr val="bg1"/>
                </a:solidFill>
              </a:defRPr>
            </a:lvl1pPr>
            <a:lvl4pPr marL="1371600" indent="0">
              <a:buNone/>
              <a:defRPr/>
            </a:lvl4pPr>
          </a:lstStyle>
          <a:p>
            <a:pPr lvl="0"/>
            <a:r>
              <a:rPr lang="fr-FR" dirty="0"/>
              <a:t>Partie 1</a:t>
            </a:r>
          </a:p>
          <a:p>
            <a:pPr lvl="0"/>
            <a:r>
              <a:rPr lang="fr-CH" dirty="0"/>
              <a:t>Partie 2</a:t>
            </a:r>
          </a:p>
          <a:p>
            <a:pPr lvl="0"/>
            <a:endParaRPr lang="fr-FR" dirty="0"/>
          </a:p>
        </p:txBody>
      </p:sp>
      <p:sp>
        <p:nvSpPr>
          <p:cNvPr id="11" name="Title 1"/>
          <p:cNvSpPr>
            <a:spLocks noGrp="1"/>
          </p:cNvSpPr>
          <p:nvPr>
            <p:ph type="title" hasCustomPrompt="1"/>
          </p:nvPr>
        </p:nvSpPr>
        <p:spPr>
          <a:xfrm>
            <a:off x="3763036" y="308215"/>
            <a:ext cx="7823197" cy="755336"/>
          </a:xfrm>
        </p:spPr>
        <p:txBody>
          <a:bodyPr lIns="360000">
            <a:normAutofit/>
          </a:bodyPr>
          <a:lstStyle>
            <a:lvl1pPr algn="l">
              <a:defRPr sz="3600" cap="all" baseline="0">
                <a:solidFill>
                  <a:schemeClr val="bg1"/>
                </a:solidFill>
              </a:defRPr>
            </a:lvl1pPr>
          </a:lstStyle>
          <a:p>
            <a:r>
              <a:rPr lang="fr-FR" dirty="0"/>
              <a:t>Agenda</a:t>
            </a:r>
            <a:endParaRPr lang="en-US" dirty="0"/>
          </a:p>
        </p:txBody>
      </p:sp>
      <p:pic>
        <p:nvPicPr>
          <p:cNvPr id="14" name="Image 1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
            <a:ext cx="2519680" cy="6855069"/>
          </a:xfrm>
          <a:prstGeom prst="rect">
            <a:avLst/>
          </a:prstGeom>
        </p:spPr>
      </p:pic>
      <p:sp>
        <p:nvSpPr>
          <p:cNvPr id="15" name="Rectangle 14"/>
          <p:cNvSpPr/>
          <p:nvPr userDrawn="1"/>
        </p:nvSpPr>
        <p:spPr>
          <a:xfrm>
            <a:off x="0" y="-2931"/>
            <a:ext cx="2519680" cy="6855069"/>
          </a:xfrm>
          <a:prstGeom prst="rect">
            <a:avLst/>
          </a:prstGeom>
          <a:solidFill>
            <a:schemeClr val="tx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17" name="Rectangle 16"/>
          <p:cNvSpPr/>
          <p:nvPr userDrawn="1"/>
        </p:nvSpPr>
        <p:spPr>
          <a:xfrm>
            <a:off x="2072640" y="-2931"/>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2190049" y="3177350"/>
            <a:ext cx="1424648" cy="494509"/>
          </a:xfrm>
          <a:prstGeom prst="rect">
            <a:avLst/>
          </a:prstGeom>
        </p:spPr>
      </p:pic>
    </p:spTree>
    <p:extLst>
      <p:ext uri="{BB962C8B-B14F-4D97-AF65-F5344CB8AC3E}">
        <p14:creationId xmlns:p14="http://schemas.microsoft.com/office/powerpoint/2010/main" val="316451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5" name="Rectangle 14"/>
          <p:cNvSpPr/>
          <p:nvPr userDrawn="1"/>
        </p:nvSpPr>
        <p:spPr>
          <a:xfrm>
            <a:off x="1219200" y="0"/>
            <a:ext cx="10972800" cy="75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Content Placeholder 2"/>
          <p:cNvSpPr>
            <a:spLocks noGrp="1"/>
          </p:cNvSpPr>
          <p:nvPr>
            <p:ph idx="1"/>
          </p:nvPr>
        </p:nvSpPr>
        <p:spPr>
          <a:xfrm>
            <a:off x="838200" y="1276709"/>
            <a:ext cx="10515600" cy="4900254"/>
          </a:xfrm>
        </p:spPr>
        <p:txBody>
          <a:bodyPr/>
          <a:lstStyle>
            <a:lvl4pPr marL="1371600" indent="0">
              <a:buNone/>
              <a:defRPr/>
            </a:lvl4pPr>
          </a:lstStyle>
          <a:p>
            <a:pPr lvl="0"/>
            <a:r>
              <a:rPr lang="fr-FR" dirty="0"/>
              <a:t>Modifier les styles du texte du masque</a:t>
            </a:r>
          </a:p>
          <a:p>
            <a:pPr lvl="1"/>
            <a:r>
              <a:rPr lang="fr-FR" dirty="0"/>
              <a:t>Deuxième niveau</a:t>
            </a:r>
          </a:p>
          <a:p>
            <a:pPr lvl="2"/>
            <a:r>
              <a:rPr lang="fr-FR" dirty="0"/>
              <a:t>Troisième niveau</a:t>
            </a:r>
          </a:p>
        </p:txBody>
      </p:sp>
      <p:sp>
        <p:nvSpPr>
          <p:cNvPr id="4" name="Date Placeholder 3"/>
          <p:cNvSpPr>
            <a:spLocks noGrp="1"/>
          </p:cNvSpPr>
          <p:nvPr>
            <p:ph type="dt" sz="half" idx="10"/>
          </p:nvPr>
        </p:nvSpPr>
        <p:spPr/>
        <p:txBody>
          <a:bodyPr/>
          <a:lstStyle/>
          <a:p>
            <a:fld id="{337EE54A-1446-4D1B-993F-C27A467D21BD}" type="datetimeFigureOut">
              <a:rPr lang="fr-FR" smtClean="0"/>
              <a:t>19/02/2018</a:t>
            </a:fld>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2" name="Title 1"/>
          <p:cNvSpPr>
            <a:spLocks noGrp="1"/>
          </p:cNvSpPr>
          <p:nvPr>
            <p:ph type="title" hasCustomPrompt="1"/>
          </p:nvPr>
        </p:nvSpPr>
        <p:spPr>
          <a:xfrm>
            <a:off x="1219200" y="0"/>
            <a:ext cx="10972800" cy="755336"/>
          </a:xfrm>
        </p:spPr>
        <p:txBody>
          <a:bodyPr lIns="360000">
            <a:normAutofit/>
          </a:bodyPr>
          <a:lstStyle>
            <a:lvl1pPr algn="l">
              <a:defRPr sz="3600" baseline="0">
                <a:solidFill>
                  <a:schemeClr val="bg1"/>
                </a:solidFill>
              </a:defRPr>
            </a:lvl1pPr>
          </a:lstStyle>
          <a:p>
            <a:r>
              <a:rPr lang="fr-FR" dirty="0"/>
              <a:t>Titre de la diapositive</a:t>
            </a:r>
            <a:endParaRPr lang="en-US" dirty="0"/>
          </a:p>
        </p:txBody>
      </p:sp>
      <p:sp>
        <p:nvSpPr>
          <p:cNvPr id="5" name="Rectangle 4"/>
          <p:cNvSpPr/>
          <p:nvPr userDrawn="1"/>
        </p:nvSpPr>
        <p:spPr>
          <a:xfrm>
            <a:off x="0" y="0"/>
            <a:ext cx="838200" cy="755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 name="Rectangle 6"/>
          <p:cNvSpPr/>
          <p:nvPr userDrawn="1"/>
        </p:nvSpPr>
        <p:spPr>
          <a:xfrm>
            <a:off x="704428" y="0"/>
            <a:ext cx="216747" cy="75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5630" y="6511808"/>
            <a:ext cx="1101345" cy="215037"/>
          </a:xfrm>
          <a:prstGeom prst="rect">
            <a:avLst/>
          </a:prstGeom>
        </p:spPr>
      </p:pic>
    </p:spTree>
    <p:extLst>
      <p:ext uri="{BB962C8B-B14F-4D97-AF65-F5344CB8AC3E}">
        <p14:creationId xmlns:p14="http://schemas.microsoft.com/office/powerpoint/2010/main" val="968418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5" name="Rectangle 14"/>
          <p:cNvSpPr/>
          <p:nvPr userDrawn="1"/>
        </p:nvSpPr>
        <p:spPr>
          <a:xfrm>
            <a:off x="1219200" y="0"/>
            <a:ext cx="10972800" cy="75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19/02/2018</a:t>
            </a:fld>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2" name="Title 1"/>
          <p:cNvSpPr>
            <a:spLocks noGrp="1"/>
          </p:cNvSpPr>
          <p:nvPr>
            <p:ph type="title" hasCustomPrompt="1"/>
          </p:nvPr>
        </p:nvSpPr>
        <p:spPr>
          <a:xfrm>
            <a:off x="1219200" y="0"/>
            <a:ext cx="10972800" cy="755336"/>
          </a:xfrm>
        </p:spPr>
        <p:txBody>
          <a:bodyPr lIns="360000">
            <a:normAutofit/>
          </a:bodyPr>
          <a:lstStyle>
            <a:lvl1pPr algn="l">
              <a:defRPr sz="3600" baseline="0">
                <a:solidFill>
                  <a:schemeClr val="bg1"/>
                </a:solidFill>
              </a:defRPr>
            </a:lvl1pPr>
          </a:lstStyle>
          <a:p>
            <a:r>
              <a:rPr lang="fr-FR" dirty="0"/>
              <a:t>Titre de la diapositive</a:t>
            </a:r>
            <a:endParaRPr lang="en-US" dirty="0"/>
          </a:p>
        </p:txBody>
      </p:sp>
      <p:sp>
        <p:nvSpPr>
          <p:cNvPr id="5" name="Rectangle 4"/>
          <p:cNvSpPr/>
          <p:nvPr userDrawn="1"/>
        </p:nvSpPr>
        <p:spPr>
          <a:xfrm>
            <a:off x="0" y="0"/>
            <a:ext cx="838200" cy="755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 name="Rectangle 6"/>
          <p:cNvSpPr/>
          <p:nvPr userDrawn="1"/>
        </p:nvSpPr>
        <p:spPr>
          <a:xfrm>
            <a:off x="704428" y="0"/>
            <a:ext cx="216747" cy="75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5630" y="6511808"/>
            <a:ext cx="1101345" cy="215037"/>
          </a:xfrm>
          <a:prstGeom prst="rect">
            <a:avLst/>
          </a:prstGeom>
        </p:spPr>
      </p:pic>
    </p:spTree>
    <p:extLst>
      <p:ext uri="{BB962C8B-B14F-4D97-AF65-F5344CB8AC3E}">
        <p14:creationId xmlns:p14="http://schemas.microsoft.com/office/powerpoint/2010/main" val="252851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merciements">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2933"/>
            <a:ext cx="12191999" cy="1866509"/>
          </a:xfrm>
          <a:prstGeom prst="rect">
            <a:avLst/>
          </a:prstGeom>
        </p:spPr>
      </p:pic>
      <p:sp>
        <p:nvSpPr>
          <p:cNvPr id="8" name="Rectangle 7"/>
          <p:cNvSpPr/>
          <p:nvPr userDrawn="1"/>
        </p:nvSpPr>
        <p:spPr>
          <a:xfrm>
            <a:off x="6645" y="0"/>
            <a:ext cx="12192000" cy="186944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19/02/2018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6647" y="1840963"/>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2854960"/>
            <a:ext cx="12192000" cy="4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320965" y="3276603"/>
            <a:ext cx="11550067" cy="3186871"/>
          </a:xfrm>
        </p:spPr>
        <p:txBody>
          <a:bodyPr anchor="ctr" anchorCtr="0">
            <a:normAutofit/>
          </a:bodyPr>
          <a:lstStyle>
            <a:lvl1pPr algn="r">
              <a:defRPr sz="5400" cap="all" baseline="0">
                <a:solidFill>
                  <a:schemeClr val="bg1"/>
                </a:solidFill>
              </a:defRPr>
            </a:lvl1pPr>
          </a:lstStyle>
          <a:p>
            <a:r>
              <a:rPr lang="fr-FR" dirty="0"/>
              <a:t>Message de remerciements</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2319341"/>
            <a:ext cx="1899531" cy="370882"/>
          </a:xfrm>
          <a:prstGeom prst="rect">
            <a:avLst/>
          </a:prstGeom>
        </p:spPr>
      </p:pic>
    </p:spTree>
    <p:extLst>
      <p:ext uri="{BB962C8B-B14F-4D97-AF65-F5344CB8AC3E}">
        <p14:creationId xmlns:p14="http://schemas.microsoft.com/office/powerpoint/2010/main" val="1117878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EE54A-1446-4D1B-993F-C27A467D21BD}" type="datetimeFigureOut">
              <a:rPr lang="fr-FR" smtClean="0"/>
              <a:t>19/02/2018</a:t>
            </a:fld>
            <a:endParaRPr lang="fr-F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A6DD6-4F68-4143-A850-17C97FAF9A1F}" type="slidenum">
              <a:rPr lang="fr-FR" smtClean="0"/>
              <a:t>‹#›</a:t>
            </a:fld>
            <a:endParaRPr lang="fr-FR"/>
          </a:p>
        </p:txBody>
      </p:sp>
    </p:spTree>
    <p:extLst>
      <p:ext uri="{BB962C8B-B14F-4D97-AF65-F5344CB8AC3E}">
        <p14:creationId xmlns:p14="http://schemas.microsoft.com/office/powerpoint/2010/main" val="1335999541"/>
      </p:ext>
    </p:extLst>
  </p:cSld>
  <p:clrMap bg1="lt1" tx1="dk1" bg2="lt2" tx2="dk2" accent1="accent1" accent2="accent2" accent3="accent3" accent4="accent4" accent5="accent5" accent6="accent6" hlink="hlink" folHlink="folHlink"/>
  <p:sldLayoutIdLst>
    <p:sldLayoutId id="2147483685" r:id="rId1"/>
    <p:sldLayoutId id="2147483694" r:id="rId2"/>
    <p:sldLayoutId id="2147483698" r:id="rId3"/>
    <p:sldLayoutId id="2147483697" r:id="rId4"/>
    <p:sldLayoutId id="2147483691" r:id="rId5"/>
    <p:sldLayoutId id="2147483695" r:id="rId6"/>
    <p:sldLayoutId id="2147483688" r:id="rId7"/>
    <p:sldLayoutId id="2147483696" r:id="rId8"/>
    <p:sldLayoutId id="2147483692" r:id="rId9"/>
    <p:sldLayoutId id="2147483693" r:id="rId10"/>
    <p:sldLayoutId id="2147483690" r:id="rId11"/>
    <p:sldLayoutId id="2147483700" r:id="rId12"/>
    <p:sldLayoutId id="2147483725" r:id="rId13"/>
    <p:sldLayoutId id="2147483726" r:id="rId14"/>
    <p:sldLayoutId id="2147483727" r:id="rId15"/>
    <p:sldLayoutId id="2147483728" r:id="rId16"/>
  </p:sldLayoutIdLst>
  <p:txStyles>
    <p:titleStyle>
      <a:lvl1pPr algn="l" defTabSz="914400" rtl="0" eaLnBrk="1" latinLnBrk="0" hangingPunct="1">
        <a:lnSpc>
          <a:spcPct val="90000"/>
        </a:lnSpc>
        <a:spcBef>
          <a:spcPct val="0"/>
        </a:spcBef>
        <a:buNone/>
        <a:defRPr sz="4400" kern="1200">
          <a:solidFill>
            <a:schemeClr val="tx2"/>
          </a:solidFill>
          <a:latin typeface="AlphaHeadlinePro-Bold" panose="02000500030000020004"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859"/>
            <a:fld id="{337EE54A-1446-4D1B-993F-C27A467D21BD}" type="datetimeFigureOut">
              <a:rPr lang="fr-FR" smtClean="0">
                <a:solidFill>
                  <a:prstClr val="black">
                    <a:tint val="75000"/>
                  </a:prstClr>
                </a:solidFill>
              </a:rPr>
              <a:pPr defTabSz="342859"/>
              <a:t>19/02/2018</a:t>
            </a:fld>
            <a:endParaRPr lang="fr-FR">
              <a:solidFill>
                <a:prstClr val="black">
                  <a:tint val="75000"/>
                </a:prstClr>
              </a:solidFill>
            </a:endParaRPr>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859"/>
            <a:endParaRPr lang="fr-FR">
              <a:solidFill>
                <a:prstClr val="black">
                  <a:tint val="75000"/>
                </a:prstClr>
              </a:solidFill>
            </a:endParaRPr>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859"/>
            <a:fld id="{66AA6DD6-4F68-4143-A850-17C97FAF9A1F}" type="slidenum">
              <a:rPr lang="fr-FR" smtClean="0">
                <a:solidFill>
                  <a:prstClr val="black">
                    <a:tint val="75000"/>
                  </a:prstClr>
                </a:solidFill>
              </a:rPr>
              <a:pPr defTabSz="342859"/>
              <a:t>‹#›</a:t>
            </a:fld>
            <a:endParaRPr lang="fr-FR">
              <a:solidFill>
                <a:prstClr val="black">
                  <a:tint val="75000"/>
                </a:prstClr>
              </a:solidFill>
            </a:endParaRPr>
          </a:p>
        </p:txBody>
      </p:sp>
    </p:spTree>
    <p:extLst>
      <p:ext uri="{BB962C8B-B14F-4D97-AF65-F5344CB8AC3E}">
        <p14:creationId xmlns:p14="http://schemas.microsoft.com/office/powerpoint/2010/main" val="97113362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718" rtl="0" eaLnBrk="1" latinLnBrk="0" hangingPunct="1">
        <a:lnSpc>
          <a:spcPct val="90000"/>
        </a:lnSpc>
        <a:spcBef>
          <a:spcPct val="0"/>
        </a:spcBef>
        <a:buNone/>
        <a:defRPr sz="3300" kern="1200">
          <a:solidFill>
            <a:schemeClr val="tx2"/>
          </a:solidFill>
          <a:latin typeface="AlphaHeadlinePro-Bold" panose="02000500030000020004" pitchFamily="50" charset="0"/>
          <a:ea typeface="+mj-ea"/>
          <a:cs typeface="+mj-cs"/>
        </a:defRPr>
      </a:lvl1pPr>
    </p:titleStyle>
    <p:bodyStyle>
      <a:lvl1pPr marL="171429" indent="-171429" algn="l" defTabSz="685718" rtl="0" eaLnBrk="1" latinLnBrk="0" hangingPunct="1">
        <a:lnSpc>
          <a:spcPct val="90000"/>
        </a:lnSpc>
        <a:spcBef>
          <a:spcPts val="750"/>
        </a:spcBef>
        <a:buClr>
          <a:schemeClr val="accent1"/>
        </a:buClr>
        <a:buFont typeface="Arial" panose="020B0604020202020204" pitchFamily="34" charset="0"/>
        <a:buChar char="•"/>
        <a:defRPr sz="2100" kern="1200">
          <a:solidFill>
            <a:schemeClr val="tx2"/>
          </a:solidFill>
          <a:latin typeface="+mn-lt"/>
          <a:ea typeface="+mn-ea"/>
          <a:cs typeface="+mn-cs"/>
        </a:defRPr>
      </a:lvl1pPr>
      <a:lvl2pPr marL="514289" indent="-171429" algn="l" defTabSz="685718" rtl="0" eaLnBrk="1" latinLnBrk="0" hangingPunct="1">
        <a:lnSpc>
          <a:spcPct val="90000"/>
        </a:lnSpc>
        <a:spcBef>
          <a:spcPts val="375"/>
        </a:spcBef>
        <a:buClr>
          <a:schemeClr val="accent2"/>
        </a:buClr>
        <a:buFont typeface="Arial" panose="020B0604020202020204" pitchFamily="34" charset="0"/>
        <a:buChar char="•"/>
        <a:defRPr sz="1800" kern="1200">
          <a:solidFill>
            <a:schemeClr val="tx2"/>
          </a:solidFill>
          <a:latin typeface="+mn-lt"/>
          <a:ea typeface="+mn-ea"/>
          <a:cs typeface="+mn-cs"/>
        </a:defRPr>
      </a:lvl2pPr>
      <a:lvl3pPr marL="857148" indent="-171429" algn="l" defTabSz="685718"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006" indent="-171429" algn="l" defTabSz="685718"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2866" indent="-171429" algn="l" defTabSz="685718"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725" indent="-171429" algn="l" defTabSz="6857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84" indent="-171429" algn="l" defTabSz="6857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43" indent="-171429" algn="l" defTabSz="6857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02" indent="-171429" algn="l" defTabSz="6857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8" rtl="0" eaLnBrk="1" latinLnBrk="0" hangingPunct="1">
        <a:defRPr sz="1350" kern="1200">
          <a:solidFill>
            <a:schemeClr val="tx1"/>
          </a:solidFill>
          <a:latin typeface="+mn-lt"/>
          <a:ea typeface="+mn-ea"/>
          <a:cs typeface="+mn-cs"/>
        </a:defRPr>
      </a:lvl1pPr>
      <a:lvl2pPr marL="342859" algn="l" defTabSz="685718" rtl="0" eaLnBrk="1" latinLnBrk="0" hangingPunct="1">
        <a:defRPr sz="1350" kern="1200">
          <a:solidFill>
            <a:schemeClr val="tx1"/>
          </a:solidFill>
          <a:latin typeface="+mn-lt"/>
          <a:ea typeface="+mn-ea"/>
          <a:cs typeface="+mn-cs"/>
        </a:defRPr>
      </a:lvl2pPr>
      <a:lvl3pPr marL="685718" algn="l" defTabSz="685718" rtl="0" eaLnBrk="1" latinLnBrk="0" hangingPunct="1">
        <a:defRPr sz="1350" kern="1200">
          <a:solidFill>
            <a:schemeClr val="tx1"/>
          </a:solidFill>
          <a:latin typeface="+mn-lt"/>
          <a:ea typeface="+mn-ea"/>
          <a:cs typeface="+mn-cs"/>
        </a:defRPr>
      </a:lvl3pPr>
      <a:lvl4pPr marL="1028577" algn="l" defTabSz="685718" rtl="0" eaLnBrk="1" latinLnBrk="0" hangingPunct="1">
        <a:defRPr sz="1350" kern="1200">
          <a:solidFill>
            <a:schemeClr val="tx1"/>
          </a:solidFill>
          <a:latin typeface="+mn-lt"/>
          <a:ea typeface="+mn-ea"/>
          <a:cs typeface="+mn-cs"/>
        </a:defRPr>
      </a:lvl4pPr>
      <a:lvl5pPr marL="1371436" algn="l" defTabSz="685718" rtl="0" eaLnBrk="1" latinLnBrk="0" hangingPunct="1">
        <a:defRPr sz="1350" kern="1200">
          <a:solidFill>
            <a:schemeClr val="tx1"/>
          </a:solidFill>
          <a:latin typeface="+mn-lt"/>
          <a:ea typeface="+mn-ea"/>
          <a:cs typeface="+mn-cs"/>
        </a:defRPr>
      </a:lvl5pPr>
      <a:lvl6pPr marL="1714295" algn="l" defTabSz="685718" rtl="0" eaLnBrk="1" latinLnBrk="0" hangingPunct="1">
        <a:defRPr sz="1350" kern="1200">
          <a:solidFill>
            <a:schemeClr val="tx1"/>
          </a:solidFill>
          <a:latin typeface="+mn-lt"/>
          <a:ea typeface="+mn-ea"/>
          <a:cs typeface="+mn-cs"/>
        </a:defRPr>
      </a:lvl6pPr>
      <a:lvl7pPr marL="2057154" algn="l" defTabSz="685718" rtl="0" eaLnBrk="1" latinLnBrk="0" hangingPunct="1">
        <a:defRPr sz="1350" kern="1200">
          <a:solidFill>
            <a:schemeClr val="tx1"/>
          </a:solidFill>
          <a:latin typeface="+mn-lt"/>
          <a:ea typeface="+mn-ea"/>
          <a:cs typeface="+mn-cs"/>
        </a:defRPr>
      </a:lvl7pPr>
      <a:lvl8pPr marL="2400013" algn="l" defTabSz="685718" rtl="0" eaLnBrk="1" latinLnBrk="0" hangingPunct="1">
        <a:defRPr sz="1350" kern="1200">
          <a:solidFill>
            <a:schemeClr val="tx1"/>
          </a:solidFill>
          <a:latin typeface="+mn-lt"/>
          <a:ea typeface="+mn-ea"/>
          <a:cs typeface="+mn-cs"/>
        </a:defRPr>
      </a:lvl8pPr>
      <a:lvl9pPr marL="2742872" algn="l" defTabSz="68571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4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tiff"/><Relationship Id="rId4" Type="http://schemas.openxmlformats.org/officeDocument/2006/relationships/image" Target="../media/image46.tiff"/></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4.emf"/><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3.tiff"/><Relationship Id="rId13"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2.tiff"/><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5" Type="http://schemas.microsoft.com/office/2007/relationships/hdphoto" Target="../media/hdphoto3.wdp"/><Relationship Id="rId10" Type="http://schemas.openxmlformats.org/officeDocument/2006/relationships/image" Target="../media/image25.jpeg"/><Relationship Id="rId4" Type="http://schemas.microsoft.com/office/2007/relationships/hdphoto" Target="../media/hdphoto1.wdp"/><Relationship Id="rId9" Type="http://schemas.openxmlformats.org/officeDocument/2006/relationships/image" Target="../media/image24.tiff"/><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56.jpeg"/><Relationship Id="rId7"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tiff"/></Relationships>
</file>

<file path=ppt/slides/_rels/slide25.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image" Target="../media/image56.jpeg"/><Relationship Id="rId7" Type="http://schemas.openxmlformats.org/officeDocument/2006/relationships/image" Target="../media/image57.tif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6.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6.jpe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9.jpeg"/><Relationship Id="rId11" Type="http://schemas.microsoft.com/office/2007/relationships/hdphoto" Target="../media/hdphoto5.wdp"/><Relationship Id="rId5" Type="http://schemas.openxmlformats.org/officeDocument/2006/relationships/image" Target="../media/image24.tiff"/><Relationship Id="rId10" Type="http://schemas.openxmlformats.org/officeDocument/2006/relationships/image" Target="../media/image28.png"/><Relationship Id="rId4" Type="http://schemas.openxmlformats.org/officeDocument/2006/relationships/image" Target="../media/image26.jpeg"/><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56.jpeg"/><Relationship Id="rId7"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tiff"/><Relationship Id="rId5" Type="http://schemas.openxmlformats.org/officeDocument/2006/relationships/image" Target="../media/image59.tiff"/><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56.jpeg"/><Relationship Id="rId7"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4.tiff"/><Relationship Id="rId5" Type="http://schemas.openxmlformats.org/officeDocument/2006/relationships/image" Target="../media/image59.tiff"/><Relationship Id="rId10" Type="http://schemas.openxmlformats.org/officeDocument/2006/relationships/image" Target="../media/image60.png"/><Relationship Id="rId4" Type="http://schemas.openxmlformats.org/officeDocument/2006/relationships/image" Target="../media/image26.jpeg"/><Relationship Id="rId9" Type="http://schemas.openxmlformats.org/officeDocument/2006/relationships/image" Target="../media/image2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tiff"/><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hyperlink" Target="https://dslab2018.github.io/"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jupyter/jupyter/wiki/Jupyter-kernels" TargetMode="External"/><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docs.python.org/3.6/tutorial/"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s://github.com/justmarkham/python-reference" TargetMode="External"/><Relationship Id="rId4" Type="http://schemas.openxmlformats.org/officeDocument/2006/relationships/hyperlink" Target="https://github.com/justmarkham/DAT8#python-resource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tiff"/></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dslab2018.github.io/DSLab_week1_CCPython.ipynb"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7.tif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imag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856" y="2310126"/>
            <a:ext cx="1431131" cy="402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 y="2823122"/>
            <a:ext cx="11911644" cy="1896104"/>
          </a:xfrm>
        </p:spPr>
        <p:txBody>
          <a:bodyPr>
            <a:normAutofit/>
          </a:bodyPr>
          <a:lstStyle/>
          <a:p>
            <a:r>
              <a:rPr lang="en-US" b="1" dirty="0">
                <a:solidFill>
                  <a:srgbClr val="FFFFFF"/>
                </a:solidFill>
                <a:latin typeface="Verdana"/>
                <a:cs typeface="Verdana"/>
              </a:rPr>
              <a:t>Data science laboratory (DSLAB)</a:t>
            </a:r>
            <a:endParaRPr lang="en-US" sz="2800" b="1" dirty="0">
              <a:solidFill>
                <a:srgbClr val="FFFFFF"/>
              </a:solidFill>
              <a:latin typeface="Verdana"/>
              <a:cs typeface="Verdana"/>
            </a:endParaRPr>
          </a:p>
        </p:txBody>
      </p:sp>
      <p:sp>
        <p:nvSpPr>
          <p:cNvPr id="6" name="Sous-titre 4"/>
          <p:cNvSpPr txBox="1">
            <a:spLocks/>
          </p:cNvSpPr>
          <p:nvPr/>
        </p:nvSpPr>
        <p:spPr>
          <a:xfrm>
            <a:off x="3212868" y="4609070"/>
            <a:ext cx="8662550" cy="173567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Clr>
                <a:schemeClr val="accent1"/>
              </a:buClr>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t>Olivier Verscheure</a:t>
            </a:r>
          </a:p>
          <a:p>
            <a:r>
              <a:rPr lang="en-US" sz="2800" dirty="0"/>
              <a:t>Swiss Data Science Center</a:t>
            </a:r>
          </a:p>
          <a:p>
            <a:r>
              <a:rPr lang="en-US" sz="2800" dirty="0"/>
              <a:t>EPFL &amp; ETH Zurich</a:t>
            </a:r>
          </a:p>
        </p:txBody>
      </p:sp>
      <p:sp>
        <p:nvSpPr>
          <p:cNvPr id="7" name="Sous-titre 4"/>
          <p:cNvSpPr txBox="1">
            <a:spLocks/>
          </p:cNvSpPr>
          <p:nvPr/>
        </p:nvSpPr>
        <p:spPr>
          <a:xfrm>
            <a:off x="1" y="6473262"/>
            <a:ext cx="10327906" cy="38473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Clr>
                <a:schemeClr val="accent1"/>
              </a:buClr>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Data Science Lab – Spring 2018</a:t>
            </a:r>
          </a:p>
        </p:txBody>
      </p:sp>
      <p:sp>
        <p:nvSpPr>
          <p:cNvPr id="3" name="TextBox 2">
            <a:extLst>
              <a:ext uri="{FF2B5EF4-FFF2-40B4-BE49-F238E27FC236}">
                <a16:creationId xmlns:a16="http://schemas.microsoft.com/office/drawing/2014/main" id="{01F18440-DC8C-E546-915F-9F8B833A71A4}"/>
              </a:ext>
            </a:extLst>
          </p:cNvPr>
          <p:cNvSpPr txBox="1"/>
          <p:nvPr/>
        </p:nvSpPr>
        <p:spPr>
          <a:xfrm>
            <a:off x="127701" y="94425"/>
            <a:ext cx="3474028" cy="923330"/>
          </a:xfrm>
          <a:prstGeom prst="rect">
            <a:avLst/>
          </a:prstGeom>
          <a:noFill/>
        </p:spPr>
        <p:txBody>
          <a:bodyPr wrap="none" rtlCol="0">
            <a:spAutoFit/>
          </a:bodyPr>
          <a:lstStyle/>
          <a:p>
            <a:r>
              <a:rPr lang="en-US" b="1" dirty="0">
                <a:solidFill>
                  <a:schemeClr val="bg1"/>
                </a:solidFill>
              </a:rPr>
              <a:t>SG0217 iMac account</a:t>
            </a:r>
          </a:p>
          <a:p>
            <a:r>
              <a:rPr lang="en-US" dirty="0">
                <a:solidFill>
                  <a:schemeClr val="bg1"/>
                </a:solidFill>
              </a:rPr>
              <a:t>		</a:t>
            </a:r>
            <a:r>
              <a:rPr lang="en-US" i="1" dirty="0">
                <a:solidFill>
                  <a:schemeClr val="bg1"/>
                </a:solidFill>
              </a:rPr>
              <a:t>username:</a:t>
            </a:r>
            <a:r>
              <a:rPr lang="en-US" dirty="0">
                <a:solidFill>
                  <a:schemeClr val="bg1"/>
                </a:solidFill>
              </a:rPr>
              <a:t>	 ee490std</a:t>
            </a:r>
          </a:p>
          <a:p>
            <a:r>
              <a:rPr lang="en-US" dirty="0">
                <a:solidFill>
                  <a:schemeClr val="bg1"/>
                </a:solidFill>
              </a:rPr>
              <a:t>		</a:t>
            </a:r>
            <a:r>
              <a:rPr lang="en-US" i="1" dirty="0">
                <a:solidFill>
                  <a:schemeClr val="bg1"/>
                </a:solidFill>
              </a:rPr>
              <a:t>password:</a:t>
            </a:r>
            <a:r>
              <a:rPr lang="en-US" dirty="0">
                <a:solidFill>
                  <a:schemeClr val="bg1"/>
                </a:solidFill>
              </a:rPr>
              <a:t>  	 Lid$-2018</a:t>
            </a:r>
          </a:p>
        </p:txBody>
      </p:sp>
    </p:spTree>
    <p:extLst>
      <p:ext uri="{BB962C8B-B14F-4D97-AF65-F5344CB8AC3E}">
        <p14:creationId xmlns:p14="http://schemas.microsoft.com/office/powerpoint/2010/main" val="1371777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Dublin City Data Hub</a:t>
            </a:r>
          </a:p>
        </p:txBody>
      </p:sp>
      <p:pic>
        <p:nvPicPr>
          <p:cNvPr id="3" name="SmarterCityDubli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068039"/>
            <a:ext cx="9144000" cy="5143500"/>
          </a:xfrm>
          <a:prstGeom prst="rect">
            <a:avLst/>
          </a:prstGeom>
        </p:spPr>
      </p:pic>
    </p:spTree>
    <p:extLst>
      <p:ext uri="{BB962C8B-B14F-4D97-AF65-F5344CB8AC3E}">
        <p14:creationId xmlns:p14="http://schemas.microsoft.com/office/powerpoint/2010/main" val="115121406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par>
              <p:cTn id="7" fill="hold" nodeType="interactiveSeq">
                <p:stCondLst>
                  <p:cond delay="0"/>
                </p:stCondLst>
                <p:childTnLst>
                  <p:par>
                    <p:cTn id="8" fill="hold">
                      <p:childTnLst>
                        <p:par>
                          <p:cTn id="9" fill="hold">
                            <p:stCondLst>
                              <p:cond delay="0"/>
                            </p:stCondLst>
                            <p:childTnLst>
                              <p:par>
                                <p:cTn id="10" presetID="2" presetClass="mediacall" fill="hold" nodeType="clickEffect">
                                  <p:stCondLst>
                                    <p:cond delay="0"/>
                                  </p:stCondLst>
                                  <p:childTnLst>
                                    <p:anim calcmode="lin" valueType="str">
                                      <p:cBhvr additive="repl">
                                        <p:cTn id="11" dur="12903208" fill="hold"/>
                                        <p:tgtEl>
                                          <p:sldTgt/>
                                        </p:tgtEl>
                                      </p:cBhvr>
                                    </p:anim>
                                  </p:childTnLst>
                                </p:cTn>
                              </p:par>
                            </p:childTnLst>
                          </p:cTn>
                        </p:par>
                      </p:childTnLst>
                    </p:cTn>
                  </p:par>
                </p:childTnLst>
              </p:cTn>
            </p:par>
            <p:video fullScrn="1">
              <p:cMediaNode vol="80000">
                <p:cTn id="12" repeatCount="indefinite"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Data is the New Oil</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2828" y="404734"/>
            <a:ext cx="7085905" cy="6808132"/>
          </a:xfrm>
          <a:prstGeom prst="rect">
            <a:avLst/>
          </a:prstGeom>
        </p:spPr>
      </p:pic>
      <p:sp>
        <p:nvSpPr>
          <p:cNvPr id="4" name="TextBox 3"/>
          <p:cNvSpPr txBox="1"/>
          <p:nvPr/>
        </p:nvSpPr>
        <p:spPr>
          <a:xfrm rot="16200000">
            <a:off x="7926852" y="5326060"/>
            <a:ext cx="2694547" cy="369332"/>
          </a:xfrm>
          <a:prstGeom prst="rect">
            <a:avLst/>
          </a:prstGeom>
          <a:noFill/>
        </p:spPr>
        <p:txBody>
          <a:bodyPr wrap="square" rtlCol="0">
            <a:spAutoFit/>
          </a:bodyPr>
          <a:lstStyle/>
          <a:p>
            <a:r>
              <a:rPr lang="en-US" i="1" dirty="0"/>
              <a:t>The Economist, May 2017</a:t>
            </a:r>
          </a:p>
        </p:txBody>
      </p:sp>
    </p:spTree>
    <p:extLst>
      <p:ext uri="{BB962C8B-B14F-4D97-AF65-F5344CB8AC3E}">
        <p14:creationId xmlns:p14="http://schemas.microsoft.com/office/powerpoint/2010/main" val="1075114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sotw9_temp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946" y="930167"/>
            <a:ext cx="10690430" cy="586477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4000" dirty="0"/>
              <a:t>Big Data, Bad Data</a:t>
            </a:r>
          </a:p>
        </p:txBody>
      </p:sp>
    </p:spTree>
    <p:extLst>
      <p:ext uri="{BB962C8B-B14F-4D97-AF65-F5344CB8AC3E}">
        <p14:creationId xmlns:p14="http://schemas.microsoft.com/office/powerpoint/2010/main" val="159810064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CH" sz="4000" dirty="0"/>
              <a:t>Data Science, a </a:t>
            </a:r>
            <a:r>
              <a:rPr lang="fr-CH" sz="4000" dirty="0" err="1"/>
              <a:t>Fragmented</a:t>
            </a:r>
            <a:r>
              <a:rPr lang="fr-CH" sz="4000" dirty="0"/>
              <a:t> </a:t>
            </a:r>
            <a:r>
              <a:rPr lang="fr-CH" sz="4000" dirty="0" err="1"/>
              <a:t>Ecosystem</a:t>
            </a:r>
            <a:endParaRPr lang="fr-FR" sz="4000" dirty="0"/>
          </a:p>
        </p:txBody>
      </p:sp>
      <p:sp>
        <p:nvSpPr>
          <p:cNvPr id="32" name="TextBox 31"/>
          <p:cNvSpPr txBox="1"/>
          <p:nvPr/>
        </p:nvSpPr>
        <p:spPr>
          <a:xfrm>
            <a:off x="7645815" y="2822043"/>
            <a:ext cx="2606547" cy="2160591"/>
          </a:xfrm>
          <a:prstGeom prst="rect">
            <a:avLst/>
          </a:prstGeom>
          <a:noFill/>
        </p:spPr>
        <p:txBody>
          <a:bodyPr wrap="none" rtlCol="0">
            <a:spAutoFit/>
          </a:bodyPr>
          <a:lstStyle/>
          <a:p>
            <a:pPr>
              <a:lnSpc>
                <a:spcPct val="120000"/>
              </a:lnSpc>
            </a:pPr>
            <a:r>
              <a:rPr lang="en-US" sz="1600" dirty="0">
                <a:solidFill>
                  <a:schemeClr val="tx2">
                    <a:lumMod val="75000"/>
                  </a:schemeClr>
                </a:solidFill>
                <a:latin typeface="Verdana"/>
                <a:cs typeface="Verdana"/>
              </a:rPr>
              <a:t>Personalized health</a:t>
            </a:r>
          </a:p>
          <a:p>
            <a:pPr>
              <a:lnSpc>
                <a:spcPct val="120000"/>
              </a:lnSpc>
            </a:pPr>
            <a:r>
              <a:rPr lang="en-US" sz="1600" dirty="0">
                <a:solidFill>
                  <a:schemeClr val="tx2">
                    <a:lumMod val="75000"/>
                  </a:schemeClr>
                </a:solidFill>
                <a:latin typeface="Verdana"/>
                <a:cs typeface="Verdana"/>
              </a:rPr>
              <a:t>Smart cities</a:t>
            </a:r>
          </a:p>
          <a:p>
            <a:pPr>
              <a:lnSpc>
                <a:spcPct val="120000"/>
              </a:lnSpc>
            </a:pPr>
            <a:r>
              <a:rPr lang="en-US" sz="1600" dirty="0">
                <a:solidFill>
                  <a:schemeClr val="tx2">
                    <a:lumMod val="75000"/>
                  </a:schemeClr>
                </a:solidFill>
                <a:latin typeface="Verdana"/>
                <a:cs typeface="Verdana"/>
              </a:rPr>
              <a:t>Environmental sciences</a:t>
            </a:r>
          </a:p>
          <a:p>
            <a:pPr>
              <a:lnSpc>
                <a:spcPct val="120000"/>
              </a:lnSpc>
            </a:pPr>
            <a:r>
              <a:rPr lang="en-US" sz="1600" dirty="0">
                <a:solidFill>
                  <a:schemeClr val="tx2">
                    <a:lumMod val="75000"/>
                  </a:schemeClr>
                </a:solidFill>
                <a:latin typeface="Verdana"/>
                <a:cs typeface="Verdana"/>
              </a:rPr>
              <a:t>Material sciences</a:t>
            </a:r>
          </a:p>
          <a:p>
            <a:pPr>
              <a:lnSpc>
                <a:spcPct val="120000"/>
              </a:lnSpc>
            </a:pPr>
            <a:r>
              <a:rPr lang="en-US" sz="1600" dirty="0">
                <a:solidFill>
                  <a:schemeClr val="tx2">
                    <a:lumMod val="75000"/>
                  </a:schemeClr>
                </a:solidFill>
                <a:latin typeface="Verdana"/>
                <a:cs typeface="Verdana"/>
              </a:rPr>
              <a:t>Social sciences </a:t>
            </a:r>
          </a:p>
          <a:p>
            <a:pPr>
              <a:lnSpc>
                <a:spcPct val="120000"/>
              </a:lnSpc>
            </a:pPr>
            <a:r>
              <a:rPr lang="en-US" sz="1600" dirty="0">
                <a:solidFill>
                  <a:schemeClr val="tx2">
                    <a:lumMod val="75000"/>
                  </a:schemeClr>
                </a:solidFill>
                <a:latin typeface="Verdana"/>
                <a:cs typeface="Verdana"/>
              </a:rPr>
              <a:t>Economics</a:t>
            </a:r>
          </a:p>
          <a:p>
            <a:pPr>
              <a:lnSpc>
                <a:spcPct val="120000"/>
              </a:lnSpc>
            </a:pPr>
            <a:r>
              <a:rPr lang="en-US" sz="1600" dirty="0">
                <a:solidFill>
                  <a:schemeClr val="tx2">
                    <a:lumMod val="75000"/>
                  </a:schemeClr>
                </a:solidFill>
                <a:latin typeface="Verdana"/>
                <a:cs typeface="Verdana"/>
              </a:rPr>
              <a:t>Digital humanities</a:t>
            </a:r>
          </a:p>
        </p:txBody>
      </p:sp>
      <p:cxnSp>
        <p:nvCxnSpPr>
          <p:cNvPr id="33" name="Straight Arrow Connector 32"/>
          <p:cNvCxnSpPr/>
          <p:nvPr/>
        </p:nvCxnSpPr>
        <p:spPr>
          <a:xfrm>
            <a:off x="6499177" y="3522857"/>
            <a:ext cx="77035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34" name="Picture 33" descr="Artboard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48867" y="2768288"/>
            <a:ext cx="560416" cy="621414"/>
          </a:xfrm>
          <a:prstGeom prst="rect">
            <a:avLst/>
          </a:prstGeom>
        </p:spPr>
      </p:pic>
      <p:sp>
        <p:nvSpPr>
          <p:cNvPr id="35" name="Rectangle 34"/>
          <p:cNvSpPr/>
          <p:nvPr/>
        </p:nvSpPr>
        <p:spPr>
          <a:xfrm>
            <a:off x="6447804" y="3593016"/>
            <a:ext cx="899605" cy="461665"/>
          </a:xfrm>
          <a:prstGeom prst="rect">
            <a:avLst/>
          </a:prstGeom>
        </p:spPr>
        <p:txBody>
          <a:bodyPr wrap="none">
            <a:spAutoFit/>
          </a:bodyPr>
          <a:lstStyle/>
          <a:p>
            <a:r>
              <a:rPr lang="en-US" sz="2400" b="1" dirty="0">
                <a:solidFill>
                  <a:schemeClr val="tx2">
                    <a:lumMod val="75000"/>
                  </a:schemeClr>
                </a:solidFill>
                <a:latin typeface="Verdana"/>
                <a:cs typeface="Verdana"/>
              </a:rPr>
              <a:t>GAP</a:t>
            </a:r>
            <a:endParaRPr lang="en-US" sz="2400" dirty="0">
              <a:solidFill>
                <a:schemeClr val="tx2">
                  <a:lumMod val="75000"/>
                </a:schemeClr>
              </a:solidFill>
            </a:endParaRPr>
          </a:p>
        </p:txBody>
      </p:sp>
      <p:cxnSp>
        <p:nvCxnSpPr>
          <p:cNvPr id="36" name="Straight Connector 35"/>
          <p:cNvCxnSpPr/>
          <p:nvPr/>
        </p:nvCxnSpPr>
        <p:spPr>
          <a:xfrm>
            <a:off x="7408824" y="3010382"/>
            <a:ext cx="0" cy="11546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374208" y="3006040"/>
            <a:ext cx="0" cy="11546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ZoneTexte 1"/>
          <p:cNvSpPr txBox="1"/>
          <p:nvPr/>
        </p:nvSpPr>
        <p:spPr>
          <a:xfrm>
            <a:off x="7826002" y="2021374"/>
            <a:ext cx="2029023" cy="707886"/>
          </a:xfrm>
          <a:prstGeom prst="rect">
            <a:avLst/>
          </a:prstGeom>
          <a:noFill/>
        </p:spPr>
        <p:txBody>
          <a:bodyPr wrap="square" rtlCol="0">
            <a:spAutoFit/>
          </a:bodyPr>
          <a:lstStyle/>
          <a:p>
            <a:pPr algn="ctr"/>
            <a:r>
              <a:rPr lang="fr-FR" sz="2000" b="1" dirty="0">
                <a:solidFill>
                  <a:schemeClr val="tx2">
                    <a:lumMod val="75000"/>
                  </a:schemeClr>
                </a:solidFill>
                <a:latin typeface="Verdana"/>
                <a:cs typeface="Verdana"/>
              </a:rPr>
              <a:t>DOMAIN</a:t>
            </a:r>
          </a:p>
          <a:p>
            <a:pPr algn="ctr"/>
            <a:r>
              <a:rPr lang="fr-FR" sz="2000" b="1" dirty="0">
                <a:solidFill>
                  <a:schemeClr val="tx2">
                    <a:lumMod val="75000"/>
                  </a:schemeClr>
                </a:solidFill>
                <a:latin typeface="Verdana"/>
                <a:cs typeface="Verdana"/>
              </a:rPr>
              <a:t>EXPERTS</a:t>
            </a:r>
          </a:p>
        </p:txBody>
      </p:sp>
      <p:grpSp>
        <p:nvGrpSpPr>
          <p:cNvPr id="4" name="Group 3"/>
          <p:cNvGrpSpPr/>
          <p:nvPr/>
        </p:nvGrpSpPr>
        <p:grpSpPr>
          <a:xfrm>
            <a:off x="1319165" y="1530291"/>
            <a:ext cx="4979313" cy="4259941"/>
            <a:chOff x="157774" y="1530288"/>
            <a:chExt cx="4979313" cy="4259941"/>
          </a:xfrm>
        </p:grpSpPr>
        <p:pic>
          <p:nvPicPr>
            <p:cNvPr id="22" name="Image 2"/>
            <p:cNvPicPr>
              <a:picLocks noChangeAspect="1"/>
            </p:cNvPicPr>
            <p:nvPr/>
          </p:nvPicPr>
          <p:blipFill>
            <a:blip r:embed="rId3"/>
            <a:stretch>
              <a:fillRect/>
            </a:stretch>
          </p:blipFill>
          <p:spPr>
            <a:xfrm>
              <a:off x="583547" y="1530288"/>
              <a:ext cx="3964352" cy="3957170"/>
            </a:xfrm>
            <a:prstGeom prst="rect">
              <a:avLst/>
            </a:prstGeom>
          </p:spPr>
        </p:pic>
        <p:sp>
          <p:nvSpPr>
            <p:cNvPr id="23" name="Oval 22"/>
            <p:cNvSpPr/>
            <p:nvPr/>
          </p:nvSpPr>
          <p:spPr bwMode="auto">
            <a:xfrm>
              <a:off x="1653001" y="2626533"/>
              <a:ext cx="1831627" cy="1831627"/>
            </a:xfrm>
            <a:prstGeom prst="ellipse">
              <a:avLst/>
            </a:prstGeom>
            <a:solidFill>
              <a:srgbClr val="28236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latin typeface="Arial" charset="0"/>
                <a:ea typeface="ＭＳ Ｐゴシック" pitchFamily="-128" charset="-128"/>
              </a:endParaRPr>
            </a:p>
          </p:txBody>
        </p:sp>
        <p:sp>
          <p:nvSpPr>
            <p:cNvPr id="24" name="TextBox 23"/>
            <p:cNvSpPr txBox="1"/>
            <p:nvPr/>
          </p:nvSpPr>
          <p:spPr>
            <a:xfrm>
              <a:off x="1908649" y="2051082"/>
              <a:ext cx="1284327" cy="307777"/>
            </a:xfrm>
            <a:prstGeom prst="rect">
              <a:avLst/>
            </a:prstGeom>
            <a:noFill/>
          </p:spPr>
          <p:txBody>
            <a:bodyPr wrap="none" rtlCol="0">
              <a:spAutoFit/>
            </a:bodyPr>
            <a:lstStyle/>
            <a:p>
              <a:pPr algn="ctr"/>
              <a:r>
                <a:rPr lang="en-US" sz="1400" dirty="0">
                  <a:solidFill>
                    <a:schemeClr val="tx2">
                      <a:lumMod val="75000"/>
                    </a:schemeClr>
                  </a:solidFill>
                  <a:latin typeface="Verdana"/>
                  <a:cs typeface="Verdana"/>
                </a:rPr>
                <a:t>Data mining</a:t>
              </a:r>
            </a:p>
          </p:txBody>
        </p:sp>
        <p:sp>
          <p:nvSpPr>
            <p:cNvPr id="25" name="TextBox 24"/>
            <p:cNvSpPr txBox="1"/>
            <p:nvPr/>
          </p:nvSpPr>
          <p:spPr>
            <a:xfrm>
              <a:off x="3325181" y="2633294"/>
              <a:ext cx="1005404" cy="307777"/>
            </a:xfrm>
            <a:prstGeom prst="rect">
              <a:avLst/>
            </a:prstGeom>
            <a:noFill/>
          </p:spPr>
          <p:txBody>
            <a:bodyPr wrap="none" rtlCol="0">
              <a:spAutoFit/>
            </a:bodyPr>
            <a:lstStyle/>
            <a:p>
              <a:pPr algn="ctr"/>
              <a:r>
                <a:rPr lang="en-US" sz="1400" dirty="0">
                  <a:solidFill>
                    <a:schemeClr val="tx2">
                      <a:lumMod val="75000"/>
                    </a:schemeClr>
                  </a:solidFill>
                  <a:latin typeface="Verdana"/>
                  <a:cs typeface="Verdana"/>
                </a:rPr>
                <a:t>Statistics</a:t>
              </a:r>
            </a:p>
          </p:txBody>
        </p:sp>
        <p:sp>
          <p:nvSpPr>
            <p:cNvPr id="26" name="TextBox 25"/>
            <p:cNvSpPr txBox="1"/>
            <p:nvPr/>
          </p:nvSpPr>
          <p:spPr>
            <a:xfrm>
              <a:off x="3423156" y="3730574"/>
              <a:ext cx="1713931" cy="307777"/>
            </a:xfrm>
            <a:prstGeom prst="rect">
              <a:avLst/>
            </a:prstGeom>
            <a:noFill/>
          </p:spPr>
          <p:txBody>
            <a:bodyPr wrap="none" rtlCol="0">
              <a:spAutoFit/>
            </a:bodyPr>
            <a:lstStyle/>
            <a:p>
              <a:pPr algn="ctr"/>
              <a:r>
                <a:rPr lang="en-US" sz="1400" dirty="0">
                  <a:solidFill>
                    <a:schemeClr val="tx2">
                      <a:lumMod val="75000"/>
                    </a:schemeClr>
                  </a:solidFill>
                  <a:latin typeface="Verdana"/>
                  <a:cs typeface="Verdana"/>
                </a:rPr>
                <a:t>Machine learning</a:t>
              </a:r>
            </a:p>
          </p:txBody>
        </p:sp>
        <p:sp>
          <p:nvSpPr>
            <p:cNvPr id="27" name="TextBox 26"/>
            <p:cNvSpPr txBox="1"/>
            <p:nvPr/>
          </p:nvSpPr>
          <p:spPr>
            <a:xfrm>
              <a:off x="2827385" y="4926322"/>
              <a:ext cx="2000997" cy="307777"/>
            </a:xfrm>
            <a:prstGeom prst="rect">
              <a:avLst/>
            </a:prstGeom>
            <a:noFill/>
          </p:spPr>
          <p:txBody>
            <a:bodyPr wrap="none" rtlCol="0">
              <a:spAutoFit/>
            </a:bodyPr>
            <a:lstStyle/>
            <a:p>
              <a:pPr algn="ctr"/>
              <a:r>
                <a:rPr lang="en-US" sz="1400" dirty="0">
                  <a:solidFill>
                    <a:schemeClr val="tx2">
                      <a:lumMod val="75000"/>
                    </a:schemeClr>
                  </a:solidFill>
                  <a:latin typeface="Verdana"/>
                  <a:cs typeface="Verdana"/>
                </a:rPr>
                <a:t>Operations research</a:t>
              </a:r>
            </a:p>
          </p:txBody>
        </p:sp>
        <p:sp>
          <p:nvSpPr>
            <p:cNvPr id="28" name="TextBox 27"/>
            <p:cNvSpPr txBox="1"/>
            <p:nvPr/>
          </p:nvSpPr>
          <p:spPr>
            <a:xfrm>
              <a:off x="1905875" y="5482452"/>
              <a:ext cx="1316387" cy="307777"/>
            </a:xfrm>
            <a:prstGeom prst="rect">
              <a:avLst/>
            </a:prstGeom>
            <a:noFill/>
          </p:spPr>
          <p:txBody>
            <a:bodyPr wrap="none" rtlCol="0">
              <a:spAutoFit/>
            </a:bodyPr>
            <a:lstStyle/>
            <a:p>
              <a:pPr algn="ctr"/>
              <a:r>
                <a:rPr lang="en-US" sz="1400" dirty="0">
                  <a:solidFill>
                    <a:schemeClr val="tx2">
                      <a:lumMod val="75000"/>
                    </a:schemeClr>
                  </a:solidFill>
                  <a:latin typeface="Verdana"/>
                  <a:cs typeface="Verdana"/>
                </a:rPr>
                <a:t>Visualization</a:t>
              </a:r>
            </a:p>
          </p:txBody>
        </p:sp>
        <p:sp>
          <p:nvSpPr>
            <p:cNvPr id="29" name="TextBox 28"/>
            <p:cNvSpPr txBox="1"/>
            <p:nvPr/>
          </p:nvSpPr>
          <p:spPr>
            <a:xfrm>
              <a:off x="490490" y="4913070"/>
              <a:ext cx="1574470" cy="307777"/>
            </a:xfrm>
            <a:prstGeom prst="rect">
              <a:avLst/>
            </a:prstGeom>
            <a:noFill/>
          </p:spPr>
          <p:txBody>
            <a:bodyPr wrap="none" rtlCol="0">
              <a:spAutoFit/>
            </a:bodyPr>
            <a:lstStyle/>
            <a:p>
              <a:pPr algn="ctr"/>
              <a:r>
                <a:rPr lang="en-US" sz="1400" dirty="0">
                  <a:solidFill>
                    <a:schemeClr val="tx2">
                      <a:lumMod val="75000"/>
                    </a:schemeClr>
                  </a:solidFill>
                  <a:latin typeface="Verdana"/>
                  <a:cs typeface="Verdana"/>
                </a:rPr>
                <a:t>Visual analytics</a:t>
              </a:r>
            </a:p>
          </p:txBody>
        </p:sp>
        <p:sp>
          <p:nvSpPr>
            <p:cNvPr id="30" name="TextBox 29"/>
            <p:cNvSpPr txBox="1"/>
            <p:nvPr/>
          </p:nvSpPr>
          <p:spPr>
            <a:xfrm>
              <a:off x="157774" y="3722200"/>
              <a:ext cx="1374095" cy="523220"/>
            </a:xfrm>
            <a:prstGeom prst="rect">
              <a:avLst/>
            </a:prstGeom>
            <a:noFill/>
          </p:spPr>
          <p:txBody>
            <a:bodyPr wrap="none" rtlCol="0">
              <a:spAutoFit/>
            </a:bodyPr>
            <a:lstStyle/>
            <a:p>
              <a:pPr algn="ctr"/>
              <a:r>
                <a:rPr lang="en-US" sz="1400" dirty="0">
                  <a:solidFill>
                    <a:schemeClr val="tx2">
                      <a:lumMod val="75000"/>
                    </a:schemeClr>
                  </a:solidFill>
                  <a:latin typeface="Verdana"/>
                  <a:cs typeface="Verdana"/>
                </a:rPr>
                <a:t>Data</a:t>
              </a:r>
            </a:p>
            <a:p>
              <a:pPr algn="ctr"/>
              <a:r>
                <a:rPr lang="en-US" sz="1400" dirty="0">
                  <a:solidFill>
                    <a:schemeClr val="tx2">
                      <a:lumMod val="75000"/>
                    </a:schemeClr>
                  </a:solidFill>
                  <a:latin typeface="Verdana"/>
                  <a:cs typeface="Verdana"/>
                </a:rPr>
                <a:t>management</a:t>
              </a:r>
            </a:p>
          </p:txBody>
        </p:sp>
        <p:sp>
          <p:nvSpPr>
            <p:cNvPr id="31" name="TextBox 30"/>
            <p:cNvSpPr txBox="1"/>
            <p:nvPr/>
          </p:nvSpPr>
          <p:spPr>
            <a:xfrm>
              <a:off x="698877" y="2606790"/>
              <a:ext cx="1157689" cy="307777"/>
            </a:xfrm>
            <a:prstGeom prst="rect">
              <a:avLst/>
            </a:prstGeom>
            <a:noFill/>
          </p:spPr>
          <p:txBody>
            <a:bodyPr wrap="none" rtlCol="0">
              <a:spAutoFit/>
            </a:bodyPr>
            <a:lstStyle/>
            <a:p>
              <a:pPr algn="ctr"/>
              <a:r>
                <a:rPr lang="en-US" sz="1400" dirty="0">
                  <a:solidFill>
                    <a:schemeClr val="tx2">
                      <a:lumMod val="75000"/>
                    </a:schemeClr>
                  </a:solidFill>
                  <a:latin typeface="Verdana"/>
                  <a:cs typeface="Verdana"/>
                </a:rPr>
                <a:t>Algorithms</a:t>
              </a:r>
            </a:p>
          </p:txBody>
        </p:sp>
        <p:sp>
          <p:nvSpPr>
            <p:cNvPr id="39" name="ZoneTexte 22"/>
            <p:cNvSpPr txBox="1"/>
            <p:nvPr/>
          </p:nvSpPr>
          <p:spPr>
            <a:xfrm>
              <a:off x="1730025" y="3113710"/>
              <a:ext cx="1697902" cy="830997"/>
            </a:xfrm>
            <a:prstGeom prst="rect">
              <a:avLst/>
            </a:prstGeom>
            <a:noFill/>
          </p:spPr>
          <p:txBody>
            <a:bodyPr wrap="none" rtlCol="0">
              <a:spAutoFit/>
            </a:bodyPr>
            <a:lstStyle/>
            <a:p>
              <a:pPr algn="ctr"/>
              <a:r>
                <a:rPr lang="fr-FR" sz="2400" b="1" dirty="0">
                  <a:solidFill>
                    <a:schemeClr val="bg1"/>
                  </a:solidFill>
                  <a:latin typeface="Verdana"/>
                  <a:cs typeface="Verdana"/>
                </a:rPr>
                <a:t>DATA</a:t>
              </a:r>
            </a:p>
            <a:p>
              <a:pPr algn="ctr"/>
              <a:r>
                <a:rPr lang="fr-FR" sz="2400" b="1" dirty="0">
                  <a:solidFill>
                    <a:schemeClr val="bg1"/>
                  </a:solidFill>
                  <a:latin typeface="Verdana"/>
                  <a:cs typeface="Verdana"/>
                </a:rPr>
                <a:t>SCIENCE</a:t>
              </a:r>
            </a:p>
          </p:txBody>
        </p:sp>
      </p:grpSp>
      <p:sp>
        <p:nvSpPr>
          <p:cNvPr id="42" name="TextBox 41"/>
          <p:cNvSpPr txBox="1"/>
          <p:nvPr/>
        </p:nvSpPr>
        <p:spPr>
          <a:xfrm>
            <a:off x="7663719" y="5239631"/>
            <a:ext cx="3323266" cy="923330"/>
          </a:xfrm>
          <a:prstGeom prst="rect">
            <a:avLst/>
          </a:prstGeom>
          <a:solidFill>
            <a:schemeClr val="bg1"/>
          </a:solidFill>
        </p:spPr>
        <p:txBody>
          <a:bodyPr wrap="square" rtlCol="0">
            <a:spAutoFit/>
          </a:bodyPr>
          <a:lstStyle/>
          <a:p>
            <a:r>
              <a:rPr lang="en-US" dirty="0"/>
              <a:t>How can I best match the right drug with the right dosage to the right patient at the right time?</a:t>
            </a:r>
          </a:p>
        </p:txBody>
      </p:sp>
      <p:sp>
        <p:nvSpPr>
          <p:cNvPr id="44" name="TextBox 43"/>
          <p:cNvSpPr txBox="1"/>
          <p:nvPr/>
        </p:nvSpPr>
        <p:spPr>
          <a:xfrm>
            <a:off x="2425034" y="5811823"/>
            <a:ext cx="3272751" cy="923330"/>
          </a:xfrm>
          <a:prstGeom prst="rect">
            <a:avLst/>
          </a:prstGeom>
          <a:solidFill>
            <a:schemeClr val="bg1"/>
          </a:solidFill>
        </p:spPr>
        <p:txBody>
          <a:bodyPr wrap="square" rtlCol="0">
            <a:spAutoFit/>
          </a:bodyPr>
          <a:lstStyle/>
          <a:p>
            <a:r>
              <a:rPr lang="en-US" dirty="0"/>
              <a:t>What is the </a:t>
            </a:r>
            <a:r>
              <a:rPr lang="en-US" dirty="0" err="1"/>
              <a:t>hyperplane</a:t>
            </a:r>
            <a:r>
              <a:rPr lang="en-US" dirty="0"/>
              <a:t> that best separates two classes of points in multidimensional space?</a:t>
            </a:r>
          </a:p>
        </p:txBody>
      </p:sp>
      <p:pic>
        <p:nvPicPr>
          <p:cNvPr id="8" name="Picture 7"/>
          <p:cNvPicPr>
            <a:picLocks noChangeAspect="1"/>
          </p:cNvPicPr>
          <p:nvPr/>
        </p:nvPicPr>
        <p:blipFill>
          <a:blip r:embed="rId4"/>
          <a:stretch>
            <a:fillRect/>
          </a:stretch>
        </p:blipFill>
        <p:spPr>
          <a:xfrm>
            <a:off x="7683941" y="1317342"/>
            <a:ext cx="3208248" cy="3966848"/>
          </a:xfrm>
          <a:prstGeom prst="rect">
            <a:avLst/>
          </a:prstGeom>
        </p:spPr>
      </p:pic>
      <p:pic>
        <p:nvPicPr>
          <p:cNvPr id="9" name="Picture 8"/>
          <p:cNvPicPr>
            <a:picLocks noChangeAspect="1"/>
          </p:cNvPicPr>
          <p:nvPr/>
        </p:nvPicPr>
        <p:blipFill>
          <a:blip r:embed="rId5"/>
          <a:stretch>
            <a:fillRect/>
          </a:stretch>
        </p:blipFill>
        <p:spPr>
          <a:xfrm>
            <a:off x="2605420" y="1021836"/>
            <a:ext cx="2599012" cy="4743197"/>
          </a:xfrm>
          <a:prstGeom prst="rect">
            <a:avLst/>
          </a:prstGeom>
        </p:spPr>
      </p:pic>
      <p:sp>
        <p:nvSpPr>
          <p:cNvPr id="2" name="Rectangle 1"/>
          <p:cNvSpPr/>
          <p:nvPr/>
        </p:nvSpPr>
        <p:spPr>
          <a:xfrm>
            <a:off x="5099764" y="6416566"/>
            <a:ext cx="1649103" cy="340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ésultat de recherche d'images pour &quot;predictive model&quot;">
            <a:extLst>
              <a:ext uri="{FF2B5EF4-FFF2-40B4-BE49-F238E27FC236}">
                <a16:creationId xmlns:a16="http://schemas.microsoft.com/office/drawing/2014/main" id="{D1829A9D-D2ED-5845-BBC0-63944BBD66F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81086" y="1499421"/>
            <a:ext cx="8431049" cy="453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3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098"/>
                                        </p:tgtEl>
                                      </p:cBhvr>
                                    </p:animEffect>
                                    <p:set>
                                      <p:cBhvr>
                                        <p:cTn id="11" dur="1" fill="hold">
                                          <p:stCondLst>
                                            <p:cond delay="499"/>
                                          </p:stCondLst>
                                        </p:cTn>
                                        <p:tgtEl>
                                          <p:spTgt spid="409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3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5" grpId="0"/>
      <p:bldP spid="38" grpId="0"/>
      <p:bldP spid="38" grpId="1"/>
      <p:bldP spid="42"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BA3DF6-443C-7349-9760-53A604B8E6DD}"/>
              </a:ext>
            </a:extLst>
          </p:cNvPr>
          <p:cNvSpPr>
            <a:spLocks noGrp="1"/>
          </p:cNvSpPr>
          <p:nvPr>
            <p:ph type="title"/>
          </p:nvPr>
        </p:nvSpPr>
        <p:spPr/>
        <p:txBody>
          <a:bodyPr/>
          <a:lstStyle/>
          <a:p>
            <a:r>
              <a:rPr lang="en-US" dirty="0"/>
              <a:t>A Sobering View of Data Science</a:t>
            </a:r>
          </a:p>
        </p:txBody>
      </p:sp>
      <p:pic>
        <p:nvPicPr>
          <p:cNvPr id="4098" name="Picture 2" descr="Résultat de recherche d'images pour &quot;machine learning pile funny&quot;">
            <a:extLst>
              <a:ext uri="{FF2B5EF4-FFF2-40B4-BE49-F238E27FC236}">
                <a16:creationId xmlns:a16="http://schemas.microsoft.com/office/drawing/2014/main" id="{D6363634-475C-A643-B2B7-2FB012445A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2728" y="800286"/>
            <a:ext cx="5094053" cy="602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584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Other Roadblocks in Data Science</a:t>
            </a:r>
          </a:p>
        </p:txBody>
      </p:sp>
      <p:sp>
        <p:nvSpPr>
          <p:cNvPr id="8" name="Rectangle 7"/>
          <p:cNvSpPr/>
          <p:nvPr/>
        </p:nvSpPr>
        <p:spPr>
          <a:xfrm>
            <a:off x="5494116" y="6383180"/>
            <a:ext cx="1238492" cy="474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175308" y="834165"/>
            <a:ext cx="7930392" cy="5905793"/>
            <a:chOff x="2172890" y="6977797"/>
            <a:chExt cx="3541746" cy="2821416"/>
          </a:xfrm>
        </p:grpSpPr>
        <p:sp>
          <p:nvSpPr>
            <p:cNvPr id="5" name="TextBox 4"/>
            <p:cNvSpPr txBox="1"/>
            <p:nvPr/>
          </p:nvSpPr>
          <p:spPr>
            <a:xfrm rot="16200000">
              <a:off x="4902446" y="8987024"/>
              <a:ext cx="1498463" cy="125916"/>
            </a:xfrm>
            <a:prstGeom prst="rect">
              <a:avLst/>
            </a:prstGeom>
            <a:noFill/>
          </p:spPr>
          <p:txBody>
            <a:bodyPr wrap="none" rtlCol="0">
              <a:spAutoFit/>
            </a:bodyPr>
            <a:lstStyle/>
            <a:p>
              <a:r>
                <a:rPr lang="en-US" sz="1050" dirty="0"/>
                <a:t>credit: oxford creativity, https://</a:t>
              </a:r>
              <a:r>
                <a:rPr lang="en-US" sz="1050" dirty="0" err="1"/>
                <a:t>www.triz.co.uk</a:t>
              </a:r>
              <a:r>
                <a:rPr lang="en-US" sz="1050" dirty="0"/>
                <a:t>/</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2890" y="6977797"/>
              <a:ext cx="3385699" cy="2821416"/>
            </a:xfrm>
            <a:prstGeom prst="rect">
              <a:avLst/>
            </a:prstGeom>
          </p:spPr>
        </p:pic>
      </p:grpSp>
    </p:spTree>
    <p:extLst>
      <p:ext uri="{BB962C8B-B14F-4D97-AF65-F5344CB8AC3E}">
        <p14:creationId xmlns:p14="http://schemas.microsoft.com/office/powerpoint/2010/main" val="164113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Facilitate communication to foster innovation</a:t>
            </a:r>
          </a:p>
        </p:txBody>
      </p:sp>
      <p:sp>
        <p:nvSpPr>
          <p:cNvPr id="8" name="Rectangle 7"/>
          <p:cNvSpPr/>
          <p:nvPr/>
        </p:nvSpPr>
        <p:spPr>
          <a:xfrm>
            <a:off x="5494116" y="6383180"/>
            <a:ext cx="1238492" cy="474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656687" y="1029240"/>
            <a:ext cx="9284581" cy="5591350"/>
            <a:chOff x="1179343" y="1592399"/>
            <a:chExt cx="7242286" cy="4361441"/>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343" y="1592399"/>
              <a:ext cx="6820037" cy="4361441"/>
            </a:xfrm>
            <a:prstGeom prst="rect">
              <a:avLst/>
            </a:prstGeom>
          </p:spPr>
        </p:pic>
        <p:sp>
          <p:nvSpPr>
            <p:cNvPr id="2" name="TextBox 1"/>
            <p:cNvSpPr txBox="1"/>
            <p:nvPr/>
          </p:nvSpPr>
          <p:spPr>
            <a:xfrm rot="16200000" flipH="1">
              <a:off x="6198128" y="3730339"/>
              <a:ext cx="3985337" cy="461665"/>
            </a:xfrm>
            <a:prstGeom prst="rect">
              <a:avLst/>
            </a:prstGeom>
            <a:noFill/>
          </p:spPr>
          <p:txBody>
            <a:bodyPr wrap="square" rtlCol="0">
              <a:spAutoFit/>
            </a:bodyPr>
            <a:lstStyle/>
            <a:p>
              <a:r>
                <a:rPr lang="en-US" sz="1200" dirty="0"/>
                <a:t>credit: oxford creativity, https://</a:t>
              </a:r>
              <a:r>
                <a:rPr lang="en-US" sz="1200" dirty="0" err="1"/>
                <a:t>www.triz.co.uk</a:t>
              </a:r>
              <a:r>
                <a:rPr lang="en-US" sz="1200" dirty="0"/>
                <a:t>/</a:t>
              </a:r>
            </a:p>
            <a:p>
              <a:endParaRPr lang="en-US" sz="1200" dirty="0"/>
            </a:p>
          </p:txBody>
        </p:sp>
      </p:grpSp>
    </p:spTree>
    <p:extLst>
      <p:ext uri="{BB962C8B-B14F-4D97-AF65-F5344CB8AC3E}">
        <p14:creationId xmlns:p14="http://schemas.microsoft.com/office/powerpoint/2010/main" val="260620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Encourage multidisciplinary collaborations</a:t>
            </a:r>
          </a:p>
        </p:txBody>
      </p:sp>
      <p:grpSp>
        <p:nvGrpSpPr>
          <p:cNvPr id="4" name="Group 3"/>
          <p:cNvGrpSpPr/>
          <p:nvPr/>
        </p:nvGrpSpPr>
        <p:grpSpPr>
          <a:xfrm>
            <a:off x="1875667" y="881995"/>
            <a:ext cx="8815914" cy="5834115"/>
            <a:chOff x="2679700" y="1244602"/>
            <a:chExt cx="7332820" cy="4852647"/>
          </a:xfrm>
        </p:grpSpPr>
        <p:sp>
          <p:nvSpPr>
            <p:cNvPr id="8" name="Rectangle 7"/>
            <p:cNvSpPr/>
            <p:nvPr/>
          </p:nvSpPr>
          <p:spPr>
            <a:xfrm rot="16200000">
              <a:off x="7790719" y="3875445"/>
              <a:ext cx="3968782" cy="474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credit: oxford creativity, https://</a:t>
              </a:r>
              <a:r>
                <a:rPr lang="en-US" sz="1200" dirty="0" err="1">
                  <a:solidFill>
                    <a:schemeClr val="tx1"/>
                  </a:solidFill>
                </a:rPr>
                <a:t>www.triz.co.uk</a:t>
              </a:r>
              <a:r>
                <a:rPr lang="en-US" sz="1200" dirty="0">
                  <a:solidFill>
                    <a:schemeClr val="tx1"/>
                  </a:solidFill>
                </a:rPr>
                <a:t>/</a:t>
              </a:r>
            </a:p>
            <a:p>
              <a:endParaRPr lang="en-US" sz="1200" dirty="0">
                <a:solidFill>
                  <a:schemeClr val="tx1"/>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9700" y="1244602"/>
              <a:ext cx="6858000" cy="4852647"/>
            </a:xfrm>
            <a:prstGeom prst="rect">
              <a:avLst/>
            </a:prstGeom>
          </p:spPr>
        </p:pic>
      </p:grpSp>
    </p:spTree>
    <p:extLst>
      <p:ext uri="{BB962C8B-B14F-4D97-AF65-F5344CB8AC3E}">
        <p14:creationId xmlns:p14="http://schemas.microsoft.com/office/powerpoint/2010/main" val="141677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86881" y="3642279"/>
            <a:ext cx="3601814" cy="2906278"/>
            <a:chOff x="5862881" y="3642279"/>
            <a:chExt cx="3601814" cy="2906278"/>
          </a:xfrm>
        </p:grpSpPr>
        <p:pic>
          <p:nvPicPr>
            <p:cNvPr id="52" name="Image 93"/>
            <p:cNvPicPr>
              <a:picLocks noChangeAspect="1"/>
            </p:cNvPicPr>
            <p:nvPr/>
          </p:nvPicPr>
          <p:blipFill>
            <a:blip r:embed="rId3" cstate="screen">
              <a:alphaModFix amt="29000"/>
              <a:extLst>
                <a:ext uri="{28A0092B-C50C-407E-A947-70E740481C1C}">
                  <a14:useLocalDpi xmlns:a14="http://schemas.microsoft.com/office/drawing/2010/main"/>
                </a:ext>
              </a:extLst>
            </a:blip>
            <a:stretch>
              <a:fillRect/>
            </a:stretch>
          </p:blipFill>
          <p:spPr>
            <a:xfrm flipH="1">
              <a:off x="6538948" y="4359151"/>
              <a:ext cx="2127282" cy="1795012"/>
            </a:xfrm>
            <a:prstGeom prst="rect">
              <a:avLst/>
            </a:prstGeom>
          </p:spPr>
        </p:pic>
        <p:cxnSp>
          <p:nvCxnSpPr>
            <p:cNvPr id="53" name="Straight Connector 210"/>
            <p:cNvCxnSpPr/>
            <p:nvPr/>
          </p:nvCxnSpPr>
          <p:spPr>
            <a:xfrm rot="16200000">
              <a:off x="6255949" y="3855866"/>
              <a:ext cx="0" cy="786136"/>
            </a:xfrm>
            <a:prstGeom prst="line">
              <a:avLst/>
            </a:prstGeom>
            <a:ln>
              <a:solidFill>
                <a:srgbClr val="464646"/>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211"/>
            <p:cNvCxnSpPr/>
            <p:nvPr/>
          </p:nvCxnSpPr>
          <p:spPr>
            <a:xfrm flipV="1">
              <a:off x="6650366" y="3642280"/>
              <a:ext cx="0" cy="836426"/>
            </a:xfrm>
            <a:prstGeom prst="line">
              <a:avLst/>
            </a:prstGeom>
            <a:ln>
              <a:solidFill>
                <a:srgbClr val="464646"/>
              </a:solidFill>
              <a:prstDash val="sysDash"/>
            </a:ln>
          </p:spPr>
          <p:style>
            <a:lnRef idx="1">
              <a:schemeClr val="accent1"/>
            </a:lnRef>
            <a:fillRef idx="0">
              <a:schemeClr val="accent1"/>
            </a:fillRef>
            <a:effectRef idx="0">
              <a:schemeClr val="accent1"/>
            </a:effectRef>
            <a:fontRef idx="minor">
              <a:schemeClr val="tx1"/>
            </a:fontRef>
          </p:style>
        </p:cxnSp>
        <p:grpSp>
          <p:nvGrpSpPr>
            <p:cNvPr id="55" name="Groupe 155"/>
            <p:cNvGrpSpPr/>
            <p:nvPr/>
          </p:nvGrpSpPr>
          <p:grpSpPr>
            <a:xfrm>
              <a:off x="7185871" y="4534577"/>
              <a:ext cx="967745" cy="967745"/>
              <a:chOff x="4219081" y="26426"/>
              <a:chExt cx="6858000" cy="6858000"/>
            </a:xfrm>
            <a:solidFill>
              <a:schemeClr val="accent2"/>
            </a:solidFill>
          </p:grpSpPr>
          <p:sp>
            <p:nvSpPr>
              <p:cNvPr id="56" name="Freeform 561"/>
              <p:cNvSpPr>
                <a:spLocks noEditPoints="1"/>
              </p:cNvSpPr>
              <p:nvPr/>
            </p:nvSpPr>
            <p:spPr bwMode="auto">
              <a:xfrm>
                <a:off x="4219081" y="883675"/>
                <a:ext cx="6858000" cy="6000751"/>
              </a:xfrm>
              <a:custGeom>
                <a:avLst/>
                <a:gdLst>
                  <a:gd name="T0" fmla="*/ 0 w 640"/>
                  <a:gd name="T1" fmla="*/ 23 h 560"/>
                  <a:gd name="T2" fmla="*/ 2 w 640"/>
                  <a:gd name="T3" fmla="*/ 19 h 560"/>
                  <a:gd name="T4" fmla="*/ 26 w 640"/>
                  <a:gd name="T5" fmla="*/ 1 h 560"/>
                  <a:gd name="T6" fmla="*/ 132 w 640"/>
                  <a:gd name="T7" fmla="*/ 1 h 560"/>
                  <a:gd name="T8" fmla="*/ 132 w 640"/>
                  <a:gd name="T9" fmla="*/ 24 h 560"/>
                  <a:gd name="T10" fmla="*/ 126 w 640"/>
                  <a:gd name="T11" fmla="*/ 26 h 560"/>
                  <a:gd name="T12" fmla="*/ 40 w 640"/>
                  <a:gd name="T13" fmla="*/ 26 h 560"/>
                  <a:gd name="T14" fmla="*/ 26 w 640"/>
                  <a:gd name="T15" fmla="*/ 40 h 560"/>
                  <a:gd name="T16" fmla="*/ 26 w 640"/>
                  <a:gd name="T17" fmla="*/ 338 h 560"/>
                  <a:gd name="T18" fmla="*/ 36 w 640"/>
                  <a:gd name="T19" fmla="*/ 348 h 560"/>
                  <a:gd name="T20" fmla="*/ 605 w 640"/>
                  <a:gd name="T21" fmla="*/ 348 h 560"/>
                  <a:gd name="T22" fmla="*/ 614 w 640"/>
                  <a:gd name="T23" fmla="*/ 340 h 560"/>
                  <a:gd name="T24" fmla="*/ 614 w 640"/>
                  <a:gd name="T25" fmla="*/ 35 h 560"/>
                  <a:gd name="T26" fmla="*/ 605 w 640"/>
                  <a:gd name="T27" fmla="*/ 26 h 560"/>
                  <a:gd name="T28" fmla="*/ 488 w 640"/>
                  <a:gd name="T29" fmla="*/ 26 h 560"/>
                  <a:gd name="T30" fmla="*/ 481 w 640"/>
                  <a:gd name="T31" fmla="*/ 26 h 560"/>
                  <a:gd name="T32" fmla="*/ 481 w 640"/>
                  <a:gd name="T33" fmla="*/ 1 h 560"/>
                  <a:gd name="T34" fmla="*/ 487 w 640"/>
                  <a:gd name="T35" fmla="*/ 1 h 560"/>
                  <a:gd name="T36" fmla="*/ 609 w 640"/>
                  <a:gd name="T37" fmla="*/ 1 h 560"/>
                  <a:gd name="T38" fmla="*/ 639 w 640"/>
                  <a:gd name="T39" fmla="*/ 22 h 560"/>
                  <a:gd name="T40" fmla="*/ 640 w 640"/>
                  <a:gd name="T41" fmla="*/ 24 h 560"/>
                  <a:gd name="T42" fmla="*/ 640 w 640"/>
                  <a:gd name="T43" fmla="*/ 430 h 560"/>
                  <a:gd name="T44" fmla="*/ 639 w 640"/>
                  <a:gd name="T45" fmla="*/ 432 h 560"/>
                  <a:gd name="T46" fmla="*/ 610 w 640"/>
                  <a:gd name="T47" fmla="*/ 453 h 560"/>
                  <a:gd name="T48" fmla="*/ 538 w 640"/>
                  <a:gd name="T49" fmla="*/ 453 h 560"/>
                  <a:gd name="T50" fmla="*/ 407 w 640"/>
                  <a:gd name="T51" fmla="*/ 453 h 560"/>
                  <a:gd name="T52" fmla="*/ 399 w 640"/>
                  <a:gd name="T53" fmla="*/ 460 h 560"/>
                  <a:gd name="T54" fmla="*/ 418 w 640"/>
                  <a:gd name="T55" fmla="*/ 524 h 560"/>
                  <a:gd name="T56" fmla="*/ 439 w 640"/>
                  <a:gd name="T57" fmla="*/ 534 h 560"/>
                  <a:gd name="T58" fmla="*/ 447 w 640"/>
                  <a:gd name="T59" fmla="*/ 534 h 560"/>
                  <a:gd name="T60" fmla="*/ 453 w 640"/>
                  <a:gd name="T61" fmla="*/ 540 h 560"/>
                  <a:gd name="T62" fmla="*/ 452 w 640"/>
                  <a:gd name="T63" fmla="*/ 560 h 560"/>
                  <a:gd name="T64" fmla="*/ 187 w 640"/>
                  <a:gd name="T65" fmla="*/ 560 h 560"/>
                  <a:gd name="T66" fmla="*/ 187 w 640"/>
                  <a:gd name="T67" fmla="*/ 540 h 560"/>
                  <a:gd name="T68" fmla="*/ 193 w 640"/>
                  <a:gd name="T69" fmla="*/ 534 h 560"/>
                  <a:gd name="T70" fmla="*/ 208 w 640"/>
                  <a:gd name="T71" fmla="*/ 534 h 560"/>
                  <a:gd name="T72" fmla="*/ 217 w 640"/>
                  <a:gd name="T73" fmla="*/ 529 h 560"/>
                  <a:gd name="T74" fmla="*/ 241 w 640"/>
                  <a:gd name="T75" fmla="*/ 460 h 560"/>
                  <a:gd name="T76" fmla="*/ 233 w 640"/>
                  <a:gd name="T77" fmla="*/ 453 h 560"/>
                  <a:gd name="T78" fmla="*/ 145 w 640"/>
                  <a:gd name="T79" fmla="*/ 453 h 560"/>
                  <a:gd name="T80" fmla="*/ 29 w 640"/>
                  <a:gd name="T81" fmla="*/ 453 h 560"/>
                  <a:gd name="T82" fmla="*/ 1 w 640"/>
                  <a:gd name="T83" fmla="*/ 432 h 560"/>
                  <a:gd name="T84" fmla="*/ 0 w 640"/>
                  <a:gd name="T85" fmla="*/ 430 h 560"/>
                  <a:gd name="T86" fmla="*/ 0 w 640"/>
                  <a:gd name="T87" fmla="*/ 23 h 560"/>
                  <a:gd name="T88" fmla="*/ 320 w 640"/>
                  <a:gd name="T89" fmla="*/ 400 h 560"/>
                  <a:gd name="T90" fmla="*/ 306 w 640"/>
                  <a:gd name="T91" fmla="*/ 414 h 560"/>
                  <a:gd name="T92" fmla="*/ 320 w 640"/>
                  <a:gd name="T93" fmla="*/ 427 h 560"/>
                  <a:gd name="T94" fmla="*/ 334 w 640"/>
                  <a:gd name="T95" fmla="*/ 413 h 560"/>
                  <a:gd name="T96" fmla="*/ 320 w 640"/>
                  <a:gd name="T97" fmla="*/ 40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0" h="560">
                    <a:moveTo>
                      <a:pt x="0" y="23"/>
                    </a:moveTo>
                    <a:cubicBezTo>
                      <a:pt x="1" y="21"/>
                      <a:pt x="1" y="20"/>
                      <a:pt x="2" y="19"/>
                    </a:cubicBezTo>
                    <a:cubicBezTo>
                      <a:pt x="6" y="8"/>
                      <a:pt x="15" y="1"/>
                      <a:pt x="26" y="1"/>
                    </a:cubicBezTo>
                    <a:cubicBezTo>
                      <a:pt x="61" y="0"/>
                      <a:pt x="96" y="1"/>
                      <a:pt x="132" y="1"/>
                    </a:cubicBezTo>
                    <a:cubicBezTo>
                      <a:pt x="132" y="8"/>
                      <a:pt x="133" y="16"/>
                      <a:pt x="132" y="24"/>
                    </a:cubicBezTo>
                    <a:cubicBezTo>
                      <a:pt x="132" y="25"/>
                      <a:pt x="128" y="26"/>
                      <a:pt x="126" y="26"/>
                    </a:cubicBezTo>
                    <a:cubicBezTo>
                      <a:pt x="97" y="26"/>
                      <a:pt x="68" y="26"/>
                      <a:pt x="40" y="26"/>
                    </a:cubicBezTo>
                    <a:cubicBezTo>
                      <a:pt x="26" y="26"/>
                      <a:pt x="26" y="26"/>
                      <a:pt x="26" y="40"/>
                    </a:cubicBezTo>
                    <a:cubicBezTo>
                      <a:pt x="26" y="139"/>
                      <a:pt x="26" y="238"/>
                      <a:pt x="26" y="338"/>
                    </a:cubicBezTo>
                    <a:cubicBezTo>
                      <a:pt x="26" y="348"/>
                      <a:pt x="26" y="348"/>
                      <a:pt x="36" y="348"/>
                    </a:cubicBezTo>
                    <a:cubicBezTo>
                      <a:pt x="226" y="348"/>
                      <a:pt x="416" y="348"/>
                      <a:pt x="605" y="348"/>
                    </a:cubicBezTo>
                    <a:cubicBezTo>
                      <a:pt x="611" y="348"/>
                      <a:pt x="614" y="347"/>
                      <a:pt x="614" y="340"/>
                    </a:cubicBezTo>
                    <a:cubicBezTo>
                      <a:pt x="614" y="239"/>
                      <a:pt x="614" y="137"/>
                      <a:pt x="614" y="35"/>
                    </a:cubicBezTo>
                    <a:cubicBezTo>
                      <a:pt x="614" y="26"/>
                      <a:pt x="614" y="26"/>
                      <a:pt x="605" y="26"/>
                    </a:cubicBezTo>
                    <a:cubicBezTo>
                      <a:pt x="566" y="26"/>
                      <a:pt x="527" y="26"/>
                      <a:pt x="488" y="26"/>
                    </a:cubicBezTo>
                    <a:cubicBezTo>
                      <a:pt x="486" y="26"/>
                      <a:pt x="483" y="26"/>
                      <a:pt x="481" y="26"/>
                    </a:cubicBezTo>
                    <a:cubicBezTo>
                      <a:pt x="481" y="18"/>
                      <a:pt x="481" y="10"/>
                      <a:pt x="481" y="1"/>
                    </a:cubicBezTo>
                    <a:cubicBezTo>
                      <a:pt x="483" y="1"/>
                      <a:pt x="485" y="1"/>
                      <a:pt x="487" y="1"/>
                    </a:cubicBezTo>
                    <a:cubicBezTo>
                      <a:pt x="528" y="1"/>
                      <a:pt x="568" y="1"/>
                      <a:pt x="609" y="1"/>
                    </a:cubicBezTo>
                    <a:cubicBezTo>
                      <a:pt x="626" y="1"/>
                      <a:pt x="633" y="6"/>
                      <a:pt x="639" y="22"/>
                    </a:cubicBezTo>
                    <a:cubicBezTo>
                      <a:pt x="639" y="23"/>
                      <a:pt x="640" y="23"/>
                      <a:pt x="640" y="24"/>
                    </a:cubicBezTo>
                    <a:cubicBezTo>
                      <a:pt x="640" y="159"/>
                      <a:pt x="640" y="295"/>
                      <a:pt x="640" y="430"/>
                    </a:cubicBezTo>
                    <a:cubicBezTo>
                      <a:pt x="640" y="431"/>
                      <a:pt x="639" y="431"/>
                      <a:pt x="639" y="432"/>
                    </a:cubicBezTo>
                    <a:cubicBezTo>
                      <a:pt x="634" y="447"/>
                      <a:pt x="626" y="453"/>
                      <a:pt x="610" y="453"/>
                    </a:cubicBezTo>
                    <a:cubicBezTo>
                      <a:pt x="586" y="453"/>
                      <a:pt x="562" y="453"/>
                      <a:pt x="538" y="453"/>
                    </a:cubicBezTo>
                    <a:cubicBezTo>
                      <a:pt x="494" y="453"/>
                      <a:pt x="451" y="453"/>
                      <a:pt x="407" y="453"/>
                    </a:cubicBezTo>
                    <a:cubicBezTo>
                      <a:pt x="401" y="453"/>
                      <a:pt x="399" y="454"/>
                      <a:pt x="399" y="460"/>
                    </a:cubicBezTo>
                    <a:cubicBezTo>
                      <a:pt x="399" y="483"/>
                      <a:pt x="406" y="504"/>
                      <a:pt x="418" y="524"/>
                    </a:cubicBezTo>
                    <a:cubicBezTo>
                      <a:pt x="423" y="532"/>
                      <a:pt x="429" y="536"/>
                      <a:pt x="439" y="534"/>
                    </a:cubicBezTo>
                    <a:cubicBezTo>
                      <a:pt x="442" y="534"/>
                      <a:pt x="445" y="534"/>
                      <a:pt x="447" y="534"/>
                    </a:cubicBezTo>
                    <a:cubicBezTo>
                      <a:pt x="451" y="534"/>
                      <a:pt x="453" y="536"/>
                      <a:pt x="453" y="540"/>
                    </a:cubicBezTo>
                    <a:cubicBezTo>
                      <a:pt x="452" y="547"/>
                      <a:pt x="452" y="553"/>
                      <a:pt x="452" y="560"/>
                    </a:cubicBezTo>
                    <a:cubicBezTo>
                      <a:pt x="364" y="560"/>
                      <a:pt x="276" y="560"/>
                      <a:pt x="187" y="560"/>
                    </a:cubicBezTo>
                    <a:cubicBezTo>
                      <a:pt x="187" y="553"/>
                      <a:pt x="187" y="547"/>
                      <a:pt x="187" y="540"/>
                    </a:cubicBezTo>
                    <a:cubicBezTo>
                      <a:pt x="187" y="536"/>
                      <a:pt x="188" y="534"/>
                      <a:pt x="193" y="534"/>
                    </a:cubicBezTo>
                    <a:cubicBezTo>
                      <a:pt x="198" y="534"/>
                      <a:pt x="203" y="534"/>
                      <a:pt x="208" y="534"/>
                    </a:cubicBezTo>
                    <a:cubicBezTo>
                      <a:pt x="212" y="535"/>
                      <a:pt x="215" y="533"/>
                      <a:pt x="217" y="529"/>
                    </a:cubicBezTo>
                    <a:cubicBezTo>
                      <a:pt x="233" y="509"/>
                      <a:pt x="241" y="486"/>
                      <a:pt x="241" y="460"/>
                    </a:cubicBezTo>
                    <a:cubicBezTo>
                      <a:pt x="241" y="454"/>
                      <a:pt x="239" y="453"/>
                      <a:pt x="233" y="453"/>
                    </a:cubicBezTo>
                    <a:cubicBezTo>
                      <a:pt x="204" y="453"/>
                      <a:pt x="174" y="453"/>
                      <a:pt x="145" y="453"/>
                    </a:cubicBezTo>
                    <a:cubicBezTo>
                      <a:pt x="106" y="453"/>
                      <a:pt x="68" y="453"/>
                      <a:pt x="29" y="453"/>
                    </a:cubicBezTo>
                    <a:cubicBezTo>
                      <a:pt x="14" y="453"/>
                      <a:pt x="6" y="447"/>
                      <a:pt x="1" y="432"/>
                    </a:cubicBezTo>
                    <a:cubicBezTo>
                      <a:pt x="1" y="432"/>
                      <a:pt x="0" y="431"/>
                      <a:pt x="0" y="430"/>
                    </a:cubicBezTo>
                    <a:cubicBezTo>
                      <a:pt x="0" y="294"/>
                      <a:pt x="0" y="159"/>
                      <a:pt x="0" y="23"/>
                    </a:cubicBezTo>
                    <a:close/>
                    <a:moveTo>
                      <a:pt x="320" y="400"/>
                    </a:moveTo>
                    <a:cubicBezTo>
                      <a:pt x="312" y="400"/>
                      <a:pt x="306" y="406"/>
                      <a:pt x="306" y="414"/>
                    </a:cubicBezTo>
                    <a:cubicBezTo>
                      <a:pt x="306" y="421"/>
                      <a:pt x="312" y="427"/>
                      <a:pt x="320" y="427"/>
                    </a:cubicBezTo>
                    <a:cubicBezTo>
                      <a:pt x="328" y="427"/>
                      <a:pt x="334" y="421"/>
                      <a:pt x="334" y="413"/>
                    </a:cubicBezTo>
                    <a:cubicBezTo>
                      <a:pt x="334" y="406"/>
                      <a:pt x="327" y="400"/>
                      <a:pt x="320" y="4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57" name="Freeform 562"/>
              <p:cNvSpPr>
                <a:spLocks/>
              </p:cNvSpPr>
              <p:nvPr/>
            </p:nvSpPr>
            <p:spPr bwMode="auto">
              <a:xfrm>
                <a:off x="5290644" y="26426"/>
                <a:ext cx="4660898" cy="2860674"/>
              </a:xfrm>
              <a:custGeom>
                <a:avLst/>
                <a:gdLst>
                  <a:gd name="T0" fmla="*/ 254 w 435"/>
                  <a:gd name="T1" fmla="*/ 0 h 267"/>
                  <a:gd name="T2" fmla="*/ 272 w 435"/>
                  <a:gd name="T3" fmla="*/ 4 h 267"/>
                  <a:gd name="T4" fmla="*/ 352 w 435"/>
                  <a:gd name="T5" fmla="*/ 101 h 267"/>
                  <a:gd name="T6" fmla="*/ 360 w 435"/>
                  <a:gd name="T7" fmla="*/ 108 h 267"/>
                  <a:gd name="T8" fmla="*/ 432 w 435"/>
                  <a:gd name="T9" fmla="*/ 180 h 267"/>
                  <a:gd name="T10" fmla="*/ 367 w 435"/>
                  <a:gd name="T11" fmla="*/ 265 h 267"/>
                  <a:gd name="T12" fmla="*/ 366 w 435"/>
                  <a:gd name="T13" fmla="*/ 264 h 267"/>
                  <a:gd name="T14" fmla="*/ 361 w 435"/>
                  <a:gd name="T15" fmla="*/ 208 h 267"/>
                  <a:gd name="T16" fmla="*/ 324 w 435"/>
                  <a:gd name="T17" fmla="*/ 150 h 267"/>
                  <a:gd name="T18" fmla="*/ 321 w 435"/>
                  <a:gd name="T19" fmla="*/ 139 h 267"/>
                  <a:gd name="T20" fmla="*/ 336 w 435"/>
                  <a:gd name="T21" fmla="*/ 102 h 267"/>
                  <a:gd name="T22" fmla="*/ 339 w 435"/>
                  <a:gd name="T23" fmla="*/ 94 h 267"/>
                  <a:gd name="T24" fmla="*/ 233 w 435"/>
                  <a:gd name="T25" fmla="*/ 141 h 267"/>
                  <a:gd name="T26" fmla="*/ 278 w 435"/>
                  <a:gd name="T27" fmla="*/ 245 h 267"/>
                  <a:gd name="T28" fmla="*/ 280 w 435"/>
                  <a:gd name="T29" fmla="*/ 245 h 267"/>
                  <a:gd name="T30" fmla="*/ 297 w 435"/>
                  <a:gd name="T31" fmla="*/ 201 h 267"/>
                  <a:gd name="T32" fmla="*/ 312 w 435"/>
                  <a:gd name="T33" fmla="*/ 238 h 267"/>
                  <a:gd name="T34" fmla="*/ 311 w 435"/>
                  <a:gd name="T35" fmla="*/ 261 h 267"/>
                  <a:gd name="T36" fmla="*/ 305 w 435"/>
                  <a:gd name="T37" fmla="*/ 266 h 267"/>
                  <a:gd name="T38" fmla="*/ 205 w 435"/>
                  <a:gd name="T39" fmla="*/ 266 h 267"/>
                  <a:gd name="T40" fmla="*/ 175 w 435"/>
                  <a:gd name="T41" fmla="*/ 266 h 267"/>
                  <a:gd name="T42" fmla="*/ 166 w 435"/>
                  <a:gd name="T43" fmla="*/ 261 h 267"/>
                  <a:gd name="T44" fmla="*/ 161 w 435"/>
                  <a:gd name="T45" fmla="*/ 249 h 267"/>
                  <a:gd name="T46" fmla="*/ 155 w 435"/>
                  <a:gd name="T47" fmla="*/ 262 h 267"/>
                  <a:gd name="T48" fmla="*/ 149 w 435"/>
                  <a:gd name="T49" fmla="*/ 266 h 267"/>
                  <a:gd name="T50" fmla="*/ 137 w 435"/>
                  <a:gd name="T51" fmla="*/ 266 h 267"/>
                  <a:gd name="T52" fmla="*/ 128 w 435"/>
                  <a:gd name="T53" fmla="*/ 259 h 267"/>
                  <a:gd name="T54" fmla="*/ 194 w 435"/>
                  <a:gd name="T55" fmla="*/ 169 h 267"/>
                  <a:gd name="T56" fmla="*/ 207 w 435"/>
                  <a:gd name="T57" fmla="*/ 168 h 267"/>
                  <a:gd name="T58" fmla="*/ 207 w 435"/>
                  <a:gd name="T59" fmla="*/ 147 h 267"/>
                  <a:gd name="T60" fmla="*/ 207 w 435"/>
                  <a:gd name="T61" fmla="*/ 122 h 267"/>
                  <a:gd name="T62" fmla="*/ 198 w 435"/>
                  <a:gd name="T63" fmla="*/ 114 h 267"/>
                  <a:gd name="T64" fmla="*/ 87 w 435"/>
                  <a:gd name="T65" fmla="*/ 189 h 267"/>
                  <a:gd name="T66" fmla="*/ 73 w 435"/>
                  <a:gd name="T67" fmla="*/ 256 h 267"/>
                  <a:gd name="T68" fmla="*/ 73 w 435"/>
                  <a:gd name="T69" fmla="*/ 263 h 267"/>
                  <a:gd name="T70" fmla="*/ 73 w 435"/>
                  <a:gd name="T71" fmla="*/ 264 h 267"/>
                  <a:gd name="T72" fmla="*/ 9 w 435"/>
                  <a:gd name="T73" fmla="*/ 204 h 267"/>
                  <a:gd name="T74" fmla="*/ 68 w 435"/>
                  <a:gd name="T75" fmla="*/ 110 h 267"/>
                  <a:gd name="T76" fmla="*/ 74 w 435"/>
                  <a:gd name="T77" fmla="*/ 103 h 267"/>
                  <a:gd name="T78" fmla="*/ 144 w 435"/>
                  <a:gd name="T79" fmla="*/ 57 h 267"/>
                  <a:gd name="T80" fmla="*/ 151 w 435"/>
                  <a:gd name="T81" fmla="*/ 60 h 267"/>
                  <a:gd name="T82" fmla="*/ 154 w 435"/>
                  <a:gd name="T83" fmla="*/ 55 h 267"/>
                  <a:gd name="T84" fmla="*/ 235 w 435"/>
                  <a:gd name="T85" fmla="*/ 2 h 267"/>
                  <a:gd name="T86" fmla="*/ 240 w 435"/>
                  <a:gd name="T87" fmla="*/ 0 h 267"/>
                  <a:gd name="T88" fmla="*/ 254 w 435"/>
                  <a:gd name="T8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5" h="267">
                    <a:moveTo>
                      <a:pt x="254" y="0"/>
                    </a:moveTo>
                    <a:cubicBezTo>
                      <a:pt x="260" y="1"/>
                      <a:pt x="266" y="2"/>
                      <a:pt x="272" y="4"/>
                    </a:cubicBezTo>
                    <a:cubicBezTo>
                      <a:pt x="318" y="15"/>
                      <a:pt x="350" y="54"/>
                      <a:pt x="352" y="101"/>
                    </a:cubicBezTo>
                    <a:cubicBezTo>
                      <a:pt x="352" y="107"/>
                      <a:pt x="355" y="108"/>
                      <a:pt x="360" y="108"/>
                    </a:cubicBezTo>
                    <a:cubicBezTo>
                      <a:pt x="398" y="110"/>
                      <a:pt x="430" y="143"/>
                      <a:pt x="432" y="180"/>
                    </a:cubicBezTo>
                    <a:cubicBezTo>
                      <a:pt x="435" y="223"/>
                      <a:pt x="406" y="258"/>
                      <a:pt x="367" y="265"/>
                    </a:cubicBezTo>
                    <a:cubicBezTo>
                      <a:pt x="367" y="265"/>
                      <a:pt x="367" y="264"/>
                      <a:pt x="366" y="264"/>
                    </a:cubicBezTo>
                    <a:cubicBezTo>
                      <a:pt x="369" y="245"/>
                      <a:pt x="367" y="227"/>
                      <a:pt x="361" y="208"/>
                    </a:cubicBezTo>
                    <a:cubicBezTo>
                      <a:pt x="354" y="185"/>
                      <a:pt x="342" y="166"/>
                      <a:pt x="324" y="150"/>
                    </a:cubicBezTo>
                    <a:cubicBezTo>
                      <a:pt x="320" y="146"/>
                      <a:pt x="320" y="143"/>
                      <a:pt x="321" y="139"/>
                    </a:cubicBezTo>
                    <a:cubicBezTo>
                      <a:pt x="327" y="127"/>
                      <a:pt x="331" y="115"/>
                      <a:pt x="336" y="102"/>
                    </a:cubicBezTo>
                    <a:cubicBezTo>
                      <a:pt x="337" y="100"/>
                      <a:pt x="337" y="98"/>
                      <a:pt x="339" y="94"/>
                    </a:cubicBezTo>
                    <a:cubicBezTo>
                      <a:pt x="303" y="110"/>
                      <a:pt x="268" y="125"/>
                      <a:pt x="233" y="141"/>
                    </a:cubicBezTo>
                    <a:cubicBezTo>
                      <a:pt x="248" y="176"/>
                      <a:pt x="263" y="211"/>
                      <a:pt x="278" y="245"/>
                    </a:cubicBezTo>
                    <a:cubicBezTo>
                      <a:pt x="279" y="245"/>
                      <a:pt x="279" y="245"/>
                      <a:pt x="280" y="245"/>
                    </a:cubicBezTo>
                    <a:cubicBezTo>
                      <a:pt x="286" y="231"/>
                      <a:pt x="291" y="217"/>
                      <a:pt x="297" y="201"/>
                    </a:cubicBezTo>
                    <a:cubicBezTo>
                      <a:pt x="306" y="213"/>
                      <a:pt x="311" y="225"/>
                      <a:pt x="312" y="238"/>
                    </a:cubicBezTo>
                    <a:cubicBezTo>
                      <a:pt x="313" y="246"/>
                      <a:pt x="311" y="254"/>
                      <a:pt x="311" y="261"/>
                    </a:cubicBezTo>
                    <a:cubicBezTo>
                      <a:pt x="311" y="266"/>
                      <a:pt x="309" y="266"/>
                      <a:pt x="305" y="266"/>
                    </a:cubicBezTo>
                    <a:cubicBezTo>
                      <a:pt x="272" y="266"/>
                      <a:pt x="238" y="266"/>
                      <a:pt x="205" y="266"/>
                    </a:cubicBezTo>
                    <a:cubicBezTo>
                      <a:pt x="195" y="266"/>
                      <a:pt x="185" y="266"/>
                      <a:pt x="175" y="266"/>
                    </a:cubicBezTo>
                    <a:cubicBezTo>
                      <a:pt x="170" y="266"/>
                      <a:pt x="168" y="265"/>
                      <a:pt x="166" y="261"/>
                    </a:cubicBezTo>
                    <a:cubicBezTo>
                      <a:pt x="165" y="257"/>
                      <a:pt x="163" y="254"/>
                      <a:pt x="161" y="249"/>
                    </a:cubicBezTo>
                    <a:cubicBezTo>
                      <a:pt x="159" y="254"/>
                      <a:pt x="157" y="258"/>
                      <a:pt x="155" y="262"/>
                    </a:cubicBezTo>
                    <a:cubicBezTo>
                      <a:pt x="154" y="265"/>
                      <a:pt x="152" y="267"/>
                      <a:pt x="149" y="266"/>
                    </a:cubicBezTo>
                    <a:cubicBezTo>
                      <a:pt x="145" y="266"/>
                      <a:pt x="141" y="266"/>
                      <a:pt x="137" y="266"/>
                    </a:cubicBezTo>
                    <a:cubicBezTo>
                      <a:pt x="131" y="267"/>
                      <a:pt x="129" y="264"/>
                      <a:pt x="128" y="259"/>
                    </a:cubicBezTo>
                    <a:cubicBezTo>
                      <a:pt x="121" y="218"/>
                      <a:pt x="153" y="174"/>
                      <a:pt x="194" y="169"/>
                    </a:cubicBezTo>
                    <a:cubicBezTo>
                      <a:pt x="198" y="169"/>
                      <a:pt x="202" y="168"/>
                      <a:pt x="207" y="168"/>
                    </a:cubicBezTo>
                    <a:cubicBezTo>
                      <a:pt x="207" y="161"/>
                      <a:pt x="207" y="154"/>
                      <a:pt x="207" y="147"/>
                    </a:cubicBezTo>
                    <a:cubicBezTo>
                      <a:pt x="207" y="139"/>
                      <a:pt x="207" y="130"/>
                      <a:pt x="207" y="122"/>
                    </a:cubicBezTo>
                    <a:cubicBezTo>
                      <a:pt x="207" y="113"/>
                      <a:pt x="207" y="113"/>
                      <a:pt x="198" y="114"/>
                    </a:cubicBezTo>
                    <a:cubicBezTo>
                      <a:pt x="148" y="119"/>
                      <a:pt x="110" y="143"/>
                      <a:pt x="87" y="189"/>
                    </a:cubicBezTo>
                    <a:cubicBezTo>
                      <a:pt x="76" y="210"/>
                      <a:pt x="71" y="232"/>
                      <a:pt x="73" y="256"/>
                    </a:cubicBezTo>
                    <a:cubicBezTo>
                      <a:pt x="73" y="258"/>
                      <a:pt x="73" y="260"/>
                      <a:pt x="73" y="263"/>
                    </a:cubicBezTo>
                    <a:cubicBezTo>
                      <a:pt x="73" y="263"/>
                      <a:pt x="73" y="264"/>
                      <a:pt x="73" y="264"/>
                    </a:cubicBezTo>
                    <a:cubicBezTo>
                      <a:pt x="43" y="261"/>
                      <a:pt x="15" y="235"/>
                      <a:pt x="9" y="204"/>
                    </a:cubicBezTo>
                    <a:cubicBezTo>
                      <a:pt x="0" y="161"/>
                      <a:pt x="25" y="121"/>
                      <a:pt x="68" y="110"/>
                    </a:cubicBezTo>
                    <a:cubicBezTo>
                      <a:pt x="72" y="109"/>
                      <a:pt x="74" y="108"/>
                      <a:pt x="74" y="103"/>
                    </a:cubicBezTo>
                    <a:cubicBezTo>
                      <a:pt x="76" y="69"/>
                      <a:pt x="112" y="45"/>
                      <a:pt x="144" y="57"/>
                    </a:cubicBezTo>
                    <a:cubicBezTo>
                      <a:pt x="147" y="58"/>
                      <a:pt x="149" y="59"/>
                      <a:pt x="151" y="60"/>
                    </a:cubicBezTo>
                    <a:cubicBezTo>
                      <a:pt x="152" y="59"/>
                      <a:pt x="153" y="57"/>
                      <a:pt x="154" y="55"/>
                    </a:cubicBezTo>
                    <a:cubicBezTo>
                      <a:pt x="173" y="24"/>
                      <a:pt x="199" y="6"/>
                      <a:pt x="235" y="2"/>
                    </a:cubicBezTo>
                    <a:cubicBezTo>
                      <a:pt x="237" y="1"/>
                      <a:pt x="238" y="1"/>
                      <a:pt x="240" y="0"/>
                    </a:cubicBezTo>
                    <a:cubicBezTo>
                      <a:pt x="245" y="0"/>
                      <a:pt x="249" y="0"/>
                      <a:pt x="25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563"/>
              <p:cNvSpPr>
                <a:spLocks/>
              </p:cNvSpPr>
              <p:nvPr/>
            </p:nvSpPr>
            <p:spPr bwMode="auto">
              <a:xfrm>
                <a:off x="6105033" y="2887100"/>
                <a:ext cx="1393823" cy="1414460"/>
              </a:xfrm>
              <a:custGeom>
                <a:avLst/>
                <a:gdLst>
                  <a:gd name="T0" fmla="*/ 130 w 130"/>
                  <a:gd name="T1" fmla="*/ 87 h 132"/>
                  <a:gd name="T2" fmla="*/ 27 w 130"/>
                  <a:gd name="T3" fmla="*/ 132 h 132"/>
                  <a:gd name="T4" fmla="*/ 29 w 130"/>
                  <a:gd name="T5" fmla="*/ 125 h 132"/>
                  <a:gd name="T6" fmla="*/ 44 w 130"/>
                  <a:gd name="T7" fmla="*/ 88 h 132"/>
                  <a:gd name="T8" fmla="*/ 42 w 130"/>
                  <a:gd name="T9" fmla="*/ 79 h 132"/>
                  <a:gd name="T10" fmla="*/ 1 w 130"/>
                  <a:gd name="T11" fmla="*/ 8 h 132"/>
                  <a:gd name="T12" fmla="*/ 0 w 130"/>
                  <a:gd name="T13" fmla="*/ 1 h 132"/>
                  <a:gd name="T14" fmla="*/ 14 w 130"/>
                  <a:gd name="T15" fmla="*/ 1 h 132"/>
                  <a:gd name="T16" fmla="*/ 47 w 130"/>
                  <a:gd name="T17" fmla="*/ 1 h 132"/>
                  <a:gd name="T18" fmla="*/ 55 w 130"/>
                  <a:gd name="T19" fmla="*/ 6 h 132"/>
                  <a:gd name="T20" fmla="*/ 65 w 130"/>
                  <a:gd name="T21" fmla="*/ 28 h 132"/>
                  <a:gd name="T22" fmla="*/ 67 w 130"/>
                  <a:gd name="T23" fmla="*/ 28 h 132"/>
                  <a:gd name="T24" fmla="*/ 76 w 130"/>
                  <a:gd name="T25" fmla="*/ 6 h 132"/>
                  <a:gd name="T26" fmla="*/ 83 w 130"/>
                  <a:gd name="T27" fmla="*/ 1 h 132"/>
                  <a:gd name="T28" fmla="*/ 94 w 130"/>
                  <a:gd name="T29" fmla="*/ 6 h 132"/>
                  <a:gd name="T30" fmla="*/ 130 w 130"/>
                  <a:gd name="T31" fmla="*/ 8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132">
                    <a:moveTo>
                      <a:pt x="130" y="87"/>
                    </a:moveTo>
                    <a:cubicBezTo>
                      <a:pt x="96" y="102"/>
                      <a:pt x="62" y="117"/>
                      <a:pt x="27" y="132"/>
                    </a:cubicBezTo>
                    <a:cubicBezTo>
                      <a:pt x="28" y="129"/>
                      <a:pt x="29" y="127"/>
                      <a:pt x="29" y="125"/>
                    </a:cubicBezTo>
                    <a:cubicBezTo>
                      <a:pt x="34" y="113"/>
                      <a:pt x="39" y="100"/>
                      <a:pt x="44" y="88"/>
                    </a:cubicBezTo>
                    <a:cubicBezTo>
                      <a:pt x="46" y="84"/>
                      <a:pt x="45" y="82"/>
                      <a:pt x="42" y="79"/>
                    </a:cubicBezTo>
                    <a:cubicBezTo>
                      <a:pt x="20" y="60"/>
                      <a:pt x="7" y="36"/>
                      <a:pt x="1" y="8"/>
                    </a:cubicBezTo>
                    <a:cubicBezTo>
                      <a:pt x="0" y="6"/>
                      <a:pt x="0" y="4"/>
                      <a:pt x="0" y="1"/>
                    </a:cubicBezTo>
                    <a:cubicBezTo>
                      <a:pt x="5" y="1"/>
                      <a:pt x="9" y="1"/>
                      <a:pt x="14" y="1"/>
                    </a:cubicBezTo>
                    <a:cubicBezTo>
                      <a:pt x="25" y="1"/>
                      <a:pt x="36" y="1"/>
                      <a:pt x="47" y="1"/>
                    </a:cubicBezTo>
                    <a:cubicBezTo>
                      <a:pt x="51" y="0"/>
                      <a:pt x="53" y="2"/>
                      <a:pt x="55" y="6"/>
                    </a:cubicBezTo>
                    <a:cubicBezTo>
                      <a:pt x="58" y="13"/>
                      <a:pt x="62" y="21"/>
                      <a:pt x="65" y="28"/>
                    </a:cubicBezTo>
                    <a:cubicBezTo>
                      <a:pt x="66" y="28"/>
                      <a:pt x="67" y="28"/>
                      <a:pt x="67" y="28"/>
                    </a:cubicBezTo>
                    <a:cubicBezTo>
                      <a:pt x="70" y="21"/>
                      <a:pt x="73" y="14"/>
                      <a:pt x="76" y="6"/>
                    </a:cubicBezTo>
                    <a:cubicBezTo>
                      <a:pt x="77" y="3"/>
                      <a:pt x="79" y="0"/>
                      <a:pt x="83" y="1"/>
                    </a:cubicBezTo>
                    <a:cubicBezTo>
                      <a:pt x="88" y="1"/>
                      <a:pt x="92" y="0"/>
                      <a:pt x="94" y="6"/>
                    </a:cubicBezTo>
                    <a:cubicBezTo>
                      <a:pt x="106" y="33"/>
                      <a:pt x="118" y="59"/>
                      <a:pt x="130" y="87"/>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59" name="Freeform 564"/>
              <p:cNvSpPr>
                <a:spLocks/>
              </p:cNvSpPr>
              <p:nvPr/>
            </p:nvSpPr>
            <p:spPr bwMode="auto">
              <a:xfrm>
                <a:off x="7798895" y="2887100"/>
                <a:ext cx="1392236" cy="1211266"/>
              </a:xfrm>
              <a:custGeom>
                <a:avLst/>
                <a:gdLst>
                  <a:gd name="T0" fmla="*/ 0 w 130"/>
                  <a:gd name="T1" fmla="*/ 113 h 113"/>
                  <a:gd name="T2" fmla="*/ 0 w 130"/>
                  <a:gd name="T3" fmla="*/ 62 h 113"/>
                  <a:gd name="T4" fmla="*/ 17 w 130"/>
                  <a:gd name="T5" fmla="*/ 59 h 113"/>
                  <a:gd name="T6" fmla="*/ 75 w 130"/>
                  <a:gd name="T7" fmla="*/ 7 h 113"/>
                  <a:gd name="T8" fmla="*/ 84 w 130"/>
                  <a:gd name="T9" fmla="*/ 1 h 113"/>
                  <a:gd name="T10" fmla="*/ 130 w 130"/>
                  <a:gd name="T11" fmla="*/ 1 h 113"/>
                  <a:gd name="T12" fmla="*/ 91 w 130"/>
                  <a:gd name="T13" fmla="*/ 76 h 113"/>
                  <a:gd name="T14" fmla="*/ 0 w 130"/>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13">
                    <a:moveTo>
                      <a:pt x="0" y="113"/>
                    </a:moveTo>
                    <a:cubicBezTo>
                      <a:pt x="0" y="96"/>
                      <a:pt x="0" y="79"/>
                      <a:pt x="0" y="62"/>
                    </a:cubicBezTo>
                    <a:cubicBezTo>
                      <a:pt x="6" y="61"/>
                      <a:pt x="11" y="60"/>
                      <a:pt x="17" y="59"/>
                    </a:cubicBezTo>
                    <a:cubicBezTo>
                      <a:pt x="45" y="52"/>
                      <a:pt x="65" y="35"/>
                      <a:pt x="75" y="7"/>
                    </a:cubicBezTo>
                    <a:cubicBezTo>
                      <a:pt x="77" y="2"/>
                      <a:pt x="79" y="0"/>
                      <a:pt x="84" y="1"/>
                    </a:cubicBezTo>
                    <a:cubicBezTo>
                      <a:pt x="99" y="1"/>
                      <a:pt x="114" y="1"/>
                      <a:pt x="130" y="1"/>
                    </a:cubicBezTo>
                    <a:cubicBezTo>
                      <a:pt x="125" y="31"/>
                      <a:pt x="112" y="55"/>
                      <a:pt x="91" y="76"/>
                    </a:cubicBezTo>
                    <a:cubicBezTo>
                      <a:pt x="66" y="100"/>
                      <a:pt x="36" y="113"/>
                      <a:pt x="0" y="1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60" name="Freeform 565"/>
              <p:cNvSpPr>
                <a:spLocks/>
              </p:cNvSpPr>
              <p:nvPr/>
            </p:nvSpPr>
            <p:spPr bwMode="auto">
              <a:xfrm>
                <a:off x="5946775" y="5143500"/>
                <a:ext cx="300038" cy="288925"/>
              </a:xfrm>
              <a:custGeom>
                <a:avLst/>
                <a:gdLst>
                  <a:gd name="T0" fmla="*/ 14 w 28"/>
                  <a:gd name="T1" fmla="*/ 0 h 27"/>
                  <a:gd name="T2" fmla="*/ 28 w 28"/>
                  <a:gd name="T3" fmla="*/ 13 h 27"/>
                  <a:gd name="T4" fmla="*/ 14 w 28"/>
                  <a:gd name="T5" fmla="*/ 27 h 27"/>
                  <a:gd name="T6" fmla="*/ 0 w 28"/>
                  <a:gd name="T7" fmla="*/ 14 h 27"/>
                  <a:gd name="T8" fmla="*/ 14 w 28"/>
                  <a:gd name="T9" fmla="*/ 0 h 27"/>
                </a:gdLst>
                <a:ahLst/>
                <a:cxnLst>
                  <a:cxn ang="0">
                    <a:pos x="T0" y="T1"/>
                  </a:cxn>
                  <a:cxn ang="0">
                    <a:pos x="T2" y="T3"/>
                  </a:cxn>
                  <a:cxn ang="0">
                    <a:pos x="T4" y="T5"/>
                  </a:cxn>
                  <a:cxn ang="0">
                    <a:pos x="T6" y="T7"/>
                  </a:cxn>
                  <a:cxn ang="0">
                    <a:pos x="T8" y="T9"/>
                  </a:cxn>
                </a:cxnLst>
                <a:rect l="0" t="0" r="r" b="b"/>
                <a:pathLst>
                  <a:path w="28" h="27">
                    <a:moveTo>
                      <a:pt x="14" y="0"/>
                    </a:moveTo>
                    <a:cubicBezTo>
                      <a:pt x="21" y="0"/>
                      <a:pt x="28" y="6"/>
                      <a:pt x="28" y="13"/>
                    </a:cubicBezTo>
                    <a:cubicBezTo>
                      <a:pt x="28" y="21"/>
                      <a:pt x="22" y="27"/>
                      <a:pt x="14" y="27"/>
                    </a:cubicBezTo>
                    <a:cubicBezTo>
                      <a:pt x="6" y="27"/>
                      <a:pt x="0" y="21"/>
                      <a:pt x="0" y="14"/>
                    </a:cubicBezTo>
                    <a:cubicBezTo>
                      <a:pt x="0" y="6"/>
                      <a:pt x="6" y="0"/>
                      <a:pt x="1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1" name="TextBox 14"/>
            <p:cNvSpPr txBox="1"/>
            <p:nvPr/>
          </p:nvSpPr>
          <p:spPr>
            <a:xfrm>
              <a:off x="6662069" y="3642279"/>
              <a:ext cx="2802626" cy="692497"/>
            </a:xfrm>
            <a:prstGeom prst="rect">
              <a:avLst/>
            </a:prstGeom>
            <a:solidFill>
              <a:schemeClr val="bg1"/>
            </a:solidFill>
          </p:spPr>
          <p:txBody>
            <a:bodyPr wrap="square" rtlCol="0">
              <a:spAutoFit/>
            </a:bodyPr>
            <a:lstStyle/>
            <a:p>
              <a:r>
                <a:rPr lang="en-US" sz="1300" dirty="0">
                  <a:latin typeface="Verdana"/>
                  <a:cs typeface="Verdana"/>
                </a:rPr>
                <a:t>How is my data protected? </a:t>
              </a:r>
            </a:p>
            <a:p>
              <a:r>
                <a:rPr lang="en-US" sz="1300" dirty="0">
                  <a:latin typeface="Verdana"/>
                  <a:cs typeface="Verdana"/>
                </a:rPr>
                <a:t>How private is it? </a:t>
              </a:r>
            </a:p>
            <a:p>
              <a:r>
                <a:rPr lang="en-US" sz="1300" dirty="0">
                  <a:latin typeface="Verdana"/>
                  <a:cs typeface="Verdana"/>
                </a:rPr>
                <a:t>How exactly is it used?</a:t>
              </a:r>
            </a:p>
          </p:txBody>
        </p:sp>
        <p:sp>
          <p:nvSpPr>
            <p:cNvPr id="62" name="Freeform 48"/>
            <p:cNvSpPr>
              <a:spLocks noEditPoints="1"/>
            </p:cNvSpPr>
            <p:nvPr/>
          </p:nvSpPr>
          <p:spPr bwMode="auto">
            <a:xfrm>
              <a:off x="7994789" y="5572335"/>
              <a:ext cx="846982" cy="976222"/>
            </a:xfrm>
            <a:custGeom>
              <a:avLst/>
              <a:gdLst>
                <a:gd name="T0" fmla="*/ 1 w 517"/>
                <a:gd name="T1" fmla="*/ 596 h 596"/>
                <a:gd name="T2" fmla="*/ 5 w 517"/>
                <a:gd name="T3" fmla="*/ 525 h 596"/>
                <a:gd name="T4" fmla="*/ 69 w 517"/>
                <a:gd name="T5" fmla="*/ 442 h 596"/>
                <a:gd name="T6" fmla="*/ 92 w 517"/>
                <a:gd name="T7" fmla="*/ 223 h 596"/>
                <a:gd name="T8" fmla="*/ 136 w 517"/>
                <a:gd name="T9" fmla="*/ 51 h 596"/>
                <a:gd name="T10" fmla="*/ 264 w 517"/>
                <a:gd name="T11" fmla="*/ 1 h 596"/>
                <a:gd name="T12" fmla="*/ 324 w 517"/>
                <a:gd name="T13" fmla="*/ 26 h 596"/>
                <a:gd name="T14" fmla="*/ 425 w 517"/>
                <a:gd name="T15" fmla="*/ 176 h 596"/>
                <a:gd name="T16" fmla="*/ 425 w 517"/>
                <a:gd name="T17" fmla="*/ 237 h 596"/>
                <a:gd name="T18" fmla="*/ 431 w 517"/>
                <a:gd name="T19" fmla="*/ 408 h 596"/>
                <a:gd name="T20" fmla="*/ 443 w 517"/>
                <a:gd name="T21" fmla="*/ 445 h 596"/>
                <a:gd name="T22" fmla="*/ 514 w 517"/>
                <a:gd name="T23" fmla="*/ 537 h 596"/>
                <a:gd name="T24" fmla="*/ 517 w 517"/>
                <a:gd name="T25" fmla="*/ 596 h 596"/>
                <a:gd name="T26" fmla="*/ 203 w 517"/>
                <a:gd name="T27" fmla="*/ 152 h 596"/>
                <a:gd name="T28" fmla="*/ 142 w 517"/>
                <a:gd name="T29" fmla="*/ 213 h 596"/>
                <a:gd name="T30" fmla="*/ 120 w 517"/>
                <a:gd name="T31" fmla="*/ 239 h 596"/>
                <a:gd name="T32" fmla="*/ 159 w 517"/>
                <a:gd name="T33" fmla="*/ 289 h 596"/>
                <a:gd name="T34" fmla="*/ 272 w 517"/>
                <a:gd name="T35" fmla="*/ 375 h 596"/>
                <a:gd name="T36" fmla="*/ 358 w 517"/>
                <a:gd name="T37" fmla="*/ 287 h 596"/>
                <a:gd name="T38" fmla="*/ 397 w 517"/>
                <a:gd name="T39" fmla="*/ 237 h 596"/>
                <a:gd name="T40" fmla="*/ 365 w 517"/>
                <a:gd name="T41" fmla="*/ 210 h 596"/>
                <a:gd name="T42" fmla="*/ 330 w 517"/>
                <a:gd name="T43" fmla="*/ 147 h 596"/>
                <a:gd name="T44" fmla="*/ 294 w 517"/>
                <a:gd name="T45" fmla="*/ 144 h 596"/>
                <a:gd name="T46" fmla="*/ 242 w 517"/>
                <a:gd name="T47" fmla="*/ 123 h 596"/>
                <a:gd name="T48" fmla="*/ 321 w 517"/>
                <a:gd name="T49" fmla="*/ 568 h 596"/>
                <a:gd name="T50" fmla="*/ 486 w 517"/>
                <a:gd name="T51" fmla="*/ 538 h 596"/>
                <a:gd name="T52" fmla="*/ 402 w 517"/>
                <a:gd name="T53" fmla="*/ 459 h 596"/>
                <a:gd name="T54" fmla="*/ 371 w 517"/>
                <a:gd name="T55" fmla="*/ 482 h 596"/>
                <a:gd name="T56" fmla="*/ 111 w 517"/>
                <a:gd name="T57" fmla="*/ 511 h 596"/>
                <a:gd name="T58" fmla="*/ 118 w 517"/>
                <a:gd name="T59" fmla="*/ 461 h 596"/>
                <a:gd name="T60" fmla="*/ 74 w 517"/>
                <a:gd name="T61" fmla="*/ 476 h 596"/>
                <a:gd name="T62" fmla="*/ 192 w 517"/>
                <a:gd name="T63" fmla="*/ 568 h 596"/>
                <a:gd name="T64" fmla="*/ 257 w 517"/>
                <a:gd name="T65" fmla="*/ 565 h 596"/>
                <a:gd name="T66" fmla="*/ 281 w 517"/>
                <a:gd name="T67" fmla="*/ 401 h 596"/>
                <a:gd name="T68" fmla="*/ 203 w 517"/>
                <a:gd name="T69" fmla="*/ 383 h 596"/>
                <a:gd name="T70" fmla="*/ 257 w 517"/>
                <a:gd name="T71" fmla="*/ 565 h 596"/>
                <a:gd name="T72" fmla="*/ 223 w 517"/>
                <a:gd name="T73" fmla="*/ 555 h 596"/>
                <a:gd name="T74" fmla="*/ 133 w 517"/>
                <a:gd name="T75" fmla="*/ 435 h 596"/>
                <a:gd name="T76" fmla="*/ 155 w 517"/>
                <a:gd name="T77" fmla="*/ 508 h 596"/>
                <a:gd name="T78" fmla="*/ 340 w 517"/>
                <a:gd name="T79" fmla="*/ 406 h 596"/>
                <a:gd name="T80" fmla="*/ 359 w 517"/>
                <a:gd name="T81" fmla="*/ 507 h 596"/>
                <a:gd name="T82" fmla="*/ 381 w 517"/>
                <a:gd name="T83" fmla="*/ 435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7" h="596">
                  <a:moveTo>
                    <a:pt x="517" y="596"/>
                  </a:moveTo>
                  <a:cubicBezTo>
                    <a:pt x="345" y="596"/>
                    <a:pt x="173" y="596"/>
                    <a:pt x="1" y="596"/>
                  </a:cubicBezTo>
                  <a:cubicBezTo>
                    <a:pt x="1" y="596"/>
                    <a:pt x="0" y="595"/>
                    <a:pt x="0" y="595"/>
                  </a:cubicBezTo>
                  <a:cubicBezTo>
                    <a:pt x="0" y="571"/>
                    <a:pt x="0" y="548"/>
                    <a:pt x="5" y="525"/>
                  </a:cubicBezTo>
                  <a:cubicBezTo>
                    <a:pt x="12" y="492"/>
                    <a:pt x="30" y="467"/>
                    <a:pt x="61" y="452"/>
                  </a:cubicBezTo>
                  <a:cubicBezTo>
                    <a:pt x="65" y="449"/>
                    <a:pt x="68" y="446"/>
                    <a:pt x="69" y="442"/>
                  </a:cubicBezTo>
                  <a:cubicBezTo>
                    <a:pt x="78" y="419"/>
                    <a:pt x="82" y="396"/>
                    <a:pt x="84" y="372"/>
                  </a:cubicBezTo>
                  <a:cubicBezTo>
                    <a:pt x="87" y="323"/>
                    <a:pt x="89" y="273"/>
                    <a:pt x="92" y="223"/>
                  </a:cubicBezTo>
                  <a:cubicBezTo>
                    <a:pt x="94" y="187"/>
                    <a:pt x="95" y="150"/>
                    <a:pt x="105" y="115"/>
                  </a:cubicBezTo>
                  <a:cubicBezTo>
                    <a:pt x="112" y="92"/>
                    <a:pt x="121" y="70"/>
                    <a:pt x="136" y="51"/>
                  </a:cubicBezTo>
                  <a:cubicBezTo>
                    <a:pt x="160" y="20"/>
                    <a:pt x="192" y="5"/>
                    <a:pt x="230" y="1"/>
                  </a:cubicBezTo>
                  <a:cubicBezTo>
                    <a:pt x="241" y="0"/>
                    <a:pt x="253" y="0"/>
                    <a:pt x="264" y="1"/>
                  </a:cubicBezTo>
                  <a:cubicBezTo>
                    <a:pt x="283" y="2"/>
                    <a:pt x="300" y="9"/>
                    <a:pt x="314" y="21"/>
                  </a:cubicBezTo>
                  <a:cubicBezTo>
                    <a:pt x="317" y="23"/>
                    <a:pt x="321" y="25"/>
                    <a:pt x="324" y="26"/>
                  </a:cubicBezTo>
                  <a:cubicBezTo>
                    <a:pt x="364" y="30"/>
                    <a:pt x="390" y="50"/>
                    <a:pt x="407" y="86"/>
                  </a:cubicBezTo>
                  <a:cubicBezTo>
                    <a:pt x="420" y="114"/>
                    <a:pt x="424" y="145"/>
                    <a:pt x="425" y="176"/>
                  </a:cubicBezTo>
                  <a:cubicBezTo>
                    <a:pt x="425" y="183"/>
                    <a:pt x="425" y="189"/>
                    <a:pt x="425" y="196"/>
                  </a:cubicBezTo>
                  <a:cubicBezTo>
                    <a:pt x="425" y="210"/>
                    <a:pt x="426" y="223"/>
                    <a:pt x="425" y="237"/>
                  </a:cubicBezTo>
                  <a:cubicBezTo>
                    <a:pt x="425" y="251"/>
                    <a:pt x="424" y="266"/>
                    <a:pt x="424" y="280"/>
                  </a:cubicBezTo>
                  <a:cubicBezTo>
                    <a:pt x="424" y="323"/>
                    <a:pt x="424" y="366"/>
                    <a:pt x="431" y="408"/>
                  </a:cubicBezTo>
                  <a:cubicBezTo>
                    <a:pt x="432" y="419"/>
                    <a:pt x="435" y="428"/>
                    <a:pt x="437" y="438"/>
                  </a:cubicBezTo>
                  <a:cubicBezTo>
                    <a:pt x="438" y="441"/>
                    <a:pt x="441" y="443"/>
                    <a:pt x="443" y="445"/>
                  </a:cubicBezTo>
                  <a:cubicBezTo>
                    <a:pt x="449" y="448"/>
                    <a:pt x="455" y="451"/>
                    <a:pt x="461" y="454"/>
                  </a:cubicBezTo>
                  <a:cubicBezTo>
                    <a:pt x="494" y="472"/>
                    <a:pt x="510" y="501"/>
                    <a:pt x="514" y="537"/>
                  </a:cubicBezTo>
                  <a:cubicBezTo>
                    <a:pt x="517" y="555"/>
                    <a:pt x="516" y="574"/>
                    <a:pt x="517" y="592"/>
                  </a:cubicBezTo>
                  <a:cubicBezTo>
                    <a:pt x="517" y="594"/>
                    <a:pt x="517" y="595"/>
                    <a:pt x="517" y="596"/>
                  </a:cubicBezTo>
                  <a:close/>
                  <a:moveTo>
                    <a:pt x="242" y="123"/>
                  </a:moveTo>
                  <a:cubicBezTo>
                    <a:pt x="231" y="136"/>
                    <a:pt x="218" y="144"/>
                    <a:pt x="203" y="152"/>
                  </a:cubicBezTo>
                  <a:cubicBezTo>
                    <a:pt x="193" y="158"/>
                    <a:pt x="182" y="163"/>
                    <a:pt x="172" y="170"/>
                  </a:cubicBezTo>
                  <a:cubicBezTo>
                    <a:pt x="156" y="180"/>
                    <a:pt x="146" y="194"/>
                    <a:pt x="142" y="213"/>
                  </a:cubicBezTo>
                  <a:cubicBezTo>
                    <a:pt x="142" y="217"/>
                    <a:pt x="139" y="218"/>
                    <a:pt x="135" y="219"/>
                  </a:cubicBezTo>
                  <a:cubicBezTo>
                    <a:pt x="124" y="222"/>
                    <a:pt x="120" y="227"/>
                    <a:pt x="120" y="239"/>
                  </a:cubicBezTo>
                  <a:cubicBezTo>
                    <a:pt x="119" y="259"/>
                    <a:pt x="134" y="278"/>
                    <a:pt x="153" y="283"/>
                  </a:cubicBezTo>
                  <a:cubicBezTo>
                    <a:pt x="156" y="284"/>
                    <a:pt x="158" y="286"/>
                    <a:pt x="159" y="289"/>
                  </a:cubicBezTo>
                  <a:cubicBezTo>
                    <a:pt x="177" y="329"/>
                    <a:pt x="207" y="356"/>
                    <a:pt x="245" y="375"/>
                  </a:cubicBezTo>
                  <a:cubicBezTo>
                    <a:pt x="254" y="380"/>
                    <a:pt x="264" y="380"/>
                    <a:pt x="272" y="375"/>
                  </a:cubicBezTo>
                  <a:cubicBezTo>
                    <a:pt x="284" y="368"/>
                    <a:pt x="296" y="362"/>
                    <a:pt x="306" y="353"/>
                  </a:cubicBezTo>
                  <a:cubicBezTo>
                    <a:pt x="328" y="335"/>
                    <a:pt x="348" y="315"/>
                    <a:pt x="358" y="287"/>
                  </a:cubicBezTo>
                  <a:cubicBezTo>
                    <a:pt x="359" y="286"/>
                    <a:pt x="361" y="284"/>
                    <a:pt x="364" y="283"/>
                  </a:cubicBezTo>
                  <a:cubicBezTo>
                    <a:pt x="383" y="278"/>
                    <a:pt x="398" y="258"/>
                    <a:pt x="397" y="237"/>
                  </a:cubicBezTo>
                  <a:cubicBezTo>
                    <a:pt x="397" y="228"/>
                    <a:pt x="394" y="223"/>
                    <a:pt x="385" y="221"/>
                  </a:cubicBezTo>
                  <a:cubicBezTo>
                    <a:pt x="377" y="219"/>
                    <a:pt x="371" y="215"/>
                    <a:pt x="365" y="210"/>
                  </a:cubicBezTo>
                  <a:cubicBezTo>
                    <a:pt x="353" y="199"/>
                    <a:pt x="345" y="185"/>
                    <a:pt x="339" y="171"/>
                  </a:cubicBezTo>
                  <a:cubicBezTo>
                    <a:pt x="335" y="163"/>
                    <a:pt x="333" y="155"/>
                    <a:pt x="330" y="147"/>
                  </a:cubicBezTo>
                  <a:cubicBezTo>
                    <a:pt x="316" y="163"/>
                    <a:pt x="299" y="173"/>
                    <a:pt x="277" y="180"/>
                  </a:cubicBezTo>
                  <a:cubicBezTo>
                    <a:pt x="286" y="168"/>
                    <a:pt x="293" y="157"/>
                    <a:pt x="294" y="144"/>
                  </a:cubicBezTo>
                  <a:cubicBezTo>
                    <a:pt x="259" y="166"/>
                    <a:pt x="230" y="173"/>
                    <a:pt x="207" y="165"/>
                  </a:cubicBezTo>
                  <a:cubicBezTo>
                    <a:pt x="224" y="155"/>
                    <a:pt x="241" y="146"/>
                    <a:pt x="242" y="123"/>
                  </a:cubicBezTo>
                  <a:close/>
                  <a:moveTo>
                    <a:pt x="402" y="511"/>
                  </a:moveTo>
                  <a:cubicBezTo>
                    <a:pt x="375" y="531"/>
                    <a:pt x="349" y="549"/>
                    <a:pt x="321" y="568"/>
                  </a:cubicBezTo>
                  <a:cubicBezTo>
                    <a:pt x="378" y="568"/>
                    <a:pt x="434" y="568"/>
                    <a:pt x="490" y="568"/>
                  </a:cubicBezTo>
                  <a:cubicBezTo>
                    <a:pt x="489" y="558"/>
                    <a:pt x="488" y="548"/>
                    <a:pt x="486" y="538"/>
                  </a:cubicBezTo>
                  <a:cubicBezTo>
                    <a:pt x="483" y="510"/>
                    <a:pt x="469" y="489"/>
                    <a:pt x="443" y="476"/>
                  </a:cubicBezTo>
                  <a:cubicBezTo>
                    <a:pt x="430" y="470"/>
                    <a:pt x="416" y="464"/>
                    <a:pt x="402" y="459"/>
                  </a:cubicBezTo>
                  <a:cubicBezTo>
                    <a:pt x="400" y="458"/>
                    <a:pt x="397" y="458"/>
                    <a:pt x="396" y="459"/>
                  </a:cubicBezTo>
                  <a:cubicBezTo>
                    <a:pt x="388" y="467"/>
                    <a:pt x="380" y="474"/>
                    <a:pt x="371" y="482"/>
                  </a:cubicBezTo>
                  <a:cubicBezTo>
                    <a:pt x="382" y="492"/>
                    <a:pt x="392" y="501"/>
                    <a:pt x="402" y="511"/>
                  </a:cubicBezTo>
                  <a:close/>
                  <a:moveTo>
                    <a:pt x="111" y="511"/>
                  </a:moveTo>
                  <a:cubicBezTo>
                    <a:pt x="121" y="501"/>
                    <a:pt x="131" y="491"/>
                    <a:pt x="141" y="482"/>
                  </a:cubicBezTo>
                  <a:cubicBezTo>
                    <a:pt x="133" y="474"/>
                    <a:pt x="126" y="467"/>
                    <a:pt x="118" y="461"/>
                  </a:cubicBezTo>
                  <a:cubicBezTo>
                    <a:pt x="117" y="460"/>
                    <a:pt x="114" y="459"/>
                    <a:pt x="113" y="460"/>
                  </a:cubicBezTo>
                  <a:cubicBezTo>
                    <a:pt x="100" y="465"/>
                    <a:pt x="86" y="470"/>
                    <a:pt x="74" y="476"/>
                  </a:cubicBezTo>
                  <a:cubicBezTo>
                    <a:pt x="41" y="493"/>
                    <a:pt x="23" y="531"/>
                    <a:pt x="29" y="568"/>
                  </a:cubicBezTo>
                  <a:cubicBezTo>
                    <a:pt x="83" y="568"/>
                    <a:pt x="136" y="568"/>
                    <a:pt x="192" y="568"/>
                  </a:cubicBezTo>
                  <a:cubicBezTo>
                    <a:pt x="164" y="549"/>
                    <a:pt x="138" y="531"/>
                    <a:pt x="111" y="511"/>
                  </a:cubicBezTo>
                  <a:close/>
                  <a:moveTo>
                    <a:pt x="257" y="565"/>
                  </a:moveTo>
                  <a:cubicBezTo>
                    <a:pt x="278" y="502"/>
                    <a:pt x="299" y="441"/>
                    <a:pt x="319" y="381"/>
                  </a:cubicBezTo>
                  <a:cubicBezTo>
                    <a:pt x="306" y="388"/>
                    <a:pt x="294" y="395"/>
                    <a:pt x="281" y="401"/>
                  </a:cubicBezTo>
                  <a:cubicBezTo>
                    <a:pt x="266" y="409"/>
                    <a:pt x="251" y="408"/>
                    <a:pt x="236" y="401"/>
                  </a:cubicBezTo>
                  <a:cubicBezTo>
                    <a:pt x="225" y="396"/>
                    <a:pt x="214" y="389"/>
                    <a:pt x="203" y="383"/>
                  </a:cubicBezTo>
                  <a:cubicBezTo>
                    <a:pt x="200" y="381"/>
                    <a:pt x="196" y="378"/>
                    <a:pt x="192" y="374"/>
                  </a:cubicBezTo>
                  <a:cubicBezTo>
                    <a:pt x="213" y="438"/>
                    <a:pt x="235" y="501"/>
                    <a:pt x="257" y="565"/>
                  </a:cubicBezTo>
                  <a:close/>
                  <a:moveTo>
                    <a:pt x="222" y="555"/>
                  </a:moveTo>
                  <a:cubicBezTo>
                    <a:pt x="223" y="555"/>
                    <a:pt x="223" y="555"/>
                    <a:pt x="223" y="555"/>
                  </a:cubicBezTo>
                  <a:cubicBezTo>
                    <a:pt x="207" y="506"/>
                    <a:pt x="190" y="456"/>
                    <a:pt x="173" y="406"/>
                  </a:cubicBezTo>
                  <a:cubicBezTo>
                    <a:pt x="159" y="416"/>
                    <a:pt x="146" y="426"/>
                    <a:pt x="133" y="435"/>
                  </a:cubicBezTo>
                  <a:cubicBezTo>
                    <a:pt x="149" y="451"/>
                    <a:pt x="165" y="466"/>
                    <a:pt x="182" y="482"/>
                  </a:cubicBezTo>
                  <a:cubicBezTo>
                    <a:pt x="173" y="490"/>
                    <a:pt x="164" y="499"/>
                    <a:pt x="155" y="508"/>
                  </a:cubicBezTo>
                  <a:cubicBezTo>
                    <a:pt x="178" y="524"/>
                    <a:pt x="200" y="540"/>
                    <a:pt x="222" y="555"/>
                  </a:cubicBezTo>
                  <a:close/>
                  <a:moveTo>
                    <a:pt x="340" y="406"/>
                  </a:moveTo>
                  <a:cubicBezTo>
                    <a:pt x="323" y="457"/>
                    <a:pt x="306" y="506"/>
                    <a:pt x="289" y="557"/>
                  </a:cubicBezTo>
                  <a:cubicBezTo>
                    <a:pt x="313" y="540"/>
                    <a:pt x="335" y="524"/>
                    <a:pt x="359" y="507"/>
                  </a:cubicBezTo>
                  <a:cubicBezTo>
                    <a:pt x="350" y="498"/>
                    <a:pt x="341" y="490"/>
                    <a:pt x="332" y="481"/>
                  </a:cubicBezTo>
                  <a:cubicBezTo>
                    <a:pt x="348" y="466"/>
                    <a:pt x="364" y="451"/>
                    <a:pt x="381" y="435"/>
                  </a:cubicBezTo>
                  <a:cubicBezTo>
                    <a:pt x="367" y="426"/>
                    <a:pt x="354" y="416"/>
                    <a:pt x="340" y="40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63" name="Freeform 23"/>
            <p:cNvSpPr>
              <a:spLocks noEditPoints="1"/>
            </p:cNvSpPr>
            <p:nvPr/>
          </p:nvSpPr>
          <p:spPr bwMode="auto">
            <a:xfrm>
              <a:off x="7004742" y="4587290"/>
              <a:ext cx="323110" cy="394139"/>
            </a:xfrm>
            <a:custGeom>
              <a:avLst/>
              <a:gdLst>
                <a:gd name="T0" fmla="*/ 1320 w 2705"/>
                <a:gd name="T1" fmla="*/ 1965 h 3516"/>
                <a:gd name="T2" fmla="*/ 1206 w 2705"/>
                <a:gd name="T3" fmla="*/ 1996 h 3516"/>
                <a:gd name="T4" fmla="*/ 1115 w 2705"/>
                <a:gd name="T5" fmla="*/ 2071 h 3516"/>
                <a:gd name="T6" fmla="*/ 1061 w 2705"/>
                <a:gd name="T7" fmla="*/ 2177 h 3516"/>
                <a:gd name="T8" fmla="*/ 1051 w 2705"/>
                <a:gd name="T9" fmla="*/ 2298 h 3516"/>
                <a:gd name="T10" fmla="*/ 1089 w 2705"/>
                <a:gd name="T11" fmla="*/ 2406 h 3516"/>
                <a:gd name="T12" fmla="*/ 1135 w 2705"/>
                <a:gd name="T13" fmla="*/ 2952 h 3516"/>
                <a:gd name="T14" fmla="*/ 1157 w 2705"/>
                <a:gd name="T15" fmla="*/ 3016 h 3516"/>
                <a:gd name="T16" fmla="*/ 1214 w 2705"/>
                <a:gd name="T17" fmla="*/ 3052 h 3516"/>
                <a:gd name="T18" fmla="*/ 1490 w 2705"/>
                <a:gd name="T19" fmla="*/ 3052 h 3516"/>
                <a:gd name="T20" fmla="*/ 1547 w 2705"/>
                <a:gd name="T21" fmla="*/ 3016 h 3516"/>
                <a:gd name="T22" fmla="*/ 1570 w 2705"/>
                <a:gd name="T23" fmla="*/ 2952 h 3516"/>
                <a:gd name="T24" fmla="*/ 1616 w 2705"/>
                <a:gd name="T25" fmla="*/ 2406 h 3516"/>
                <a:gd name="T26" fmla="*/ 1653 w 2705"/>
                <a:gd name="T27" fmla="*/ 2298 h 3516"/>
                <a:gd name="T28" fmla="*/ 1643 w 2705"/>
                <a:gd name="T29" fmla="*/ 2177 h 3516"/>
                <a:gd name="T30" fmla="*/ 1590 w 2705"/>
                <a:gd name="T31" fmla="*/ 2071 h 3516"/>
                <a:gd name="T32" fmla="*/ 1499 w 2705"/>
                <a:gd name="T33" fmla="*/ 1996 h 3516"/>
                <a:gd name="T34" fmla="*/ 1384 w 2705"/>
                <a:gd name="T35" fmla="*/ 1965 h 3516"/>
                <a:gd name="T36" fmla="*/ 1352 w 2705"/>
                <a:gd name="T37" fmla="*/ 454 h 3516"/>
                <a:gd name="T38" fmla="*/ 1163 w 2705"/>
                <a:gd name="T39" fmla="*/ 484 h 3516"/>
                <a:gd name="T40" fmla="*/ 995 w 2705"/>
                <a:gd name="T41" fmla="*/ 565 h 3516"/>
                <a:gd name="T42" fmla="*/ 859 w 2705"/>
                <a:gd name="T43" fmla="*/ 690 h 3516"/>
                <a:gd name="T44" fmla="*/ 762 w 2705"/>
                <a:gd name="T45" fmla="*/ 850 h 3516"/>
                <a:gd name="T46" fmla="*/ 715 w 2705"/>
                <a:gd name="T47" fmla="*/ 1034 h 3516"/>
                <a:gd name="T48" fmla="*/ 1993 w 2705"/>
                <a:gd name="T49" fmla="*/ 1420 h 3516"/>
                <a:gd name="T50" fmla="*/ 1979 w 2705"/>
                <a:gd name="T51" fmla="*/ 971 h 3516"/>
                <a:gd name="T52" fmla="*/ 1914 w 2705"/>
                <a:gd name="T53" fmla="*/ 793 h 3516"/>
                <a:gd name="T54" fmla="*/ 1804 w 2705"/>
                <a:gd name="T55" fmla="*/ 644 h 3516"/>
                <a:gd name="T56" fmla="*/ 1657 w 2705"/>
                <a:gd name="T57" fmla="*/ 533 h 3516"/>
                <a:gd name="T58" fmla="*/ 1481 w 2705"/>
                <a:gd name="T59" fmla="*/ 468 h 3516"/>
                <a:gd name="T60" fmla="*/ 1351 w 2705"/>
                <a:gd name="T61" fmla="*/ 0 h 3516"/>
                <a:gd name="T62" fmla="*/ 1384 w 2705"/>
                <a:gd name="T63" fmla="*/ 0 h 3516"/>
                <a:gd name="T64" fmla="*/ 1628 w 2705"/>
                <a:gd name="T65" fmla="*/ 34 h 3516"/>
                <a:gd name="T66" fmla="*/ 1852 w 2705"/>
                <a:gd name="T67" fmla="*/ 119 h 3516"/>
                <a:gd name="T68" fmla="*/ 2048 w 2705"/>
                <a:gd name="T69" fmla="*/ 251 h 3516"/>
                <a:gd name="T70" fmla="*/ 2212 w 2705"/>
                <a:gd name="T71" fmla="*/ 422 h 3516"/>
                <a:gd name="T72" fmla="*/ 2337 w 2705"/>
                <a:gd name="T73" fmla="*/ 624 h 3516"/>
                <a:gd name="T74" fmla="*/ 2417 w 2705"/>
                <a:gd name="T75" fmla="*/ 853 h 3516"/>
                <a:gd name="T76" fmla="*/ 2444 w 2705"/>
                <a:gd name="T77" fmla="*/ 1100 h 3516"/>
                <a:gd name="T78" fmla="*/ 2544 w 2705"/>
                <a:gd name="T79" fmla="*/ 1423 h 3516"/>
                <a:gd name="T80" fmla="*/ 2625 w 2705"/>
                <a:gd name="T81" fmla="*/ 1467 h 3516"/>
                <a:gd name="T82" fmla="*/ 2683 w 2705"/>
                <a:gd name="T83" fmla="*/ 1551 h 3516"/>
                <a:gd name="T84" fmla="*/ 2705 w 2705"/>
                <a:gd name="T85" fmla="*/ 1664 h 3516"/>
                <a:gd name="T86" fmla="*/ 2695 w 2705"/>
                <a:gd name="T87" fmla="*/ 3349 h 3516"/>
                <a:gd name="T88" fmla="*/ 2648 w 2705"/>
                <a:gd name="T89" fmla="*/ 3444 h 3516"/>
                <a:gd name="T90" fmla="*/ 2573 w 2705"/>
                <a:gd name="T91" fmla="*/ 3504 h 3516"/>
                <a:gd name="T92" fmla="*/ 192 w 2705"/>
                <a:gd name="T93" fmla="*/ 3516 h 3516"/>
                <a:gd name="T94" fmla="*/ 104 w 2705"/>
                <a:gd name="T95" fmla="*/ 3489 h 3516"/>
                <a:gd name="T96" fmla="*/ 37 w 2705"/>
                <a:gd name="T97" fmla="*/ 3416 h 3516"/>
                <a:gd name="T98" fmla="*/ 2 w 2705"/>
                <a:gd name="T99" fmla="*/ 3311 h 3516"/>
                <a:gd name="T100" fmla="*/ 2 w 2705"/>
                <a:gd name="T101" fmla="*/ 1624 h 3516"/>
                <a:gd name="T102" fmla="*/ 37 w 2705"/>
                <a:gd name="T103" fmla="*/ 1520 h 3516"/>
                <a:gd name="T104" fmla="*/ 104 w 2705"/>
                <a:gd name="T105" fmla="*/ 1448 h 3516"/>
                <a:gd name="T106" fmla="*/ 192 w 2705"/>
                <a:gd name="T107" fmla="*/ 1420 h 3516"/>
                <a:gd name="T108" fmla="*/ 263 w 2705"/>
                <a:gd name="T109" fmla="*/ 1015 h 3516"/>
                <a:gd name="T110" fmla="*/ 309 w 2705"/>
                <a:gd name="T111" fmla="*/ 774 h 3516"/>
                <a:gd name="T112" fmla="*/ 405 w 2705"/>
                <a:gd name="T113" fmla="*/ 553 h 3516"/>
                <a:gd name="T114" fmla="*/ 543 w 2705"/>
                <a:gd name="T115" fmla="*/ 361 h 3516"/>
                <a:gd name="T116" fmla="*/ 718 w 2705"/>
                <a:gd name="T117" fmla="*/ 203 h 3516"/>
                <a:gd name="T118" fmla="*/ 924 w 2705"/>
                <a:gd name="T119" fmla="*/ 86 h 3516"/>
                <a:gd name="T120" fmla="*/ 1155 w 2705"/>
                <a:gd name="T121" fmla="*/ 16 h 3516"/>
                <a:gd name="T122" fmla="*/ 1335 w 2705"/>
                <a:gd name="T123" fmla="*/ 0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05" h="3516">
                  <a:moveTo>
                    <a:pt x="1352" y="1965"/>
                  </a:moveTo>
                  <a:lnTo>
                    <a:pt x="1335" y="1965"/>
                  </a:lnTo>
                  <a:lnTo>
                    <a:pt x="1320" y="1965"/>
                  </a:lnTo>
                  <a:lnTo>
                    <a:pt x="1279" y="1970"/>
                  </a:lnTo>
                  <a:lnTo>
                    <a:pt x="1241" y="1980"/>
                  </a:lnTo>
                  <a:lnTo>
                    <a:pt x="1206" y="1996"/>
                  </a:lnTo>
                  <a:lnTo>
                    <a:pt x="1171" y="2017"/>
                  </a:lnTo>
                  <a:lnTo>
                    <a:pt x="1141" y="2042"/>
                  </a:lnTo>
                  <a:lnTo>
                    <a:pt x="1115" y="2071"/>
                  </a:lnTo>
                  <a:lnTo>
                    <a:pt x="1092" y="2103"/>
                  </a:lnTo>
                  <a:lnTo>
                    <a:pt x="1074" y="2139"/>
                  </a:lnTo>
                  <a:lnTo>
                    <a:pt x="1061" y="2177"/>
                  </a:lnTo>
                  <a:lnTo>
                    <a:pt x="1052" y="2217"/>
                  </a:lnTo>
                  <a:lnTo>
                    <a:pt x="1049" y="2258"/>
                  </a:lnTo>
                  <a:lnTo>
                    <a:pt x="1051" y="2298"/>
                  </a:lnTo>
                  <a:lnTo>
                    <a:pt x="1060" y="2337"/>
                  </a:lnTo>
                  <a:lnTo>
                    <a:pt x="1072" y="2373"/>
                  </a:lnTo>
                  <a:lnTo>
                    <a:pt x="1089" y="2406"/>
                  </a:lnTo>
                  <a:lnTo>
                    <a:pt x="1109" y="2438"/>
                  </a:lnTo>
                  <a:lnTo>
                    <a:pt x="1135" y="2466"/>
                  </a:lnTo>
                  <a:lnTo>
                    <a:pt x="1135" y="2952"/>
                  </a:lnTo>
                  <a:lnTo>
                    <a:pt x="1137" y="2975"/>
                  </a:lnTo>
                  <a:lnTo>
                    <a:pt x="1146" y="2997"/>
                  </a:lnTo>
                  <a:lnTo>
                    <a:pt x="1157" y="3016"/>
                  </a:lnTo>
                  <a:lnTo>
                    <a:pt x="1173" y="3032"/>
                  </a:lnTo>
                  <a:lnTo>
                    <a:pt x="1193" y="3044"/>
                  </a:lnTo>
                  <a:lnTo>
                    <a:pt x="1214" y="3052"/>
                  </a:lnTo>
                  <a:lnTo>
                    <a:pt x="1238" y="3054"/>
                  </a:lnTo>
                  <a:lnTo>
                    <a:pt x="1467" y="3054"/>
                  </a:lnTo>
                  <a:lnTo>
                    <a:pt x="1490" y="3052"/>
                  </a:lnTo>
                  <a:lnTo>
                    <a:pt x="1512" y="3044"/>
                  </a:lnTo>
                  <a:lnTo>
                    <a:pt x="1531" y="3032"/>
                  </a:lnTo>
                  <a:lnTo>
                    <a:pt x="1547" y="3016"/>
                  </a:lnTo>
                  <a:lnTo>
                    <a:pt x="1559" y="2997"/>
                  </a:lnTo>
                  <a:lnTo>
                    <a:pt x="1566" y="2975"/>
                  </a:lnTo>
                  <a:lnTo>
                    <a:pt x="1570" y="2952"/>
                  </a:lnTo>
                  <a:lnTo>
                    <a:pt x="1570" y="2466"/>
                  </a:lnTo>
                  <a:lnTo>
                    <a:pt x="1594" y="2438"/>
                  </a:lnTo>
                  <a:lnTo>
                    <a:pt x="1616" y="2406"/>
                  </a:lnTo>
                  <a:lnTo>
                    <a:pt x="1633" y="2373"/>
                  </a:lnTo>
                  <a:lnTo>
                    <a:pt x="1645" y="2337"/>
                  </a:lnTo>
                  <a:lnTo>
                    <a:pt x="1653" y="2298"/>
                  </a:lnTo>
                  <a:lnTo>
                    <a:pt x="1655" y="2258"/>
                  </a:lnTo>
                  <a:lnTo>
                    <a:pt x="1652" y="2217"/>
                  </a:lnTo>
                  <a:lnTo>
                    <a:pt x="1643" y="2177"/>
                  </a:lnTo>
                  <a:lnTo>
                    <a:pt x="1631" y="2139"/>
                  </a:lnTo>
                  <a:lnTo>
                    <a:pt x="1612" y="2103"/>
                  </a:lnTo>
                  <a:lnTo>
                    <a:pt x="1590" y="2071"/>
                  </a:lnTo>
                  <a:lnTo>
                    <a:pt x="1563" y="2042"/>
                  </a:lnTo>
                  <a:lnTo>
                    <a:pt x="1533" y="2017"/>
                  </a:lnTo>
                  <a:lnTo>
                    <a:pt x="1499" y="1996"/>
                  </a:lnTo>
                  <a:lnTo>
                    <a:pt x="1464" y="1980"/>
                  </a:lnTo>
                  <a:lnTo>
                    <a:pt x="1425" y="1970"/>
                  </a:lnTo>
                  <a:lnTo>
                    <a:pt x="1384" y="1965"/>
                  </a:lnTo>
                  <a:lnTo>
                    <a:pt x="1369" y="1965"/>
                  </a:lnTo>
                  <a:lnTo>
                    <a:pt x="1352" y="1965"/>
                  </a:lnTo>
                  <a:close/>
                  <a:moveTo>
                    <a:pt x="1352" y="454"/>
                  </a:moveTo>
                  <a:lnTo>
                    <a:pt x="1287" y="458"/>
                  </a:lnTo>
                  <a:lnTo>
                    <a:pt x="1224" y="468"/>
                  </a:lnTo>
                  <a:lnTo>
                    <a:pt x="1163" y="484"/>
                  </a:lnTo>
                  <a:lnTo>
                    <a:pt x="1104" y="505"/>
                  </a:lnTo>
                  <a:lnTo>
                    <a:pt x="1047" y="533"/>
                  </a:lnTo>
                  <a:lnTo>
                    <a:pt x="995" y="565"/>
                  </a:lnTo>
                  <a:lnTo>
                    <a:pt x="945" y="603"/>
                  </a:lnTo>
                  <a:lnTo>
                    <a:pt x="900" y="644"/>
                  </a:lnTo>
                  <a:lnTo>
                    <a:pt x="859" y="690"/>
                  </a:lnTo>
                  <a:lnTo>
                    <a:pt x="822" y="741"/>
                  </a:lnTo>
                  <a:lnTo>
                    <a:pt x="790" y="793"/>
                  </a:lnTo>
                  <a:lnTo>
                    <a:pt x="762" y="850"/>
                  </a:lnTo>
                  <a:lnTo>
                    <a:pt x="741" y="909"/>
                  </a:lnTo>
                  <a:lnTo>
                    <a:pt x="725" y="971"/>
                  </a:lnTo>
                  <a:lnTo>
                    <a:pt x="715" y="1034"/>
                  </a:lnTo>
                  <a:lnTo>
                    <a:pt x="712" y="1100"/>
                  </a:lnTo>
                  <a:lnTo>
                    <a:pt x="712" y="1420"/>
                  </a:lnTo>
                  <a:lnTo>
                    <a:pt x="1993" y="1420"/>
                  </a:lnTo>
                  <a:lnTo>
                    <a:pt x="1993" y="1100"/>
                  </a:lnTo>
                  <a:lnTo>
                    <a:pt x="1989" y="1034"/>
                  </a:lnTo>
                  <a:lnTo>
                    <a:pt x="1979" y="971"/>
                  </a:lnTo>
                  <a:lnTo>
                    <a:pt x="1964" y="909"/>
                  </a:lnTo>
                  <a:lnTo>
                    <a:pt x="1942" y="850"/>
                  </a:lnTo>
                  <a:lnTo>
                    <a:pt x="1914" y="793"/>
                  </a:lnTo>
                  <a:lnTo>
                    <a:pt x="1882" y="741"/>
                  </a:lnTo>
                  <a:lnTo>
                    <a:pt x="1846" y="690"/>
                  </a:lnTo>
                  <a:lnTo>
                    <a:pt x="1804" y="644"/>
                  </a:lnTo>
                  <a:lnTo>
                    <a:pt x="1759" y="603"/>
                  </a:lnTo>
                  <a:lnTo>
                    <a:pt x="1710" y="565"/>
                  </a:lnTo>
                  <a:lnTo>
                    <a:pt x="1657" y="533"/>
                  </a:lnTo>
                  <a:lnTo>
                    <a:pt x="1601" y="505"/>
                  </a:lnTo>
                  <a:lnTo>
                    <a:pt x="1542" y="484"/>
                  </a:lnTo>
                  <a:lnTo>
                    <a:pt x="1481" y="468"/>
                  </a:lnTo>
                  <a:lnTo>
                    <a:pt x="1418" y="458"/>
                  </a:lnTo>
                  <a:lnTo>
                    <a:pt x="1352" y="454"/>
                  </a:lnTo>
                  <a:close/>
                  <a:moveTo>
                    <a:pt x="1351" y="0"/>
                  </a:moveTo>
                  <a:lnTo>
                    <a:pt x="1353" y="0"/>
                  </a:lnTo>
                  <a:lnTo>
                    <a:pt x="1369" y="0"/>
                  </a:lnTo>
                  <a:lnTo>
                    <a:pt x="1384" y="0"/>
                  </a:lnTo>
                  <a:lnTo>
                    <a:pt x="1468" y="6"/>
                  </a:lnTo>
                  <a:lnTo>
                    <a:pt x="1549" y="16"/>
                  </a:lnTo>
                  <a:lnTo>
                    <a:pt x="1628" y="34"/>
                  </a:lnTo>
                  <a:lnTo>
                    <a:pt x="1706" y="57"/>
                  </a:lnTo>
                  <a:lnTo>
                    <a:pt x="1781" y="86"/>
                  </a:lnTo>
                  <a:lnTo>
                    <a:pt x="1852" y="119"/>
                  </a:lnTo>
                  <a:lnTo>
                    <a:pt x="1921" y="159"/>
                  </a:lnTo>
                  <a:lnTo>
                    <a:pt x="1986" y="203"/>
                  </a:lnTo>
                  <a:lnTo>
                    <a:pt x="2048" y="251"/>
                  </a:lnTo>
                  <a:lnTo>
                    <a:pt x="2107" y="304"/>
                  </a:lnTo>
                  <a:lnTo>
                    <a:pt x="2162" y="361"/>
                  </a:lnTo>
                  <a:lnTo>
                    <a:pt x="2212" y="422"/>
                  </a:lnTo>
                  <a:lnTo>
                    <a:pt x="2258" y="486"/>
                  </a:lnTo>
                  <a:lnTo>
                    <a:pt x="2300" y="553"/>
                  </a:lnTo>
                  <a:lnTo>
                    <a:pt x="2337" y="624"/>
                  </a:lnTo>
                  <a:lnTo>
                    <a:pt x="2368" y="698"/>
                  </a:lnTo>
                  <a:lnTo>
                    <a:pt x="2395" y="774"/>
                  </a:lnTo>
                  <a:lnTo>
                    <a:pt x="2417" y="853"/>
                  </a:lnTo>
                  <a:lnTo>
                    <a:pt x="2432" y="933"/>
                  </a:lnTo>
                  <a:lnTo>
                    <a:pt x="2441" y="1015"/>
                  </a:lnTo>
                  <a:lnTo>
                    <a:pt x="2444" y="1100"/>
                  </a:lnTo>
                  <a:lnTo>
                    <a:pt x="2444" y="1420"/>
                  </a:lnTo>
                  <a:lnTo>
                    <a:pt x="2513" y="1420"/>
                  </a:lnTo>
                  <a:lnTo>
                    <a:pt x="2544" y="1423"/>
                  </a:lnTo>
                  <a:lnTo>
                    <a:pt x="2573" y="1433"/>
                  </a:lnTo>
                  <a:lnTo>
                    <a:pt x="2601" y="1448"/>
                  </a:lnTo>
                  <a:lnTo>
                    <a:pt x="2625" y="1467"/>
                  </a:lnTo>
                  <a:lnTo>
                    <a:pt x="2648" y="1492"/>
                  </a:lnTo>
                  <a:lnTo>
                    <a:pt x="2667" y="1520"/>
                  </a:lnTo>
                  <a:lnTo>
                    <a:pt x="2683" y="1551"/>
                  </a:lnTo>
                  <a:lnTo>
                    <a:pt x="2695" y="1587"/>
                  </a:lnTo>
                  <a:lnTo>
                    <a:pt x="2702" y="1624"/>
                  </a:lnTo>
                  <a:lnTo>
                    <a:pt x="2705" y="1664"/>
                  </a:lnTo>
                  <a:lnTo>
                    <a:pt x="2705" y="3271"/>
                  </a:lnTo>
                  <a:lnTo>
                    <a:pt x="2702" y="3311"/>
                  </a:lnTo>
                  <a:lnTo>
                    <a:pt x="2695" y="3349"/>
                  </a:lnTo>
                  <a:lnTo>
                    <a:pt x="2683" y="3384"/>
                  </a:lnTo>
                  <a:lnTo>
                    <a:pt x="2667" y="3416"/>
                  </a:lnTo>
                  <a:lnTo>
                    <a:pt x="2648" y="3444"/>
                  </a:lnTo>
                  <a:lnTo>
                    <a:pt x="2625" y="3468"/>
                  </a:lnTo>
                  <a:lnTo>
                    <a:pt x="2601" y="3489"/>
                  </a:lnTo>
                  <a:lnTo>
                    <a:pt x="2573" y="3504"/>
                  </a:lnTo>
                  <a:lnTo>
                    <a:pt x="2544" y="3513"/>
                  </a:lnTo>
                  <a:lnTo>
                    <a:pt x="2513" y="3516"/>
                  </a:lnTo>
                  <a:lnTo>
                    <a:pt x="192" y="3516"/>
                  </a:lnTo>
                  <a:lnTo>
                    <a:pt x="161" y="3513"/>
                  </a:lnTo>
                  <a:lnTo>
                    <a:pt x="132" y="3504"/>
                  </a:lnTo>
                  <a:lnTo>
                    <a:pt x="104" y="3489"/>
                  </a:lnTo>
                  <a:lnTo>
                    <a:pt x="78" y="3468"/>
                  </a:lnTo>
                  <a:lnTo>
                    <a:pt x="57" y="3444"/>
                  </a:lnTo>
                  <a:lnTo>
                    <a:pt x="37" y="3416"/>
                  </a:lnTo>
                  <a:lnTo>
                    <a:pt x="21" y="3384"/>
                  </a:lnTo>
                  <a:lnTo>
                    <a:pt x="10" y="3349"/>
                  </a:lnTo>
                  <a:lnTo>
                    <a:pt x="2" y="3311"/>
                  </a:lnTo>
                  <a:lnTo>
                    <a:pt x="0" y="3271"/>
                  </a:lnTo>
                  <a:lnTo>
                    <a:pt x="0" y="1664"/>
                  </a:lnTo>
                  <a:lnTo>
                    <a:pt x="2" y="1624"/>
                  </a:lnTo>
                  <a:lnTo>
                    <a:pt x="10" y="1587"/>
                  </a:lnTo>
                  <a:lnTo>
                    <a:pt x="21" y="1551"/>
                  </a:lnTo>
                  <a:lnTo>
                    <a:pt x="37" y="1520"/>
                  </a:lnTo>
                  <a:lnTo>
                    <a:pt x="57" y="1492"/>
                  </a:lnTo>
                  <a:lnTo>
                    <a:pt x="78" y="1467"/>
                  </a:lnTo>
                  <a:lnTo>
                    <a:pt x="104" y="1448"/>
                  </a:lnTo>
                  <a:lnTo>
                    <a:pt x="132" y="1433"/>
                  </a:lnTo>
                  <a:lnTo>
                    <a:pt x="161" y="1423"/>
                  </a:lnTo>
                  <a:lnTo>
                    <a:pt x="192" y="1420"/>
                  </a:lnTo>
                  <a:lnTo>
                    <a:pt x="260" y="1420"/>
                  </a:lnTo>
                  <a:lnTo>
                    <a:pt x="260" y="1100"/>
                  </a:lnTo>
                  <a:lnTo>
                    <a:pt x="263" y="1015"/>
                  </a:lnTo>
                  <a:lnTo>
                    <a:pt x="273" y="933"/>
                  </a:lnTo>
                  <a:lnTo>
                    <a:pt x="288" y="853"/>
                  </a:lnTo>
                  <a:lnTo>
                    <a:pt x="309" y="774"/>
                  </a:lnTo>
                  <a:lnTo>
                    <a:pt x="336" y="698"/>
                  </a:lnTo>
                  <a:lnTo>
                    <a:pt x="367" y="624"/>
                  </a:lnTo>
                  <a:lnTo>
                    <a:pt x="405" y="553"/>
                  </a:lnTo>
                  <a:lnTo>
                    <a:pt x="446" y="486"/>
                  </a:lnTo>
                  <a:lnTo>
                    <a:pt x="492" y="422"/>
                  </a:lnTo>
                  <a:lnTo>
                    <a:pt x="543" y="361"/>
                  </a:lnTo>
                  <a:lnTo>
                    <a:pt x="597" y="304"/>
                  </a:lnTo>
                  <a:lnTo>
                    <a:pt x="656" y="251"/>
                  </a:lnTo>
                  <a:lnTo>
                    <a:pt x="718" y="203"/>
                  </a:lnTo>
                  <a:lnTo>
                    <a:pt x="784" y="159"/>
                  </a:lnTo>
                  <a:lnTo>
                    <a:pt x="852" y="119"/>
                  </a:lnTo>
                  <a:lnTo>
                    <a:pt x="924" y="86"/>
                  </a:lnTo>
                  <a:lnTo>
                    <a:pt x="999" y="57"/>
                  </a:lnTo>
                  <a:lnTo>
                    <a:pt x="1076" y="34"/>
                  </a:lnTo>
                  <a:lnTo>
                    <a:pt x="1155" y="16"/>
                  </a:lnTo>
                  <a:lnTo>
                    <a:pt x="1237" y="6"/>
                  </a:lnTo>
                  <a:lnTo>
                    <a:pt x="1320" y="0"/>
                  </a:lnTo>
                  <a:lnTo>
                    <a:pt x="1335" y="0"/>
                  </a:lnTo>
                  <a:lnTo>
                    <a:pt x="135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1" name="Group 110"/>
          <p:cNvGrpSpPr/>
          <p:nvPr/>
        </p:nvGrpSpPr>
        <p:grpSpPr>
          <a:xfrm>
            <a:off x="1440955" y="3778037"/>
            <a:ext cx="3413322" cy="3048435"/>
            <a:chOff x="-83045" y="3778034"/>
            <a:chExt cx="3413322" cy="3048435"/>
          </a:xfrm>
        </p:grpSpPr>
        <p:cxnSp>
          <p:nvCxnSpPr>
            <p:cNvPr id="97" name="Straight Connector 208"/>
            <p:cNvCxnSpPr>
              <a:stCxn id="35" idx="20"/>
            </p:cNvCxnSpPr>
            <p:nvPr/>
          </p:nvCxnSpPr>
          <p:spPr>
            <a:xfrm flipH="1">
              <a:off x="2441867" y="4239489"/>
              <a:ext cx="888410" cy="13331"/>
            </a:xfrm>
            <a:prstGeom prst="line">
              <a:avLst/>
            </a:prstGeom>
            <a:ln>
              <a:solidFill>
                <a:srgbClr val="464646"/>
              </a:solidFill>
              <a:prstDash val="sysDash"/>
            </a:ln>
          </p:spPr>
          <p:style>
            <a:lnRef idx="1">
              <a:schemeClr val="accent1"/>
            </a:lnRef>
            <a:fillRef idx="0">
              <a:schemeClr val="accent1"/>
            </a:fillRef>
            <a:effectRef idx="0">
              <a:schemeClr val="accent1"/>
            </a:effectRef>
            <a:fontRef idx="minor">
              <a:schemeClr val="tx1"/>
            </a:fontRef>
          </p:style>
        </p:cxnSp>
        <p:sp>
          <p:nvSpPr>
            <p:cNvPr id="99" name="TextBox 12"/>
            <p:cNvSpPr txBox="1"/>
            <p:nvPr/>
          </p:nvSpPr>
          <p:spPr>
            <a:xfrm>
              <a:off x="-83045" y="3778034"/>
              <a:ext cx="2471335" cy="892552"/>
            </a:xfrm>
            <a:prstGeom prst="rect">
              <a:avLst/>
            </a:prstGeom>
            <a:solidFill>
              <a:schemeClr val="bg1"/>
            </a:solidFill>
          </p:spPr>
          <p:txBody>
            <a:bodyPr wrap="square" rtlCol="0">
              <a:spAutoFit/>
            </a:bodyPr>
            <a:lstStyle/>
            <a:p>
              <a:pPr algn="r"/>
              <a:r>
                <a:rPr lang="en-US" sz="1300" dirty="0">
                  <a:latin typeface="Verdana"/>
                  <a:cs typeface="Verdana"/>
                </a:rPr>
                <a:t>What is the </a:t>
              </a:r>
              <a:r>
                <a:rPr lang="en-US" sz="1300" dirty="0" err="1">
                  <a:latin typeface="Verdana"/>
                  <a:cs typeface="Verdana"/>
                </a:rPr>
                <a:t>hyperplane</a:t>
              </a:r>
              <a:r>
                <a:rPr lang="en-US" sz="1300" dirty="0">
                  <a:latin typeface="Verdana"/>
                  <a:cs typeface="Verdana"/>
                </a:rPr>
                <a:t> that best separates two classes of points in multidimensional space?</a:t>
              </a:r>
            </a:p>
          </p:txBody>
        </p:sp>
        <p:grpSp>
          <p:nvGrpSpPr>
            <p:cNvPr id="100" name="Grouper 17"/>
            <p:cNvGrpSpPr/>
            <p:nvPr/>
          </p:nvGrpSpPr>
          <p:grpSpPr>
            <a:xfrm>
              <a:off x="412933" y="5769888"/>
              <a:ext cx="897408" cy="1056581"/>
              <a:chOff x="182470" y="1835884"/>
              <a:chExt cx="1473799" cy="1786020"/>
            </a:xfrm>
          </p:grpSpPr>
          <p:grpSp>
            <p:nvGrpSpPr>
              <p:cNvPr id="101" name="Groupe 55"/>
              <p:cNvGrpSpPr/>
              <p:nvPr/>
            </p:nvGrpSpPr>
            <p:grpSpPr>
              <a:xfrm>
                <a:off x="182470" y="2774781"/>
                <a:ext cx="1473799" cy="847123"/>
                <a:chOff x="3759718" y="1376901"/>
                <a:chExt cx="6007100" cy="3452813"/>
              </a:xfrm>
            </p:grpSpPr>
            <p:sp>
              <p:nvSpPr>
                <p:cNvPr id="103" name="Freeform 10"/>
                <p:cNvSpPr>
                  <a:spLocks noEditPoints="1"/>
                </p:cNvSpPr>
                <p:nvPr/>
              </p:nvSpPr>
              <p:spPr bwMode="auto">
                <a:xfrm>
                  <a:off x="3759718" y="1376901"/>
                  <a:ext cx="6007100" cy="3452813"/>
                </a:xfrm>
                <a:custGeom>
                  <a:avLst/>
                  <a:gdLst>
                    <a:gd name="T0" fmla="*/ 0 w 533"/>
                    <a:gd name="T1" fmla="*/ 306 h 306"/>
                    <a:gd name="T2" fmla="*/ 4 w 533"/>
                    <a:gd name="T3" fmla="*/ 272 h 306"/>
                    <a:gd name="T4" fmla="*/ 13 w 533"/>
                    <a:gd name="T5" fmla="*/ 197 h 306"/>
                    <a:gd name="T6" fmla="*/ 27 w 533"/>
                    <a:gd name="T7" fmla="*/ 108 h 306"/>
                    <a:gd name="T8" fmla="*/ 37 w 533"/>
                    <a:gd name="T9" fmla="*/ 75 h 306"/>
                    <a:gd name="T10" fmla="*/ 74 w 533"/>
                    <a:gd name="T11" fmla="*/ 35 h 306"/>
                    <a:gd name="T12" fmla="*/ 146 w 533"/>
                    <a:gd name="T13" fmla="*/ 8 h 306"/>
                    <a:gd name="T14" fmla="*/ 168 w 533"/>
                    <a:gd name="T15" fmla="*/ 2 h 306"/>
                    <a:gd name="T16" fmla="*/ 185 w 533"/>
                    <a:gd name="T17" fmla="*/ 10 h 306"/>
                    <a:gd name="T18" fmla="*/ 262 w 533"/>
                    <a:gd name="T19" fmla="*/ 107 h 306"/>
                    <a:gd name="T20" fmla="*/ 271 w 533"/>
                    <a:gd name="T21" fmla="*/ 107 h 306"/>
                    <a:gd name="T22" fmla="*/ 348 w 533"/>
                    <a:gd name="T23" fmla="*/ 9 h 306"/>
                    <a:gd name="T24" fmla="*/ 363 w 533"/>
                    <a:gd name="T25" fmla="*/ 2 h 306"/>
                    <a:gd name="T26" fmla="*/ 464 w 533"/>
                    <a:gd name="T27" fmla="*/ 37 h 306"/>
                    <a:gd name="T28" fmla="*/ 501 w 533"/>
                    <a:gd name="T29" fmla="*/ 89 h 306"/>
                    <a:gd name="T30" fmla="*/ 519 w 533"/>
                    <a:gd name="T31" fmla="*/ 186 h 306"/>
                    <a:gd name="T32" fmla="*/ 530 w 533"/>
                    <a:gd name="T33" fmla="*/ 277 h 306"/>
                    <a:gd name="T34" fmla="*/ 533 w 533"/>
                    <a:gd name="T35" fmla="*/ 306 h 306"/>
                    <a:gd name="T36" fmla="*/ 0 w 533"/>
                    <a:gd name="T37" fmla="*/ 306 h 306"/>
                    <a:gd name="T38" fmla="*/ 249 w 533"/>
                    <a:gd name="T39" fmla="*/ 130 h 306"/>
                    <a:gd name="T40" fmla="*/ 249 w 533"/>
                    <a:gd name="T41" fmla="*/ 127 h 306"/>
                    <a:gd name="T42" fmla="*/ 237 w 533"/>
                    <a:gd name="T43" fmla="*/ 116 h 306"/>
                    <a:gd name="T44" fmla="*/ 176 w 533"/>
                    <a:gd name="T45" fmla="*/ 43 h 306"/>
                    <a:gd name="T46" fmla="*/ 150 w 533"/>
                    <a:gd name="T47" fmla="*/ 33 h 306"/>
                    <a:gd name="T48" fmla="*/ 84 w 533"/>
                    <a:gd name="T49" fmla="*/ 57 h 306"/>
                    <a:gd name="T50" fmla="*/ 60 w 533"/>
                    <a:gd name="T51" fmla="*/ 83 h 306"/>
                    <a:gd name="T52" fmla="*/ 50 w 533"/>
                    <a:gd name="T53" fmla="*/ 117 h 306"/>
                    <a:gd name="T54" fmla="*/ 36 w 533"/>
                    <a:gd name="T55" fmla="*/ 205 h 306"/>
                    <a:gd name="T56" fmla="*/ 29 w 533"/>
                    <a:gd name="T57" fmla="*/ 274 h 306"/>
                    <a:gd name="T58" fmla="*/ 36 w 533"/>
                    <a:gd name="T59" fmla="*/ 282 h 306"/>
                    <a:gd name="T60" fmla="*/ 494 w 533"/>
                    <a:gd name="T61" fmla="*/ 281 h 306"/>
                    <a:gd name="T62" fmla="*/ 504 w 533"/>
                    <a:gd name="T63" fmla="*/ 268 h 306"/>
                    <a:gd name="T64" fmla="*/ 491 w 533"/>
                    <a:gd name="T65" fmla="*/ 160 h 306"/>
                    <a:gd name="T66" fmla="*/ 473 w 533"/>
                    <a:gd name="T67" fmla="*/ 83 h 306"/>
                    <a:gd name="T68" fmla="*/ 451 w 533"/>
                    <a:gd name="T69" fmla="*/ 58 h 306"/>
                    <a:gd name="T70" fmla="*/ 370 w 533"/>
                    <a:gd name="T71" fmla="*/ 29 h 306"/>
                    <a:gd name="T72" fmla="*/ 364 w 533"/>
                    <a:gd name="T73" fmla="*/ 33 h 306"/>
                    <a:gd name="T74" fmla="*/ 348 w 533"/>
                    <a:gd name="T75" fmla="*/ 58 h 306"/>
                    <a:gd name="T76" fmla="*/ 256 w 533"/>
                    <a:gd name="T77" fmla="*/ 155 h 306"/>
                    <a:gd name="T78" fmla="*/ 240 w 533"/>
                    <a:gd name="T79" fmla="*/ 154 h 306"/>
                    <a:gd name="T80" fmla="*/ 239 w 533"/>
                    <a:gd name="T81" fmla="*/ 138 h 306"/>
                    <a:gd name="T82" fmla="*/ 249 w 533"/>
                    <a:gd name="T83" fmla="*/ 13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3" h="306">
                      <a:moveTo>
                        <a:pt x="0" y="306"/>
                      </a:moveTo>
                      <a:cubicBezTo>
                        <a:pt x="1" y="295"/>
                        <a:pt x="3" y="284"/>
                        <a:pt x="4" y="272"/>
                      </a:cubicBezTo>
                      <a:cubicBezTo>
                        <a:pt x="7" y="247"/>
                        <a:pt x="9" y="222"/>
                        <a:pt x="13" y="197"/>
                      </a:cubicBezTo>
                      <a:cubicBezTo>
                        <a:pt x="17" y="167"/>
                        <a:pt x="22" y="138"/>
                        <a:pt x="27" y="108"/>
                      </a:cubicBezTo>
                      <a:cubicBezTo>
                        <a:pt x="30" y="97"/>
                        <a:pt x="34" y="86"/>
                        <a:pt x="37" y="75"/>
                      </a:cubicBezTo>
                      <a:cubicBezTo>
                        <a:pt x="43" y="56"/>
                        <a:pt x="56" y="42"/>
                        <a:pt x="74" y="35"/>
                      </a:cubicBezTo>
                      <a:cubicBezTo>
                        <a:pt x="98" y="25"/>
                        <a:pt x="122" y="17"/>
                        <a:pt x="146" y="8"/>
                      </a:cubicBezTo>
                      <a:cubicBezTo>
                        <a:pt x="153" y="6"/>
                        <a:pt x="160" y="4"/>
                        <a:pt x="168" y="2"/>
                      </a:cubicBezTo>
                      <a:cubicBezTo>
                        <a:pt x="177" y="0"/>
                        <a:pt x="182" y="2"/>
                        <a:pt x="185" y="10"/>
                      </a:cubicBezTo>
                      <a:cubicBezTo>
                        <a:pt x="203" y="49"/>
                        <a:pt x="232" y="79"/>
                        <a:pt x="262" y="107"/>
                      </a:cubicBezTo>
                      <a:cubicBezTo>
                        <a:pt x="265" y="110"/>
                        <a:pt x="268" y="110"/>
                        <a:pt x="271" y="107"/>
                      </a:cubicBezTo>
                      <a:cubicBezTo>
                        <a:pt x="302" y="78"/>
                        <a:pt x="331" y="48"/>
                        <a:pt x="348" y="9"/>
                      </a:cubicBezTo>
                      <a:cubicBezTo>
                        <a:pt x="351" y="3"/>
                        <a:pt x="357" y="0"/>
                        <a:pt x="363" y="2"/>
                      </a:cubicBezTo>
                      <a:cubicBezTo>
                        <a:pt x="397" y="11"/>
                        <a:pt x="432" y="20"/>
                        <a:pt x="464" y="37"/>
                      </a:cubicBezTo>
                      <a:cubicBezTo>
                        <a:pt x="485" y="48"/>
                        <a:pt x="495" y="67"/>
                        <a:pt x="501" y="89"/>
                      </a:cubicBezTo>
                      <a:cubicBezTo>
                        <a:pt x="510" y="121"/>
                        <a:pt x="515" y="153"/>
                        <a:pt x="519" y="186"/>
                      </a:cubicBezTo>
                      <a:cubicBezTo>
                        <a:pt x="523" y="217"/>
                        <a:pt x="526" y="247"/>
                        <a:pt x="530" y="277"/>
                      </a:cubicBezTo>
                      <a:cubicBezTo>
                        <a:pt x="531" y="287"/>
                        <a:pt x="532" y="297"/>
                        <a:pt x="533" y="306"/>
                      </a:cubicBezTo>
                      <a:cubicBezTo>
                        <a:pt x="356" y="306"/>
                        <a:pt x="178" y="306"/>
                        <a:pt x="0" y="306"/>
                      </a:cubicBezTo>
                      <a:close/>
                      <a:moveTo>
                        <a:pt x="249" y="130"/>
                      </a:moveTo>
                      <a:cubicBezTo>
                        <a:pt x="249" y="129"/>
                        <a:pt x="249" y="128"/>
                        <a:pt x="249" y="127"/>
                      </a:cubicBezTo>
                      <a:cubicBezTo>
                        <a:pt x="245" y="123"/>
                        <a:pt x="241" y="120"/>
                        <a:pt x="237" y="116"/>
                      </a:cubicBezTo>
                      <a:cubicBezTo>
                        <a:pt x="214" y="94"/>
                        <a:pt x="191" y="71"/>
                        <a:pt x="176" y="43"/>
                      </a:cubicBezTo>
                      <a:cubicBezTo>
                        <a:pt x="167" y="28"/>
                        <a:pt x="167" y="27"/>
                        <a:pt x="150" y="33"/>
                      </a:cubicBezTo>
                      <a:cubicBezTo>
                        <a:pt x="128" y="40"/>
                        <a:pt x="105" y="48"/>
                        <a:pt x="84" y="57"/>
                      </a:cubicBezTo>
                      <a:cubicBezTo>
                        <a:pt x="72" y="62"/>
                        <a:pt x="64" y="71"/>
                        <a:pt x="60" y="83"/>
                      </a:cubicBezTo>
                      <a:cubicBezTo>
                        <a:pt x="57" y="94"/>
                        <a:pt x="52" y="106"/>
                        <a:pt x="50" y="117"/>
                      </a:cubicBezTo>
                      <a:cubicBezTo>
                        <a:pt x="45" y="147"/>
                        <a:pt x="40" y="176"/>
                        <a:pt x="36" y="205"/>
                      </a:cubicBezTo>
                      <a:cubicBezTo>
                        <a:pt x="33" y="228"/>
                        <a:pt x="31" y="251"/>
                        <a:pt x="29" y="274"/>
                      </a:cubicBezTo>
                      <a:cubicBezTo>
                        <a:pt x="28" y="280"/>
                        <a:pt x="30" y="282"/>
                        <a:pt x="36" y="282"/>
                      </a:cubicBezTo>
                      <a:cubicBezTo>
                        <a:pt x="188" y="281"/>
                        <a:pt x="341" y="281"/>
                        <a:pt x="494" y="281"/>
                      </a:cubicBezTo>
                      <a:cubicBezTo>
                        <a:pt x="506" y="281"/>
                        <a:pt x="506" y="281"/>
                        <a:pt x="504" y="268"/>
                      </a:cubicBezTo>
                      <a:cubicBezTo>
                        <a:pt x="500" y="232"/>
                        <a:pt x="497" y="196"/>
                        <a:pt x="491" y="160"/>
                      </a:cubicBezTo>
                      <a:cubicBezTo>
                        <a:pt x="487" y="134"/>
                        <a:pt x="479" y="109"/>
                        <a:pt x="473" y="83"/>
                      </a:cubicBezTo>
                      <a:cubicBezTo>
                        <a:pt x="470" y="71"/>
                        <a:pt x="462" y="63"/>
                        <a:pt x="451" y="58"/>
                      </a:cubicBezTo>
                      <a:cubicBezTo>
                        <a:pt x="426" y="44"/>
                        <a:pt x="398" y="37"/>
                        <a:pt x="370" y="29"/>
                      </a:cubicBezTo>
                      <a:cubicBezTo>
                        <a:pt x="368" y="29"/>
                        <a:pt x="365" y="31"/>
                        <a:pt x="364" y="33"/>
                      </a:cubicBezTo>
                      <a:cubicBezTo>
                        <a:pt x="358" y="41"/>
                        <a:pt x="354" y="50"/>
                        <a:pt x="348" y="58"/>
                      </a:cubicBezTo>
                      <a:cubicBezTo>
                        <a:pt x="323" y="95"/>
                        <a:pt x="288" y="124"/>
                        <a:pt x="256" y="155"/>
                      </a:cubicBezTo>
                      <a:cubicBezTo>
                        <a:pt x="251" y="160"/>
                        <a:pt x="244" y="159"/>
                        <a:pt x="240" y="154"/>
                      </a:cubicBezTo>
                      <a:cubicBezTo>
                        <a:pt x="236" y="150"/>
                        <a:pt x="235" y="143"/>
                        <a:pt x="239" y="138"/>
                      </a:cubicBezTo>
                      <a:cubicBezTo>
                        <a:pt x="242" y="135"/>
                        <a:pt x="246" y="133"/>
                        <a:pt x="249" y="13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04" name="Freeform 12"/>
                <p:cNvSpPr>
                  <a:spLocks/>
                </p:cNvSpPr>
                <p:nvPr/>
              </p:nvSpPr>
              <p:spPr bwMode="auto">
                <a:xfrm>
                  <a:off x="6891338" y="3603625"/>
                  <a:ext cx="957263" cy="238125"/>
                </a:xfrm>
                <a:custGeom>
                  <a:avLst/>
                  <a:gdLst>
                    <a:gd name="T0" fmla="*/ 42 w 85"/>
                    <a:gd name="T1" fmla="*/ 0 h 21"/>
                    <a:gd name="T2" fmla="*/ 78 w 85"/>
                    <a:gd name="T3" fmla="*/ 0 h 21"/>
                    <a:gd name="T4" fmla="*/ 84 w 85"/>
                    <a:gd name="T5" fmla="*/ 6 h 21"/>
                    <a:gd name="T6" fmla="*/ 71 w 85"/>
                    <a:gd name="T7" fmla="*/ 19 h 21"/>
                    <a:gd name="T8" fmla="*/ 8 w 85"/>
                    <a:gd name="T9" fmla="*/ 19 h 21"/>
                    <a:gd name="T10" fmla="*/ 1 w 85"/>
                    <a:gd name="T11" fmla="*/ 12 h 21"/>
                    <a:gd name="T12" fmla="*/ 1 w 85"/>
                    <a:gd name="T13" fmla="*/ 6 h 21"/>
                    <a:gd name="T14" fmla="*/ 7 w 85"/>
                    <a:gd name="T15" fmla="*/ 0 h 21"/>
                    <a:gd name="T16" fmla="*/ 42 w 85"/>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
                      <a:moveTo>
                        <a:pt x="42" y="0"/>
                      </a:moveTo>
                      <a:cubicBezTo>
                        <a:pt x="54" y="0"/>
                        <a:pt x="66" y="0"/>
                        <a:pt x="78" y="0"/>
                      </a:cubicBezTo>
                      <a:cubicBezTo>
                        <a:pt x="82" y="0"/>
                        <a:pt x="84" y="2"/>
                        <a:pt x="84" y="6"/>
                      </a:cubicBezTo>
                      <a:cubicBezTo>
                        <a:pt x="83" y="21"/>
                        <a:pt x="85" y="19"/>
                        <a:pt x="71" y="19"/>
                      </a:cubicBezTo>
                      <a:cubicBezTo>
                        <a:pt x="50" y="19"/>
                        <a:pt x="29" y="19"/>
                        <a:pt x="8" y="19"/>
                      </a:cubicBezTo>
                      <a:cubicBezTo>
                        <a:pt x="2" y="20"/>
                        <a:pt x="0" y="18"/>
                        <a:pt x="1" y="12"/>
                      </a:cubicBezTo>
                      <a:cubicBezTo>
                        <a:pt x="1" y="10"/>
                        <a:pt x="1" y="8"/>
                        <a:pt x="1" y="6"/>
                      </a:cubicBezTo>
                      <a:cubicBezTo>
                        <a:pt x="0" y="1"/>
                        <a:pt x="3" y="0"/>
                        <a:pt x="7" y="0"/>
                      </a:cubicBezTo>
                      <a:cubicBezTo>
                        <a:pt x="19" y="0"/>
                        <a:pt x="31" y="0"/>
                        <a:pt x="42"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02" name="Freeform 20"/>
              <p:cNvSpPr>
                <a:spLocks noEditPoints="1"/>
              </p:cNvSpPr>
              <p:nvPr/>
            </p:nvSpPr>
            <p:spPr bwMode="auto">
              <a:xfrm>
                <a:off x="485097" y="1835884"/>
                <a:ext cx="864260" cy="971076"/>
              </a:xfrm>
              <a:custGeom>
                <a:avLst/>
                <a:gdLst>
                  <a:gd name="T0" fmla="*/ 331 w 350"/>
                  <a:gd name="T1" fmla="*/ 134 h 393"/>
                  <a:gd name="T2" fmla="*/ 327 w 350"/>
                  <a:gd name="T3" fmla="*/ 169 h 393"/>
                  <a:gd name="T4" fmla="*/ 328 w 350"/>
                  <a:gd name="T5" fmla="*/ 175 h 393"/>
                  <a:gd name="T6" fmla="*/ 344 w 350"/>
                  <a:gd name="T7" fmla="*/ 235 h 393"/>
                  <a:gd name="T8" fmla="*/ 303 w 350"/>
                  <a:gd name="T9" fmla="*/ 287 h 393"/>
                  <a:gd name="T10" fmla="*/ 298 w 350"/>
                  <a:gd name="T11" fmla="*/ 293 h 393"/>
                  <a:gd name="T12" fmla="*/ 236 w 350"/>
                  <a:gd name="T13" fmla="*/ 370 h 393"/>
                  <a:gd name="T14" fmla="*/ 188 w 350"/>
                  <a:gd name="T15" fmla="*/ 390 h 393"/>
                  <a:gd name="T16" fmla="*/ 123 w 350"/>
                  <a:gd name="T17" fmla="*/ 372 h 393"/>
                  <a:gd name="T18" fmla="*/ 57 w 350"/>
                  <a:gd name="T19" fmla="*/ 293 h 393"/>
                  <a:gd name="T20" fmla="*/ 50 w 350"/>
                  <a:gd name="T21" fmla="*/ 286 h 393"/>
                  <a:gd name="T22" fmla="*/ 15 w 350"/>
                  <a:gd name="T23" fmla="*/ 190 h 393"/>
                  <a:gd name="T24" fmla="*/ 23 w 350"/>
                  <a:gd name="T25" fmla="*/ 179 h 393"/>
                  <a:gd name="T26" fmla="*/ 30 w 350"/>
                  <a:gd name="T27" fmla="*/ 163 h 393"/>
                  <a:gd name="T28" fmla="*/ 50 w 350"/>
                  <a:gd name="T29" fmla="*/ 73 h 393"/>
                  <a:gd name="T30" fmla="*/ 182 w 350"/>
                  <a:gd name="T31" fmla="*/ 1 h 393"/>
                  <a:gd name="T32" fmla="*/ 285 w 350"/>
                  <a:gd name="T33" fmla="*/ 46 h 393"/>
                  <a:gd name="T34" fmla="*/ 290 w 350"/>
                  <a:gd name="T35" fmla="*/ 50 h 393"/>
                  <a:gd name="T36" fmla="*/ 330 w 350"/>
                  <a:gd name="T37" fmla="*/ 118 h 393"/>
                  <a:gd name="T38" fmla="*/ 331 w 350"/>
                  <a:gd name="T39" fmla="*/ 134 h 393"/>
                  <a:gd name="T40" fmla="*/ 331 w 350"/>
                  <a:gd name="T41" fmla="*/ 134 h 393"/>
                  <a:gd name="T42" fmla="*/ 140 w 350"/>
                  <a:gd name="T43" fmla="*/ 121 h 393"/>
                  <a:gd name="T44" fmla="*/ 138 w 350"/>
                  <a:gd name="T45" fmla="*/ 118 h 393"/>
                  <a:gd name="T46" fmla="*/ 100 w 350"/>
                  <a:gd name="T47" fmla="*/ 126 h 393"/>
                  <a:gd name="T48" fmla="*/ 75 w 350"/>
                  <a:gd name="T49" fmla="*/ 149 h 393"/>
                  <a:gd name="T50" fmla="*/ 62 w 350"/>
                  <a:gd name="T51" fmla="*/ 188 h 393"/>
                  <a:gd name="T52" fmla="*/ 54 w 350"/>
                  <a:gd name="T53" fmla="*/ 196 h 393"/>
                  <a:gd name="T54" fmla="*/ 39 w 350"/>
                  <a:gd name="T55" fmla="*/ 211 h 393"/>
                  <a:gd name="T56" fmla="*/ 72 w 350"/>
                  <a:gd name="T57" fmla="*/ 262 h 393"/>
                  <a:gd name="T58" fmla="*/ 80 w 350"/>
                  <a:gd name="T59" fmla="*/ 269 h 393"/>
                  <a:gd name="T60" fmla="*/ 135 w 350"/>
                  <a:gd name="T61" fmla="*/ 344 h 393"/>
                  <a:gd name="T62" fmla="*/ 221 w 350"/>
                  <a:gd name="T63" fmla="*/ 344 h 393"/>
                  <a:gd name="T64" fmla="*/ 276 w 350"/>
                  <a:gd name="T65" fmla="*/ 268 h 393"/>
                  <a:gd name="T66" fmla="*/ 282 w 350"/>
                  <a:gd name="T67" fmla="*/ 262 h 393"/>
                  <a:gd name="T68" fmla="*/ 316 w 350"/>
                  <a:gd name="T69" fmla="*/ 215 h 393"/>
                  <a:gd name="T70" fmla="*/ 301 w 350"/>
                  <a:gd name="T71" fmla="*/ 196 h 393"/>
                  <a:gd name="T72" fmla="*/ 295 w 350"/>
                  <a:gd name="T73" fmla="*/ 194 h 393"/>
                  <a:gd name="T74" fmla="*/ 296 w 350"/>
                  <a:gd name="T75" fmla="*/ 193 h 393"/>
                  <a:gd name="T76" fmla="*/ 288 w 350"/>
                  <a:gd name="T77" fmla="*/ 173 h 393"/>
                  <a:gd name="T78" fmla="*/ 271 w 350"/>
                  <a:gd name="T79" fmla="*/ 147 h 393"/>
                  <a:gd name="T80" fmla="*/ 261 w 350"/>
                  <a:gd name="T81" fmla="*/ 82 h 393"/>
                  <a:gd name="T82" fmla="*/ 212 w 350"/>
                  <a:gd name="T83" fmla="*/ 125 h 393"/>
                  <a:gd name="T84" fmla="*/ 150 w 350"/>
                  <a:gd name="T85" fmla="*/ 155 h 393"/>
                  <a:gd name="T86" fmla="*/ 183 w 350"/>
                  <a:gd name="T87" fmla="*/ 108 h 393"/>
                  <a:gd name="T88" fmla="*/ 118 w 350"/>
                  <a:gd name="T89" fmla="*/ 150 h 393"/>
                  <a:gd name="T90" fmla="*/ 140 w 350"/>
                  <a:gd name="T91" fmla="*/ 121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0" h="393">
                    <a:moveTo>
                      <a:pt x="331" y="134"/>
                    </a:moveTo>
                    <a:cubicBezTo>
                      <a:pt x="330" y="146"/>
                      <a:pt x="328" y="157"/>
                      <a:pt x="327" y="169"/>
                    </a:cubicBezTo>
                    <a:cubicBezTo>
                      <a:pt x="326" y="171"/>
                      <a:pt x="327" y="174"/>
                      <a:pt x="328" y="175"/>
                    </a:cubicBezTo>
                    <a:cubicBezTo>
                      <a:pt x="346" y="192"/>
                      <a:pt x="350" y="212"/>
                      <a:pt x="344" y="235"/>
                    </a:cubicBezTo>
                    <a:cubicBezTo>
                      <a:pt x="337" y="257"/>
                      <a:pt x="326" y="277"/>
                      <a:pt x="303" y="287"/>
                    </a:cubicBezTo>
                    <a:cubicBezTo>
                      <a:pt x="301" y="288"/>
                      <a:pt x="300" y="291"/>
                      <a:pt x="298" y="293"/>
                    </a:cubicBezTo>
                    <a:cubicBezTo>
                      <a:pt x="284" y="324"/>
                      <a:pt x="263" y="350"/>
                      <a:pt x="236" y="370"/>
                    </a:cubicBezTo>
                    <a:cubicBezTo>
                      <a:pt x="221" y="380"/>
                      <a:pt x="206" y="388"/>
                      <a:pt x="188" y="390"/>
                    </a:cubicBezTo>
                    <a:cubicBezTo>
                      <a:pt x="164" y="393"/>
                      <a:pt x="143" y="385"/>
                      <a:pt x="123" y="372"/>
                    </a:cubicBezTo>
                    <a:cubicBezTo>
                      <a:pt x="94" y="352"/>
                      <a:pt x="73" y="325"/>
                      <a:pt x="57" y="293"/>
                    </a:cubicBezTo>
                    <a:cubicBezTo>
                      <a:pt x="56" y="290"/>
                      <a:pt x="53" y="287"/>
                      <a:pt x="50" y="286"/>
                    </a:cubicBezTo>
                    <a:cubicBezTo>
                      <a:pt x="17" y="270"/>
                      <a:pt x="0" y="221"/>
                      <a:pt x="15" y="190"/>
                    </a:cubicBezTo>
                    <a:cubicBezTo>
                      <a:pt x="17" y="186"/>
                      <a:pt x="20" y="182"/>
                      <a:pt x="23" y="179"/>
                    </a:cubicBezTo>
                    <a:cubicBezTo>
                      <a:pt x="29" y="175"/>
                      <a:pt x="30" y="169"/>
                      <a:pt x="30" y="163"/>
                    </a:cubicBezTo>
                    <a:cubicBezTo>
                      <a:pt x="30" y="131"/>
                      <a:pt x="34" y="101"/>
                      <a:pt x="50" y="73"/>
                    </a:cubicBezTo>
                    <a:cubicBezTo>
                      <a:pt x="80" y="23"/>
                      <a:pt x="124" y="0"/>
                      <a:pt x="182" y="1"/>
                    </a:cubicBezTo>
                    <a:cubicBezTo>
                      <a:pt x="222" y="2"/>
                      <a:pt x="257" y="16"/>
                      <a:pt x="285" y="46"/>
                    </a:cubicBezTo>
                    <a:cubicBezTo>
                      <a:pt x="287" y="47"/>
                      <a:pt x="288" y="49"/>
                      <a:pt x="290" y="50"/>
                    </a:cubicBezTo>
                    <a:cubicBezTo>
                      <a:pt x="315" y="66"/>
                      <a:pt x="326" y="90"/>
                      <a:pt x="330" y="118"/>
                    </a:cubicBezTo>
                    <a:cubicBezTo>
                      <a:pt x="330" y="123"/>
                      <a:pt x="330" y="128"/>
                      <a:pt x="331" y="134"/>
                    </a:cubicBezTo>
                    <a:cubicBezTo>
                      <a:pt x="331" y="134"/>
                      <a:pt x="331" y="134"/>
                      <a:pt x="331" y="134"/>
                    </a:cubicBezTo>
                    <a:close/>
                    <a:moveTo>
                      <a:pt x="140" y="121"/>
                    </a:moveTo>
                    <a:cubicBezTo>
                      <a:pt x="139" y="120"/>
                      <a:pt x="139" y="119"/>
                      <a:pt x="138" y="118"/>
                    </a:cubicBezTo>
                    <a:cubicBezTo>
                      <a:pt x="125" y="121"/>
                      <a:pt x="113" y="123"/>
                      <a:pt x="100" y="126"/>
                    </a:cubicBezTo>
                    <a:cubicBezTo>
                      <a:pt x="88" y="130"/>
                      <a:pt x="79" y="138"/>
                      <a:pt x="75" y="149"/>
                    </a:cubicBezTo>
                    <a:cubicBezTo>
                      <a:pt x="70" y="162"/>
                      <a:pt x="66" y="175"/>
                      <a:pt x="62" y="188"/>
                    </a:cubicBezTo>
                    <a:cubicBezTo>
                      <a:pt x="61" y="193"/>
                      <a:pt x="59" y="196"/>
                      <a:pt x="54" y="196"/>
                    </a:cubicBezTo>
                    <a:cubicBezTo>
                      <a:pt x="45" y="197"/>
                      <a:pt x="41" y="203"/>
                      <a:pt x="39" y="211"/>
                    </a:cubicBezTo>
                    <a:cubicBezTo>
                      <a:pt x="35" y="231"/>
                      <a:pt x="52" y="257"/>
                      <a:pt x="72" y="262"/>
                    </a:cubicBezTo>
                    <a:cubicBezTo>
                      <a:pt x="76" y="263"/>
                      <a:pt x="78" y="264"/>
                      <a:pt x="80" y="269"/>
                    </a:cubicBezTo>
                    <a:cubicBezTo>
                      <a:pt x="90" y="299"/>
                      <a:pt x="109" y="324"/>
                      <a:pt x="135" y="344"/>
                    </a:cubicBezTo>
                    <a:cubicBezTo>
                      <a:pt x="164" y="366"/>
                      <a:pt x="191" y="367"/>
                      <a:pt x="221" y="344"/>
                    </a:cubicBezTo>
                    <a:cubicBezTo>
                      <a:pt x="246" y="324"/>
                      <a:pt x="265" y="299"/>
                      <a:pt x="276" y="268"/>
                    </a:cubicBezTo>
                    <a:cubicBezTo>
                      <a:pt x="277" y="266"/>
                      <a:pt x="280" y="263"/>
                      <a:pt x="282" y="262"/>
                    </a:cubicBezTo>
                    <a:cubicBezTo>
                      <a:pt x="303" y="256"/>
                      <a:pt x="317" y="236"/>
                      <a:pt x="316" y="215"/>
                    </a:cubicBezTo>
                    <a:cubicBezTo>
                      <a:pt x="316" y="204"/>
                      <a:pt x="312" y="199"/>
                      <a:pt x="301" y="196"/>
                    </a:cubicBezTo>
                    <a:cubicBezTo>
                      <a:pt x="299" y="195"/>
                      <a:pt x="297" y="195"/>
                      <a:pt x="295" y="194"/>
                    </a:cubicBezTo>
                    <a:cubicBezTo>
                      <a:pt x="295" y="194"/>
                      <a:pt x="296" y="193"/>
                      <a:pt x="296" y="193"/>
                    </a:cubicBezTo>
                    <a:cubicBezTo>
                      <a:pt x="293" y="186"/>
                      <a:pt x="291" y="180"/>
                      <a:pt x="288" y="173"/>
                    </a:cubicBezTo>
                    <a:cubicBezTo>
                      <a:pt x="283" y="164"/>
                      <a:pt x="276" y="156"/>
                      <a:pt x="271" y="147"/>
                    </a:cubicBezTo>
                    <a:cubicBezTo>
                      <a:pt x="259" y="127"/>
                      <a:pt x="255" y="104"/>
                      <a:pt x="261" y="82"/>
                    </a:cubicBezTo>
                    <a:cubicBezTo>
                      <a:pt x="245" y="96"/>
                      <a:pt x="229" y="112"/>
                      <a:pt x="212" y="125"/>
                    </a:cubicBezTo>
                    <a:cubicBezTo>
                      <a:pt x="194" y="139"/>
                      <a:pt x="174" y="149"/>
                      <a:pt x="150" y="155"/>
                    </a:cubicBezTo>
                    <a:cubicBezTo>
                      <a:pt x="167" y="142"/>
                      <a:pt x="181" y="129"/>
                      <a:pt x="183" y="108"/>
                    </a:cubicBezTo>
                    <a:cubicBezTo>
                      <a:pt x="168" y="132"/>
                      <a:pt x="145" y="145"/>
                      <a:pt x="118" y="150"/>
                    </a:cubicBezTo>
                    <a:cubicBezTo>
                      <a:pt x="125" y="140"/>
                      <a:pt x="133" y="131"/>
                      <a:pt x="140" y="121"/>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05" name="Image 16"/>
            <p:cNvPicPr>
              <a:picLocks noChangeAspect="1"/>
            </p:cNvPicPr>
            <p:nvPr/>
          </p:nvPicPr>
          <p:blipFill>
            <a:blip r:embed="rId4" cstate="screen">
              <a:alphaModFix amt="30000"/>
              <a:extLst>
                <a:ext uri="{28A0092B-C50C-407E-A947-70E740481C1C}">
                  <a14:useLocalDpi xmlns:a14="http://schemas.microsoft.com/office/drawing/2010/main"/>
                </a:ext>
              </a:extLst>
            </a:blip>
            <a:stretch>
              <a:fillRect/>
            </a:stretch>
          </p:blipFill>
          <p:spPr>
            <a:xfrm>
              <a:off x="593599" y="4644981"/>
              <a:ext cx="2055022" cy="1702929"/>
            </a:xfrm>
            <a:prstGeom prst="rect">
              <a:avLst/>
            </a:prstGeom>
          </p:spPr>
        </p:pic>
        <p:pic>
          <p:nvPicPr>
            <p:cNvPr id="106" name="Image 9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9192" y="4794422"/>
              <a:ext cx="1441614" cy="846777"/>
            </a:xfrm>
            <a:prstGeom prst="ellipse">
              <a:avLst/>
            </a:prstGeom>
          </p:spPr>
        </p:pic>
        <p:cxnSp>
          <p:nvCxnSpPr>
            <p:cNvPr id="98" name="Straight Connector 209"/>
            <p:cNvCxnSpPr/>
            <p:nvPr/>
          </p:nvCxnSpPr>
          <p:spPr>
            <a:xfrm flipV="1">
              <a:off x="2411642" y="3820788"/>
              <a:ext cx="5227" cy="895181"/>
            </a:xfrm>
            <a:prstGeom prst="line">
              <a:avLst/>
            </a:prstGeom>
            <a:ln>
              <a:solidFill>
                <a:srgbClr val="464646"/>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1488754" y="1239631"/>
            <a:ext cx="4622862" cy="2285285"/>
            <a:chOff x="-96790" y="1204460"/>
            <a:chExt cx="4622862" cy="2285285"/>
          </a:xfrm>
        </p:grpSpPr>
        <p:cxnSp>
          <p:nvCxnSpPr>
            <p:cNvPr id="65" name="Straight Connector 212"/>
            <p:cNvCxnSpPr>
              <a:stCxn id="44" idx="23"/>
              <a:endCxn id="67" idx="2"/>
            </p:cNvCxnSpPr>
            <p:nvPr/>
          </p:nvCxnSpPr>
          <p:spPr>
            <a:xfrm flipH="1" flipV="1">
              <a:off x="3012047" y="2430551"/>
              <a:ext cx="1514025" cy="408541"/>
            </a:xfrm>
            <a:prstGeom prst="line">
              <a:avLst/>
            </a:prstGeom>
            <a:ln>
              <a:solidFill>
                <a:srgbClr val="464646"/>
              </a:solidFill>
              <a:prstDash val="sysDash"/>
            </a:ln>
          </p:spPr>
          <p:style>
            <a:lnRef idx="1">
              <a:schemeClr val="accent1"/>
            </a:lnRef>
            <a:fillRef idx="0">
              <a:schemeClr val="accent1"/>
            </a:fillRef>
            <a:effectRef idx="0">
              <a:schemeClr val="accent1"/>
            </a:effectRef>
            <a:fontRef idx="minor">
              <a:schemeClr val="tx1"/>
            </a:fontRef>
          </p:style>
        </p:cxnSp>
        <p:sp>
          <p:nvSpPr>
            <p:cNvPr id="67" name="TextBox 15"/>
            <p:cNvSpPr txBox="1"/>
            <p:nvPr/>
          </p:nvSpPr>
          <p:spPr>
            <a:xfrm>
              <a:off x="1858833" y="1537999"/>
              <a:ext cx="2306427" cy="892552"/>
            </a:xfrm>
            <a:prstGeom prst="rect">
              <a:avLst/>
            </a:prstGeom>
            <a:noFill/>
          </p:spPr>
          <p:txBody>
            <a:bodyPr wrap="square" rtlCol="0">
              <a:spAutoFit/>
            </a:bodyPr>
            <a:lstStyle/>
            <a:p>
              <a:r>
                <a:rPr lang="en-US" sz="1300" dirty="0">
                  <a:latin typeface="Verdana"/>
                  <a:cs typeface="Verdana"/>
                </a:rPr>
                <a:t>How can I best match the right drug with the right dosage to the right patient at the right time?</a:t>
              </a:r>
            </a:p>
          </p:txBody>
        </p:sp>
        <p:pic>
          <p:nvPicPr>
            <p:cNvPr id="64" name="Image 94"/>
            <p:cNvPicPr>
              <a:picLocks noChangeAspect="1"/>
            </p:cNvPicPr>
            <p:nvPr/>
          </p:nvPicPr>
          <p:blipFill>
            <a:blip r:embed="rId3" cstate="screen">
              <a:alphaModFix amt="31000"/>
              <a:extLst>
                <a:ext uri="{28A0092B-C50C-407E-A947-70E740481C1C}">
                  <a14:useLocalDpi xmlns:a14="http://schemas.microsoft.com/office/drawing/2010/main"/>
                </a:ext>
              </a:extLst>
            </a:blip>
            <a:stretch>
              <a:fillRect/>
            </a:stretch>
          </p:blipFill>
          <p:spPr>
            <a:xfrm flipH="1">
              <a:off x="-96790" y="1204460"/>
              <a:ext cx="2127282" cy="1795012"/>
            </a:xfrm>
            <a:prstGeom prst="rect">
              <a:avLst/>
            </a:prstGeom>
          </p:spPr>
        </p:pic>
        <p:cxnSp>
          <p:nvCxnSpPr>
            <p:cNvPr id="66" name="Straight Connector 213"/>
            <p:cNvCxnSpPr/>
            <p:nvPr/>
          </p:nvCxnSpPr>
          <p:spPr>
            <a:xfrm flipV="1">
              <a:off x="1844132" y="2426963"/>
              <a:ext cx="2255363" cy="1018"/>
            </a:xfrm>
            <a:prstGeom prst="line">
              <a:avLst/>
            </a:prstGeom>
            <a:ln>
              <a:solidFill>
                <a:srgbClr val="464646"/>
              </a:solidFill>
              <a:prstDash val="sysDash"/>
            </a:ln>
          </p:spPr>
          <p:style>
            <a:lnRef idx="1">
              <a:schemeClr val="accent1"/>
            </a:lnRef>
            <a:fillRef idx="0">
              <a:schemeClr val="accent1"/>
            </a:fillRef>
            <a:effectRef idx="0">
              <a:schemeClr val="accent1"/>
            </a:effectRef>
            <a:fontRef idx="minor">
              <a:schemeClr val="tx1"/>
            </a:fontRef>
          </p:style>
        </p:cxnSp>
        <p:grpSp>
          <p:nvGrpSpPr>
            <p:cNvPr id="68" name="Grouper 15"/>
            <p:cNvGrpSpPr/>
            <p:nvPr/>
          </p:nvGrpSpPr>
          <p:grpSpPr>
            <a:xfrm>
              <a:off x="1244436" y="2503618"/>
              <a:ext cx="855196" cy="986127"/>
              <a:chOff x="2007054" y="4469966"/>
              <a:chExt cx="1498534" cy="1727960"/>
            </a:xfrm>
            <a:solidFill>
              <a:schemeClr val="accent2"/>
            </a:solidFill>
          </p:grpSpPr>
          <p:sp>
            <p:nvSpPr>
              <p:cNvPr id="69" name="Freeform 68"/>
              <p:cNvSpPr>
                <a:spLocks noEditPoints="1"/>
              </p:cNvSpPr>
              <p:nvPr/>
            </p:nvSpPr>
            <p:spPr bwMode="auto">
              <a:xfrm>
                <a:off x="2007054" y="5378959"/>
                <a:ext cx="1498534" cy="818967"/>
              </a:xfrm>
              <a:custGeom>
                <a:avLst/>
                <a:gdLst>
                  <a:gd name="T0" fmla="*/ 173 w 382"/>
                  <a:gd name="T1" fmla="*/ 62 h 209"/>
                  <a:gd name="T2" fmla="*/ 166 w 382"/>
                  <a:gd name="T3" fmla="*/ 43 h 209"/>
                  <a:gd name="T4" fmla="*/ 177 w 382"/>
                  <a:gd name="T5" fmla="*/ 19 h 209"/>
                  <a:gd name="T6" fmla="*/ 210 w 382"/>
                  <a:gd name="T7" fmla="*/ 60 h 209"/>
                  <a:gd name="T8" fmla="*/ 212 w 382"/>
                  <a:gd name="T9" fmla="*/ 74 h 209"/>
                  <a:gd name="T10" fmla="*/ 251 w 382"/>
                  <a:gd name="T11" fmla="*/ 7 h 209"/>
                  <a:gd name="T12" fmla="*/ 312 w 382"/>
                  <a:gd name="T13" fmla="*/ 31 h 209"/>
                  <a:gd name="T14" fmla="*/ 366 w 382"/>
                  <a:gd name="T15" fmla="*/ 78 h 209"/>
                  <a:gd name="T16" fmla="*/ 381 w 382"/>
                  <a:gd name="T17" fmla="*/ 176 h 209"/>
                  <a:gd name="T18" fmla="*/ 348 w 382"/>
                  <a:gd name="T19" fmla="*/ 209 h 209"/>
                  <a:gd name="T20" fmla="*/ 5 w 382"/>
                  <a:gd name="T21" fmla="*/ 195 h 209"/>
                  <a:gd name="T22" fmla="*/ 15 w 382"/>
                  <a:gd name="T23" fmla="*/ 79 h 209"/>
                  <a:gd name="T24" fmla="*/ 75 w 382"/>
                  <a:gd name="T25" fmla="*/ 28 h 209"/>
                  <a:gd name="T26" fmla="*/ 130 w 382"/>
                  <a:gd name="T27" fmla="*/ 6 h 209"/>
                  <a:gd name="T28" fmla="*/ 169 w 382"/>
                  <a:gd name="T29" fmla="*/ 74 h 209"/>
                  <a:gd name="T30" fmla="*/ 299 w 382"/>
                  <a:gd name="T31" fmla="*/ 66 h 209"/>
                  <a:gd name="T32" fmla="*/ 307 w 382"/>
                  <a:gd name="T33" fmla="*/ 133 h 209"/>
                  <a:gd name="T34" fmla="*/ 283 w 382"/>
                  <a:gd name="T35" fmla="*/ 150 h 209"/>
                  <a:gd name="T36" fmla="*/ 270 w 382"/>
                  <a:gd name="T37" fmla="*/ 137 h 209"/>
                  <a:gd name="T38" fmla="*/ 291 w 382"/>
                  <a:gd name="T39" fmla="*/ 135 h 209"/>
                  <a:gd name="T40" fmla="*/ 296 w 382"/>
                  <a:gd name="T41" fmla="*/ 102 h 209"/>
                  <a:gd name="T42" fmla="*/ 273 w 382"/>
                  <a:gd name="T43" fmla="*/ 77 h 209"/>
                  <a:gd name="T44" fmla="*/ 247 w 382"/>
                  <a:gd name="T45" fmla="*/ 114 h 209"/>
                  <a:gd name="T46" fmla="*/ 261 w 382"/>
                  <a:gd name="T47" fmla="*/ 129 h 209"/>
                  <a:gd name="T48" fmla="*/ 243 w 382"/>
                  <a:gd name="T49" fmla="*/ 138 h 209"/>
                  <a:gd name="T50" fmla="*/ 233 w 382"/>
                  <a:gd name="T51" fmla="*/ 111 h 209"/>
                  <a:gd name="T52" fmla="*/ 283 w 382"/>
                  <a:gd name="T53" fmla="*/ 60 h 209"/>
                  <a:gd name="T54" fmla="*/ 292 w 382"/>
                  <a:gd name="T55" fmla="*/ 41 h 209"/>
                  <a:gd name="T56" fmla="*/ 269 w 382"/>
                  <a:gd name="T57" fmla="*/ 25 h 209"/>
                  <a:gd name="T58" fmla="*/ 258 w 382"/>
                  <a:gd name="T59" fmla="*/ 23 h 209"/>
                  <a:gd name="T60" fmla="*/ 181 w 382"/>
                  <a:gd name="T61" fmla="*/ 122 h 209"/>
                  <a:gd name="T62" fmla="*/ 121 w 382"/>
                  <a:gd name="T63" fmla="*/ 20 h 209"/>
                  <a:gd name="T64" fmla="*/ 90 w 382"/>
                  <a:gd name="T65" fmla="*/ 41 h 209"/>
                  <a:gd name="T66" fmla="*/ 116 w 382"/>
                  <a:gd name="T67" fmla="*/ 105 h 209"/>
                  <a:gd name="T68" fmla="*/ 126 w 382"/>
                  <a:gd name="T69" fmla="*/ 137 h 209"/>
                  <a:gd name="T70" fmla="*/ 99 w 382"/>
                  <a:gd name="T71" fmla="*/ 116 h 209"/>
                  <a:gd name="T72" fmla="*/ 78 w 382"/>
                  <a:gd name="T73" fmla="*/ 58 h 209"/>
                  <a:gd name="T74" fmla="*/ 53 w 382"/>
                  <a:gd name="T75" fmla="*/ 54 h 209"/>
                  <a:gd name="T76" fmla="*/ 14 w 382"/>
                  <a:gd name="T77" fmla="*/ 179 h 209"/>
                  <a:gd name="T78" fmla="*/ 34 w 382"/>
                  <a:gd name="T79" fmla="*/ 195 h 209"/>
                  <a:gd name="T80" fmla="*/ 351 w 382"/>
                  <a:gd name="T81" fmla="*/ 195 h 209"/>
                  <a:gd name="T82" fmla="*/ 363 w 382"/>
                  <a:gd name="T83" fmla="*/ 125 h 209"/>
                  <a:gd name="T84" fmla="*/ 336 w 382"/>
                  <a:gd name="T85" fmla="*/ 59 h 209"/>
                  <a:gd name="T86" fmla="*/ 307 w 382"/>
                  <a:gd name="T87" fmla="*/ 44 h 209"/>
                  <a:gd name="T88" fmla="*/ 191 w 382"/>
                  <a:gd name="T89" fmla="*/ 110 h 209"/>
                  <a:gd name="T90" fmla="*/ 201 w 382"/>
                  <a:gd name="T91" fmla="*/ 90 h 209"/>
                  <a:gd name="T92" fmla="*/ 193 w 382"/>
                  <a:gd name="T93" fmla="*/ 66 h 209"/>
                  <a:gd name="T94" fmla="*/ 186 w 382"/>
                  <a:gd name="T95" fmla="*/ 69 h 209"/>
                  <a:gd name="T96" fmla="*/ 180 w 382"/>
                  <a:gd name="T97" fmla="*/ 92 h 209"/>
                  <a:gd name="T98" fmla="*/ 179 w 382"/>
                  <a:gd name="T99" fmla="*/ 41 h 209"/>
                  <a:gd name="T100" fmla="*/ 189 w 382"/>
                  <a:gd name="T101" fmla="*/ 52 h 209"/>
                  <a:gd name="T102" fmla="*/ 200 w 382"/>
                  <a:gd name="T103" fmla="*/ 34 h 209"/>
                  <a:gd name="T104" fmla="*/ 181 w 382"/>
                  <a:gd name="T105" fmla="*/ 3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2" h="209">
                    <a:moveTo>
                      <a:pt x="169" y="74"/>
                    </a:moveTo>
                    <a:cubicBezTo>
                      <a:pt x="171" y="69"/>
                      <a:pt x="172" y="66"/>
                      <a:pt x="173" y="62"/>
                    </a:cubicBezTo>
                    <a:cubicBezTo>
                      <a:pt x="173" y="61"/>
                      <a:pt x="172" y="60"/>
                      <a:pt x="172" y="60"/>
                    </a:cubicBezTo>
                    <a:cubicBezTo>
                      <a:pt x="167" y="55"/>
                      <a:pt x="166" y="49"/>
                      <a:pt x="166" y="43"/>
                    </a:cubicBezTo>
                    <a:cubicBezTo>
                      <a:pt x="165" y="37"/>
                      <a:pt x="165" y="30"/>
                      <a:pt x="170" y="25"/>
                    </a:cubicBezTo>
                    <a:cubicBezTo>
                      <a:pt x="172" y="23"/>
                      <a:pt x="174" y="20"/>
                      <a:pt x="177" y="19"/>
                    </a:cubicBezTo>
                    <a:cubicBezTo>
                      <a:pt x="188" y="14"/>
                      <a:pt x="207" y="14"/>
                      <a:pt x="214" y="28"/>
                    </a:cubicBezTo>
                    <a:cubicBezTo>
                      <a:pt x="218" y="37"/>
                      <a:pt x="216" y="52"/>
                      <a:pt x="210" y="60"/>
                    </a:cubicBezTo>
                    <a:cubicBezTo>
                      <a:pt x="209" y="60"/>
                      <a:pt x="209" y="62"/>
                      <a:pt x="209" y="62"/>
                    </a:cubicBezTo>
                    <a:cubicBezTo>
                      <a:pt x="210" y="66"/>
                      <a:pt x="211" y="69"/>
                      <a:pt x="212" y="74"/>
                    </a:cubicBezTo>
                    <a:cubicBezTo>
                      <a:pt x="213" y="72"/>
                      <a:pt x="213" y="71"/>
                      <a:pt x="214" y="70"/>
                    </a:cubicBezTo>
                    <a:cubicBezTo>
                      <a:pt x="226" y="49"/>
                      <a:pt x="238" y="28"/>
                      <a:pt x="251" y="7"/>
                    </a:cubicBezTo>
                    <a:cubicBezTo>
                      <a:pt x="254" y="0"/>
                      <a:pt x="258" y="0"/>
                      <a:pt x="264" y="4"/>
                    </a:cubicBezTo>
                    <a:cubicBezTo>
                      <a:pt x="279" y="15"/>
                      <a:pt x="295" y="23"/>
                      <a:pt x="312" y="31"/>
                    </a:cubicBezTo>
                    <a:cubicBezTo>
                      <a:pt x="321" y="34"/>
                      <a:pt x="329" y="38"/>
                      <a:pt x="337" y="43"/>
                    </a:cubicBezTo>
                    <a:cubicBezTo>
                      <a:pt x="352" y="50"/>
                      <a:pt x="361" y="63"/>
                      <a:pt x="366" y="78"/>
                    </a:cubicBezTo>
                    <a:cubicBezTo>
                      <a:pt x="373" y="96"/>
                      <a:pt x="377" y="115"/>
                      <a:pt x="379" y="134"/>
                    </a:cubicBezTo>
                    <a:cubicBezTo>
                      <a:pt x="380" y="148"/>
                      <a:pt x="381" y="162"/>
                      <a:pt x="381" y="176"/>
                    </a:cubicBezTo>
                    <a:cubicBezTo>
                      <a:pt x="382" y="195"/>
                      <a:pt x="368" y="208"/>
                      <a:pt x="349" y="209"/>
                    </a:cubicBezTo>
                    <a:cubicBezTo>
                      <a:pt x="349" y="209"/>
                      <a:pt x="348" y="209"/>
                      <a:pt x="348" y="209"/>
                    </a:cubicBezTo>
                    <a:cubicBezTo>
                      <a:pt x="243" y="209"/>
                      <a:pt x="138" y="209"/>
                      <a:pt x="34" y="209"/>
                    </a:cubicBezTo>
                    <a:cubicBezTo>
                      <a:pt x="22" y="209"/>
                      <a:pt x="12" y="205"/>
                      <a:pt x="5" y="195"/>
                    </a:cubicBezTo>
                    <a:cubicBezTo>
                      <a:pt x="2" y="190"/>
                      <a:pt x="0" y="185"/>
                      <a:pt x="0" y="180"/>
                    </a:cubicBezTo>
                    <a:cubicBezTo>
                      <a:pt x="0" y="145"/>
                      <a:pt x="4" y="111"/>
                      <a:pt x="15" y="79"/>
                    </a:cubicBezTo>
                    <a:cubicBezTo>
                      <a:pt x="20" y="63"/>
                      <a:pt x="30" y="50"/>
                      <a:pt x="45" y="42"/>
                    </a:cubicBezTo>
                    <a:cubicBezTo>
                      <a:pt x="55" y="37"/>
                      <a:pt x="65" y="33"/>
                      <a:pt x="75" y="28"/>
                    </a:cubicBezTo>
                    <a:cubicBezTo>
                      <a:pt x="90" y="21"/>
                      <a:pt x="105" y="13"/>
                      <a:pt x="119" y="3"/>
                    </a:cubicBezTo>
                    <a:cubicBezTo>
                      <a:pt x="123" y="0"/>
                      <a:pt x="127" y="1"/>
                      <a:pt x="130" y="6"/>
                    </a:cubicBezTo>
                    <a:cubicBezTo>
                      <a:pt x="142" y="27"/>
                      <a:pt x="155" y="48"/>
                      <a:pt x="167" y="69"/>
                    </a:cubicBezTo>
                    <a:cubicBezTo>
                      <a:pt x="168" y="70"/>
                      <a:pt x="168" y="72"/>
                      <a:pt x="169" y="74"/>
                    </a:cubicBezTo>
                    <a:close/>
                    <a:moveTo>
                      <a:pt x="298" y="66"/>
                    </a:moveTo>
                    <a:cubicBezTo>
                      <a:pt x="298" y="66"/>
                      <a:pt x="298" y="66"/>
                      <a:pt x="299" y="66"/>
                    </a:cubicBezTo>
                    <a:cubicBezTo>
                      <a:pt x="309" y="75"/>
                      <a:pt x="312" y="86"/>
                      <a:pt x="310" y="99"/>
                    </a:cubicBezTo>
                    <a:cubicBezTo>
                      <a:pt x="309" y="110"/>
                      <a:pt x="308" y="121"/>
                      <a:pt x="307" y="133"/>
                    </a:cubicBezTo>
                    <a:cubicBezTo>
                      <a:pt x="306" y="144"/>
                      <a:pt x="300" y="149"/>
                      <a:pt x="289" y="150"/>
                    </a:cubicBezTo>
                    <a:cubicBezTo>
                      <a:pt x="287" y="150"/>
                      <a:pt x="285" y="150"/>
                      <a:pt x="283" y="150"/>
                    </a:cubicBezTo>
                    <a:cubicBezTo>
                      <a:pt x="279" y="152"/>
                      <a:pt x="275" y="151"/>
                      <a:pt x="272" y="148"/>
                    </a:cubicBezTo>
                    <a:cubicBezTo>
                      <a:pt x="270" y="145"/>
                      <a:pt x="269" y="141"/>
                      <a:pt x="270" y="137"/>
                    </a:cubicBezTo>
                    <a:cubicBezTo>
                      <a:pt x="272" y="130"/>
                      <a:pt x="281" y="129"/>
                      <a:pt x="287" y="134"/>
                    </a:cubicBezTo>
                    <a:cubicBezTo>
                      <a:pt x="288" y="135"/>
                      <a:pt x="290" y="135"/>
                      <a:pt x="291" y="135"/>
                    </a:cubicBezTo>
                    <a:cubicBezTo>
                      <a:pt x="292" y="135"/>
                      <a:pt x="292" y="133"/>
                      <a:pt x="292" y="132"/>
                    </a:cubicBezTo>
                    <a:cubicBezTo>
                      <a:pt x="294" y="122"/>
                      <a:pt x="295" y="112"/>
                      <a:pt x="296" y="102"/>
                    </a:cubicBezTo>
                    <a:cubicBezTo>
                      <a:pt x="296" y="96"/>
                      <a:pt x="297" y="91"/>
                      <a:pt x="295" y="85"/>
                    </a:cubicBezTo>
                    <a:cubicBezTo>
                      <a:pt x="292" y="75"/>
                      <a:pt x="281" y="71"/>
                      <a:pt x="273" y="77"/>
                    </a:cubicBezTo>
                    <a:cubicBezTo>
                      <a:pt x="269" y="79"/>
                      <a:pt x="266" y="82"/>
                      <a:pt x="264" y="86"/>
                    </a:cubicBezTo>
                    <a:cubicBezTo>
                      <a:pt x="258" y="95"/>
                      <a:pt x="253" y="105"/>
                      <a:pt x="247" y="114"/>
                    </a:cubicBezTo>
                    <a:cubicBezTo>
                      <a:pt x="243" y="121"/>
                      <a:pt x="243" y="121"/>
                      <a:pt x="251" y="121"/>
                    </a:cubicBezTo>
                    <a:cubicBezTo>
                      <a:pt x="256" y="122"/>
                      <a:pt x="260" y="125"/>
                      <a:pt x="261" y="129"/>
                    </a:cubicBezTo>
                    <a:cubicBezTo>
                      <a:pt x="262" y="134"/>
                      <a:pt x="259" y="139"/>
                      <a:pt x="255" y="141"/>
                    </a:cubicBezTo>
                    <a:cubicBezTo>
                      <a:pt x="251" y="143"/>
                      <a:pt x="246" y="142"/>
                      <a:pt x="243" y="138"/>
                    </a:cubicBezTo>
                    <a:cubicBezTo>
                      <a:pt x="241" y="136"/>
                      <a:pt x="239" y="134"/>
                      <a:pt x="236" y="131"/>
                    </a:cubicBezTo>
                    <a:cubicBezTo>
                      <a:pt x="229" y="126"/>
                      <a:pt x="228" y="119"/>
                      <a:pt x="233" y="111"/>
                    </a:cubicBezTo>
                    <a:cubicBezTo>
                      <a:pt x="239" y="100"/>
                      <a:pt x="245" y="89"/>
                      <a:pt x="251" y="79"/>
                    </a:cubicBezTo>
                    <a:cubicBezTo>
                      <a:pt x="258" y="67"/>
                      <a:pt x="268" y="59"/>
                      <a:pt x="283" y="60"/>
                    </a:cubicBezTo>
                    <a:cubicBezTo>
                      <a:pt x="284" y="60"/>
                      <a:pt x="285" y="59"/>
                      <a:pt x="285" y="58"/>
                    </a:cubicBezTo>
                    <a:cubicBezTo>
                      <a:pt x="288" y="52"/>
                      <a:pt x="290" y="47"/>
                      <a:pt x="292" y="41"/>
                    </a:cubicBezTo>
                    <a:cubicBezTo>
                      <a:pt x="293" y="38"/>
                      <a:pt x="292" y="37"/>
                      <a:pt x="290" y="36"/>
                    </a:cubicBezTo>
                    <a:cubicBezTo>
                      <a:pt x="283" y="32"/>
                      <a:pt x="276" y="28"/>
                      <a:pt x="269" y="25"/>
                    </a:cubicBezTo>
                    <a:cubicBezTo>
                      <a:pt x="266" y="23"/>
                      <a:pt x="263" y="21"/>
                      <a:pt x="260" y="19"/>
                    </a:cubicBezTo>
                    <a:cubicBezTo>
                      <a:pt x="259" y="20"/>
                      <a:pt x="259" y="22"/>
                      <a:pt x="258" y="23"/>
                    </a:cubicBezTo>
                    <a:cubicBezTo>
                      <a:pt x="239" y="56"/>
                      <a:pt x="219" y="89"/>
                      <a:pt x="200" y="122"/>
                    </a:cubicBezTo>
                    <a:cubicBezTo>
                      <a:pt x="195" y="132"/>
                      <a:pt x="186" y="132"/>
                      <a:pt x="181" y="122"/>
                    </a:cubicBezTo>
                    <a:cubicBezTo>
                      <a:pt x="162" y="89"/>
                      <a:pt x="142" y="56"/>
                      <a:pt x="123" y="22"/>
                    </a:cubicBezTo>
                    <a:cubicBezTo>
                      <a:pt x="123" y="21"/>
                      <a:pt x="122" y="20"/>
                      <a:pt x="121" y="20"/>
                    </a:cubicBezTo>
                    <a:cubicBezTo>
                      <a:pt x="112" y="25"/>
                      <a:pt x="102" y="30"/>
                      <a:pt x="93" y="35"/>
                    </a:cubicBezTo>
                    <a:cubicBezTo>
                      <a:pt x="90" y="37"/>
                      <a:pt x="89" y="38"/>
                      <a:pt x="90" y="41"/>
                    </a:cubicBezTo>
                    <a:cubicBezTo>
                      <a:pt x="92" y="63"/>
                      <a:pt x="99" y="83"/>
                      <a:pt x="110" y="102"/>
                    </a:cubicBezTo>
                    <a:cubicBezTo>
                      <a:pt x="112" y="104"/>
                      <a:pt x="113" y="105"/>
                      <a:pt x="116" y="105"/>
                    </a:cubicBezTo>
                    <a:cubicBezTo>
                      <a:pt x="124" y="105"/>
                      <a:pt x="131" y="111"/>
                      <a:pt x="133" y="118"/>
                    </a:cubicBezTo>
                    <a:cubicBezTo>
                      <a:pt x="135" y="125"/>
                      <a:pt x="132" y="133"/>
                      <a:pt x="126" y="137"/>
                    </a:cubicBezTo>
                    <a:cubicBezTo>
                      <a:pt x="119" y="142"/>
                      <a:pt x="111" y="142"/>
                      <a:pt x="104" y="137"/>
                    </a:cubicBezTo>
                    <a:cubicBezTo>
                      <a:pt x="98" y="132"/>
                      <a:pt x="96" y="123"/>
                      <a:pt x="99" y="116"/>
                    </a:cubicBezTo>
                    <a:cubicBezTo>
                      <a:pt x="100" y="114"/>
                      <a:pt x="100" y="112"/>
                      <a:pt x="99" y="110"/>
                    </a:cubicBezTo>
                    <a:cubicBezTo>
                      <a:pt x="89" y="94"/>
                      <a:pt x="81" y="77"/>
                      <a:pt x="78" y="58"/>
                    </a:cubicBezTo>
                    <a:cubicBezTo>
                      <a:pt x="77" y="53"/>
                      <a:pt x="76" y="49"/>
                      <a:pt x="75" y="43"/>
                    </a:cubicBezTo>
                    <a:cubicBezTo>
                      <a:pt x="68" y="47"/>
                      <a:pt x="61" y="50"/>
                      <a:pt x="53" y="54"/>
                    </a:cubicBezTo>
                    <a:cubicBezTo>
                      <a:pt x="41" y="60"/>
                      <a:pt x="33" y="70"/>
                      <a:pt x="28" y="83"/>
                    </a:cubicBezTo>
                    <a:cubicBezTo>
                      <a:pt x="18" y="114"/>
                      <a:pt x="15" y="146"/>
                      <a:pt x="14" y="179"/>
                    </a:cubicBezTo>
                    <a:cubicBezTo>
                      <a:pt x="14" y="181"/>
                      <a:pt x="15" y="183"/>
                      <a:pt x="16" y="185"/>
                    </a:cubicBezTo>
                    <a:cubicBezTo>
                      <a:pt x="20" y="192"/>
                      <a:pt x="26" y="195"/>
                      <a:pt x="34" y="195"/>
                    </a:cubicBezTo>
                    <a:cubicBezTo>
                      <a:pt x="138" y="195"/>
                      <a:pt x="243" y="195"/>
                      <a:pt x="347" y="195"/>
                    </a:cubicBezTo>
                    <a:cubicBezTo>
                      <a:pt x="348" y="195"/>
                      <a:pt x="350" y="195"/>
                      <a:pt x="351" y="195"/>
                    </a:cubicBezTo>
                    <a:cubicBezTo>
                      <a:pt x="361" y="193"/>
                      <a:pt x="368" y="186"/>
                      <a:pt x="367" y="176"/>
                    </a:cubicBezTo>
                    <a:cubicBezTo>
                      <a:pt x="366" y="159"/>
                      <a:pt x="365" y="142"/>
                      <a:pt x="363" y="125"/>
                    </a:cubicBezTo>
                    <a:cubicBezTo>
                      <a:pt x="361" y="109"/>
                      <a:pt x="357" y="94"/>
                      <a:pt x="352" y="80"/>
                    </a:cubicBezTo>
                    <a:cubicBezTo>
                      <a:pt x="348" y="71"/>
                      <a:pt x="344" y="64"/>
                      <a:pt x="336" y="59"/>
                    </a:cubicBezTo>
                    <a:cubicBezTo>
                      <a:pt x="327" y="54"/>
                      <a:pt x="317" y="49"/>
                      <a:pt x="307" y="44"/>
                    </a:cubicBezTo>
                    <a:cubicBezTo>
                      <a:pt x="307" y="44"/>
                      <a:pt x="307" y="44"/>
                      <a:pt x="307" y="44"/>
                    </a:cubicBezTo>
                    <a:cubicBezTo>
                      <a:pt x="304" y="52"/>
                      <a:pt x="301" y="59"/>
                      <a:pt x="298" y="66"/>
                    </a:cubicBezTo>
                    <a:close/>
                    <a:moveTo>
                      <a:pt x="191" y="110"/>
                    </a:moveTo>
                    <a:cubicBezTo>
                      <a:pt x="194" y="104"/>
                      <a:pt x="198" y="98"/>
                      <a:pt x="201" y="92"/>
                    </a:cubicBezTo>
                    <a:cubicBezTo>
                      <a:pt x="202" y="91"/>
                      <a:pt x="202" y="90"/>
                      <a:pt x="201" y="90"/>
                    </a:cubicBezTo>
                    <a:cubicBezTo>
                      <a:pt x="200" y="83"/>
                      <a:pt x="198" y="76"/>
                      <a:pt x="195" y="69"/>
                    </a:cubicBezTo>
                    <a:cubicBezTo>
                      <a:pt x="195" y="68"/>
                      <a:pt x="194" y="67"/>
                      <a:pt x="193" y="66"/>
                    </a:cubicBezTo>
                    <a:cubicBezTo>
                      <a:pt x="192" y="66"/>
                      <a:pt x="190" y="66"/>
                      <a:pt x="189" y="66"/>
                    </a:cubicBezTo>
                    <a:cubicBezTo>
                      <a:pt x="187" y="66"/>
                      <a:pt x="186" y="67"/>
                      <a:pt x="186" y="69"/>
                    </a:cubicBezTo>
                    <a:cubicBezTo>
                      <a:pt x="184" y="76"/>
                      <a:pt x="182" y="83"/>
                      <a:pt x="180" y="89"/>
                    </a:cubicBezTo>
                    <a:cubicBezTo>
                      <a:pt x="180" y="90"/>
                      <a:pt x="180" y="91"/>
                      <a:pt x="180" y="92"/>
                    </a:cubicBezTo>
                    <a:cubicBezTo>
                      <a:pt x="183" y="98"/>
                      <a:pt x="187" y="104"/>
                      <a:pt x="191" y="110"/>
                    </a:cubicBezTo>
                    <a:close/>
                    <a:moveTo>
                      <a:pt x="179" y="41"/>
                    </a:moveTo>
                    <a:cubicBezTo>
                      <a:pt x="180" y="44"/>
                      <a:pt x="180" y="46"/>
                      <a:pt x="181" y="48"/>
                    </a:cubicBezTo>
                    <a:cubicBezTo>
                      <a:pt x="182" y="52"/>
                      <a:pt x="186" y="52"/>
                      <a:pt x="189" y="52"/>
                    </a:cubicBezTo>
                    <a:cubicBezTo>
                      <a:pt x="193" y="52"/>
                      <a:pt x="198" y="53"/>
                      <a:pt x="200" y="48"/>
                    </a:cubicBezTo>
                    <a:cubicBezTo>
                      <a:pt x="202" y="44"/>
                      <a:pt x="202" y="39"/>
                      <a:pt x="200" y="34"/>
                    </a:cubicBezTo>
                    <a:cubicBezTo>
                      <a:pt x="198" y="29"/>
                      <a:pt x="193" y="31"/>
                      <a:pt x="189" y="31"/>
                    </a:cubicBezTo>
                    <a:cubicBezTo>
                      <a:pt x="186" y="30"/>
                      <a:pt x="182" y="31"/>
                      <a:pt x="181" y="34"/>
                    </a:cubicBezTo>
                    <a:cubicBezTo>
                      <a:pt x="180" y="36"/>
                      <a:pt x="180" y="39"/>
                      <a:pt x="179"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 name="Freeform 69"/>
              <p:cNvSpPr>
                <a:spLocks noEditPoints="1"/>
              </p:cNvSpPr>
              <p:nvPr/>
            </p:nvSpPr>
            <p:spPr bwMode="auto">
              <a:xfrm>
                <a:off x="2384593" y="4469966"/>
                <a:ext cx="746363" cy="967075"/>
              </a:xfrm>
              <a:custGeom>
                <a:avLst/>
                <a:gdLst>
                  <a:gd name="T0" fmla="*/ 186 w 190"/>
                  <a:gd name="T1" fmla="*/ 98 h 247"/>
                  <a:gd name="T2" fmla="*/ 185 w 190"/>
                  <a:gd name="T3" fmla="*/ 112 h 247"/>
                  <a:gd name="T4" fmla="*/ 185 w 190"/>
                  <a:gd name="T5" fmla="*/ 114 h 247"/>
                  <a:gd name="T6" fmla="*/ 188 w 190"/>
                  <a:gd name="T7" fmla="*/ 136 h 247"/>
                  <a:gd name="T8" fmla="*/ 177 w 190"/>
                  <a:gd name="T9" fmla="*/ 162 h 247"/>
                  <a:gd name="T10" fmla="*/ 171 w 190"/>
                  <a:gd name="T11" fmla="*/ 167 h 247"/>
                  <a:gd name="T12" fmla="*/ 166 w 190"/>
                  <a:gd name="T13" fmla="*/ 175 h 247"/>
                  <a:gd name="T14" fmla="*/ 129 w 190"/>
                  <a:gd name="T15" fmla="*/ 228 h 247"/>
                  <a:gd name="T16" fmla="*/ 53 w 190"/>
                  <a:gd name="T17" fmla="*/ 222 h 247"/>
                  <a:gd name="T18" fmla="*/ 23 w 190"/>
                  <a:gd name="T19" fmla="*/ 174 h 247"/>
                  <a:gd name="T20" fmla="*/ 19 w 190"/>
                  <a:gd name="T21" fmla="*/ 168 h 247"/>
                  <a:gd name="T22" fmla="*/ 6 w 190"/>
                  <a:gd name="T23" fmla="*/ 149 h 247"/>
                  <a:gd name="T24" fmla="*/ 1 w 190"/>
                  <a:gd name="T25" fmla="*/ 121 h 247"/>
                  <a:gd name="T26" fmla="*/ 2 w 190"/>
                  <a:gd name="T27" fmla="*/ 117 h 247"/>
                  <a:gd name="T28" fmla="*/ 4 w 190"/>
                  <a:gd name="T29" fmla="*/ 108 h 247"/>
                  <a:gd name="T30" fmla="*/ 14 w 190"/>
                  <a:gd name="T31" fmla="*/ 51 h 247"/>
                  <a:gd name="T32" fmla="*/ 22 w 190"/>
                  <a:gd name="T33" fmla="*/ 40 h 247"/>
                  <a:gd name="T34" fmla="*/ 88 w 190"/>
                  <a:gd name="T35" fmla="*/ 2 h 247"/>
                  <a:gd name="T36" fmla="*/ 128 w 190"/>
                  <a:gd name="T37" fmla="*/ 8 h 247"/>
                  <a:gd name="T38" fmla="*/ 141 w 190"/>
                  <a:gd name="T39" fmla="*/ 24 h 247"/>
                  <a:gd name="T40" fmla="*/ 143 w 190"/>
                  <a:gd name="T41" fmla="*/ 26 h 247"/>
                  <a:gd name="T42" fmla="*/ 178 w 190"/>
                  <a:gd name="T43" fmla="*/ 57 h 247"/>
                  <a:gd name="T44" fmla="*/ 186 w 190"/>
                  <a:gd name="T45" fmla="*/ 98 h 247"/>
                  <a:gd name="T46" fmla="*/ 163 w 190"/>
                  <a:gd name="T47" fmla="*/ 114 h 247"/>
                  <a:gd name="T48" fmla="*/ 162 w 190"/>
                  <a:gd name="T49" fmla="*/ 100 h 247"/>
                  <a:gd name="T50" fmla="*/ 149 w 190"/>
                  <a:gd name="T51" fmla="*/ 66 h 247"/>
                  <a:gd name="T52" fmla="*/ 122 w 190"/>
                  <a:gd name="T53" fmla="*/ 55 h 247"/>
                  <a:gd name="T54" fmla="*/ 106 w 190"/>
                  <a:gd name="T55" fmla="*/ 58 h 247"/>
                  <a:gd name="T56" fmla="*/ 72 w 190"/>
                  <a:gd name="T57" fmla="*/ 56 h 247"/>
                  <a:gd name="T58" fmla="*/ 42 w 190"/>
                  <a:gd name="T59" fmla="*/ 64 h 247"/>
                  <a:gd name="T60" fmla="*/ 28 w 190"/>
                  <a:gd name="T61" fmla="*/ 96 h 247"/>
                  <a:gd name="T62" fmla="*/ 38 w 190"/>
                  <a:gd name="T63" fmla="*/ 176 h 247"/>
                  <a:gd name="T64" fmla="*/ 65 w 190"/>
                  <a:gd name="T65" fmla="*/ 215 h 247"/>
                  <a:gd name="T66" fmla="*/ 124 w 190"/>
                  <a:gd name="T67" fmla="*/ 215 h 247"/>
                  <a:gd name="T68" fmla="*/ 151 w 190"/>
                  <a:gd name="T69" fmla="*/ 178 h 247"/>
                  <a:gd name="T70" fmla="*/ 163 w 190"/>
                  <a:gd name="T71" fmla="*/ 11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0" h="247">
                    <a:moveTo>
                      <a:pt x="186" y="98"/>
                    </a:moveTo>
                    <a:cubicBezTo>
                      <a:pt x="186" y="103"/>
                      <a:pt x="185" y="107"/>
                      <a:pt x="185" y="112"/>
                    </a:cubicBezTo>
                    <a:cubicBezTo>
                      <a:pt x="185" y="112"/>
                      <a:pt x="185" y="113"/>
                      <a:pt x="185" y="114"/>
                    </a:cubicBezTo>
                    <a:cubicBezTo>
                      <a:pt x="190" y="121"/>
                      <a:pt x="189" y="128"/>
                      <a:pt x="188" y="136"/>
                    </a:cubicBezTo>
                    <a:cubicBezTo>
                      <a:pt x="186" y="145"/>
                      <a:pt x="183" y="154"/>
                      <a:pt x="177" y="162"/>
                    </a:cubicBezTo>
                    <a:cubicBezTo>
                      <a:pt x="175" y="164"/>
                      <a:pt x="174" y="166"/>
                      <a:pt x="171" y="167"/>
                    </a:cubicBezTo>
                    <a:cubicBezTo>
                      <a:pt x="168" y="169"/>
                      <a:pt x="167" y="172"/>
                      <a:pt x="166" y="175"/>
                    </a:cubicBezTo>
                    <a:cubicBezTo>
                      <a:pt x="158" y="196"/>
                      <a:pt x="147" y="214"/>
                      <a:pt x="129" y="228"/>
                    </a:cubicBezTo>
                    <a:cubicBezTo>
                      <a:pt x="103" y="247"/>
                      <a:pt x="76" y="243"/>
                      <a:pt x="53" y="222"/>
                    </a:cubicBezTo>
                    <a:cubicBezTo>
                      <a:pt x="38" y="209"/>
                      <a:pt x="29" y="192"/>
                      <a:pt x="23" y="174"/>
                    </a:cubicBezTo>
                    <a:cubicBezTo>
                      <a:pt x="22" y="171"/>
                      <a:pt x="21" y="170"/>
                      <a:pt x="19" y="168"/>
                    </a:cubicBezTo>
                    <a:cubicBezTo>
                      <a:pt x="12" y="163"/>
                      <a:pt x="8" y="157"/>
                      <a:pt x="6" y="149"/>
                    </a:cubicBezTo>
                    <a:cubicBezTo>
                      <a:pt x="2" y="140"/>
                      <a:pt x="0" y="131"/>
                      <a:pt x="1" y="121"/>
                    </a:cubicBezTo>
                    <a:cubicBezTo>
                      <a:pt x="1" y="120"/>
                      <a:pt x="1" y="118"/>
                      <a:pt x="2" y="117"/>
                    </a:cubicBezTo>
                    <a:cubicBezTo>
                      <a:pt x="5" y="114"/>
                      <a:pt x="4" y="111"/>
                      <a:pt x="4" y="108"/>
                    </a:cubicBezTo>
                    <a:cubicBezTo>
                      <a:pt x="3" y="88"/>
                      <a:pt x="4" y="69"/>
                      <a:pt x="14" y="51"/>
                    </a:cubicBezTo>
                    <a:cubicBezTo>
                      <a:pt x="16" y="47"/>
                      <a:pt x="19" y="43"/>
                      <a:pt x="22" y="40"/>
                    </a:cubicBezTo>
                    <a:cubicBezTo>
                      <a:pt x="41" y="21"/>
                      <a:pt x="62" y="7"/>
                      <a:pt x="88" y="2"/>
                    </a:cubicBezTo>
                    <a:cubicBezTo>
                      <a:pt x="102" y="0"/>
                      <a:pt x="115" y="1"/>
                      <a:pt x="128" y="8"/>
                    </a:cubicBezTo>
                    <a:cubicBezTo>
                      <a:pt x="134" y="12"/>
                      <a:pt x="139" y="17"/>
                      <a:pt x="141" y="24"/>
                    </a:cubicBezTo>
                    <a:cubicBezTo>
                      <a:pt x="141" y="25"/>
                      <a:pt x="142" y="26"/>
                      <a:pt x="143" y="26"/>
                    </a:cubicBezTo>
                    <a:cubicBezTo>
                      <a:pt x="161" y="29"/>
                      <a:pt x="171" y="42"/>
                      <a:pt x="178" y="57"/>
                    </a:cubicBezTo>
                    <a:cubicBezTo>
                      <a:pt x="184" y="70"/>
                      <a:pt x="186" y="84"/>
                      <a:pt x="186" y="98"/>
                    </a:cubicBezTo>
                    <a:close/>
                    <a:moveTo>
                      <a:pt x="163" y="114"/>
                    </a:moveTo>
                    <a:cubicBezTo>
                      <a:pt x="163" y="109"/>
                      <a:pt x="163" y="105"/>
                      <a:pt x="162" y="100"/>
                    </a:cubicBezTo>
                    <a:cubicBezTo>
                      <a:pt x="161" y="88"/>
                      <a:pt x="157" y="76"/>
                      <a:pt x="149" y="66"/>
                    </a:cubicBezTo>
                    <a:cubicBezTo>
                      <a:pt x="142" y="58"/>
                      <a:pt x="133" y="54"/>
                      <a:pt x="122" y="55"/>
                    </a:cubicBezTo>
                    <a:cubicBezTo>
                      <a:pt x="117" y="56"/>
                      <a:pt x="111" y="57"/>
                      <a:pt x="106" y="58"/>
                    </a:cubicBezTo>
                    <a:cubicBezTo>
                      <a:pt x="95" y="60"/>
                      <a:pt x="84" y="59"/>
                      <a:pt x="72" y="56"/>
                    </a:cubicBezTo>
                    <a:cubicBezTo>
                      <a:pt x="61" y="53"/>
                      <a:pt x="51" y="55"/>
                      <a:pt x="42" y="64"/>
                    </a:cubicBezTo>
                    <a:cubicBezTo>
                      <a:pt x="34" y="73"/>
                      <a:pt x="29" y="83"/>
                      <a:pt x="28" y="96"/>
                    </a:cubicBezTo>
                    <a:cubicBezTo>
                      <a:pt x="25" y="123"/>
                      <a:pt x="28" y="150"/>
                      <a:pt x="38" y="176"/>
                    </a:cubicBezTo>
                    <a:cubicBezTo>
                      <a:pt x="43" y="191"/>
                      <a:pt x="52" y="204"/>
                      <a:pt x="65" y="215"/>
                    </a:cubicBezTo>
                    <a:cubicBezTo>
                      <a:pt x="84" y="231"/>
                      <a:pt x="105" y="231"/>
                      <a:pt x="124" y="215"/>
                    </a:cubicBezTo>
                    <a:cubicBezTo>
                      <a:pt x="136" y="205"/>
                      <a:pt x="145" y="192"/>
                      <a:pt x="151" y="178"/>
                    </a:cubicBezTo>
                    <a:cubicBezTo>
                      <a:pt x="160" y="157"/>
                      <a:pt x="162" y="136"/>
                      <a:pt x="163" y="1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grpSp>
          <p:nvGrpSpPr>
            <p:cNvPr id="71" name="Groupe 168"/>
            <p:cNvGrpSpPr/>
            <p:nvPr/>
          </p:nvGrpSpPr>
          <p:grpSpPr>
            <a:xfrm rot="15058333">
              <a:off x="1027110" y="1345352"/>
              <a:ext cx="555579" cy="545644"/>
              <a:chOff x="2597493" y="-11127"/>
              <a:chExt cx="6994190" cy="6869109"/>
            </a:xfrm>
            <a:solidFill>
              <a:schemeClr val="accent2"/>
            </a:solidFill>
          </p:grpSpPr>
          <p:sp>
            <p:nvSpPr>
              <p:cNvPr id="72" name="Forme libre 96"/>
              <p:cNvSpPr>
                <a:spLocks/>
              </p:cNvSpPr>
              <p:nvPr/>
            </p:nvSpPr>
            <p:spPr bwMode="auto">
              <a:xfrm>
                <a:off x="2597493" y="1672710"/>
                <a:ext cx="5188106" cy="5185272"/>
              </a:xfrm>
              <a:custGeom>
                <a:avLst/>
                <a:gdLst>
                  <a:gd name="connsiteX0" fmla="*/ 3798571 w 5188108"/>
                  <a:gd name="connsiteY0" fmla="*/ 390064 h 5185272"/>
                  <a:gd name="connsiteX1" fmla="*/ 3703542 w 5188108"/>
                  <a:gd name="connsiteY1" fmla="*/ 432126 h 5185272"/>
                  <a:gd name="connsiteX2" fmla="*/ 1698426 w 5188108"/>
                  <a:gd name="connsiteY2" fmla="*/ 2437261 h 5185272"/>
                  <a:gd name="connsiteX3" fmla="*/ 1266384 w 5188108"/>
                  <a:gd name="connsiteY3" fmla="*/ 2869307 h 5185272"/>
                  <a:gd name="connsiteX4" fmla="*/ 1266384 w 5188108"/>
                  <a:gd name="connsiteY4" fmla="*/ 2957931 h 5185272"/>
                  <a:gd name="connsiteX5" fmla="*/ 1587646 w 5188108"/>
                  <a:gd name="connsiteY5" fmla="*/ 3279196 h 5185272"/>
                  <a:gd name="connsiteX6" fmla="*/ 1654114 w 5188108"/>
                  <a:gd name="connsiteY6" fmla="*/ 3279196 h 5185272"/>
                  <a:gd name="connsiteX7" fmla="*/ 1820284 w 5188108"/>
                  <a:gd name="connsiteY7" fmla="*/ 3113025 h 5185272"/>
                  <a:gd name="connsiteX8" fmla="*/ 1820284 w 5188108"/>
                  <a:gd name="connsiteY8" fmla="*/ 3046556 h 5185272"/>
                  <a:gd name="connsiteX9" fmla="*/ 1620880 w 5188108"/>
                  <a:gd name="connsiteY9" fmla="*/ 2858229 h 5185272"/>
                  <a:gd name="connsiteX10" fmla="*/ 1620880 w 5188108"/>
                  <a:gd name="connsiteY10" fmla="*/ 2769604 h 5185272"/>
                  <a:gd name="connsiteX11" fmla="*/ 2041844 w 5188108"/>
                  <a:gd name="connsiteY11" fmla="*/ 2348636 h 5185272"/>
                  <a:gd name="connsiteX12" fmla="*/ 2119389 w 5188108"/>
                  <a:gd name="connsiteY12" fmla="*/ 2348636 h 5185272"/>
                  <a:gd name="connsiteX13" fmla="*/ 2839459 w 5188108"/>
                  <a:gd name="connsiteY13" fmla="*/ 3068712 h 5185272"/>
                  <a:gd name="connsiteX14" fmla="*/ 2839459 w 5188108"/>
                  <a:gd name="connsiteY14" fmla="*/ 3135181 h 5185272"/>
                  <a:gd name="connsiteX15" fmla="*/ 2407417 w 5188108"/>
                  <a:gd name="connsiteY15" fmla="*/ 3567227 h 5185272"/>
                  <a:gd name="connsiteX16" fmla="*/ 2340949 w 5188108"/>
                  <a:gd name="connsiteY16" fmla="*/ 3567227 h 5185272"/>
                  <a:gd name="connsiteX17" fmla="*/ 2141545 w 5188108"/>
                  <a:gd name="connsiteY17" fmla="*/ 3367821 h 5185272"/>
                  <a:gd name="connsiteX18" fmla="*/ 2064000 w 5188108"/>
                  <a:gd name="connsiteY18" fmla="*/ 3367821 h 5185272"/>
                  <a:gd name="connsiteX19" fmla="*/ 1908908 w 5188108"/>
                  <a:gd name="connsiteY19" fmla="*/ 3522914 h 5185272"/>
                  <a:gd name="connsiteX20" fmla="*/ 1908908 w 5188108"/>
                  <a:gd name="connsiteY20" fmla="*/ 3600461 h 5185272"/>
                  <a:gd name="connsiteX21" fmla="*/ 2230169 w 5188108"/>
                  <a:gd name="connsiteY21" fmla="*/ 3910648 h 5185272"/>
                  <a:gd name="connsiteX22" fmla="*/ 2307715 w 5188108"/>
                  <a:gd name="connsiteY22" fmla="*/ 3921726 h 5185272"/>
                  <a:gd name="connsiteX23" fmla="*/ 4767029 w 5188108"/>
                  <a:gd name="connsiteY23" fmla="*/ 1451310 h 5185272"/>
                  <a:gd name="connsiteX24" fmla="*/ 4800263 w 5188108"/>
                  <a:gd name="connsiteY24" fmla="*/ 1406998 h 5185272"/>
                  <a:gd name="connsiteX25" fmla="*/ 4767029 w 5188108"/>
                  <a:gd name="connsiteY25" fmla="*/ 1296217 h 5185272"/>
                  <a:gd name="connsiteX26" fmla="*/ 4334988 w 5188108"/>
                  <a:gd name="connsiteY26" fmla="*/ 631531 h 5185272"/>
                  <a:gd name="connsiteX27" fmla="*/ 4168818 w 5188108"/>
                  <a:gd name="connsiteY27" fmla="*/ 520750 h 5185272"/>
                  <a:gd name="connsiteX28" fmla="*/ 3836478 w 5188108"/>
                  <a:gd name="connsiteY28" fmla="*/ 398891 h 5185272"/>
                  <a:gd name="connsiteX29" fmla="*/ 3798571 w 5188108"/>
                  <a:gd name="connsiteY29" fmla="*/ 390064 h 5185272"/>
                  <a:gd name="connsiteX30" fmla="*/ 3747600 w 5188108"/>
                  <a:gd name="connsiteY30" fmla="*/ 1641 h 5185272"/>
                  <a:gd name="connsiteX31" fmla="*/ 3824979 w 5188108"/>
                  <a:gd name="connsiteY31" fmla="*/ 22587 h 5185272"/>
                  <a:gd name="connsiteX32" fmla="*/ 4401080 w 5188108"/>
                  <a:gd name="connsiteY32" fmla="*/ 233083 h 5185272"/>
                  <a:gd name="connsiteX33" fmla="*/ 4500790 w 5188108"/>
                  <a:gd name="connsiteY33" fmla="*/ 299555 h 5185272"/>
                  <a:gd name="connsiteX34" fmla="*/ 4877471 w 5188108"/>
                  <a:gd name="connsiteY34" fmla="*/ 676232 h 5185272"/>
                  <a:gd name="connsiteX35" fmla="*/ 4955023 w 5188108"/>
                  <a:gd name="connsiteY35" fmla="*/ 798098 h 5185272"/>
                  <a:gd name="connsiteX36" fmla="*/ 5165522 w 5188108"/>
                  <a:gd name="connsiteY36" fmla="*/ 1352034 h 5185272"/>
                  <a:gd name="connsiteX37" fmla="*/ 5110127 w 5188108"/>
                  <a:gd name="connsiteY37" fmla="*/ 1617923 h 5185272"/>
                  <a:gd name="connsiteX38" fmla="*/ 2573067 w 5188108"/>
                  <a:gd name="connsiteY38" fmla="*/ 4154951 h 5185272"/>
                  <a:gd name="connsiteX39" fmla="*/ 2539830 w 5188108"/>
                  <a:gd name="connsiteY39" fmla="*/ 4265738 h 5185272"/>
                  <a:gd name="connsiteX40" fmla="*/ 2462278 w 5188108"/>
                  <a:gd name="connsiteY40" fmla="*/ 4465155 h 5185272"/>
                  <a:gd name="connsiteX41" fmla="*/ 2251780 w 5188108"/>
                  <a:gd name="connsiteY41" fmla="*/ 4442998 h 5185272"/>
                  <a:gd name="connsiteX42" fmla="*/ 1864019 w 5188108"/>
                  <a:gd name="connsiteY42" fmla="*/ 4055242 h 5185272"/>
                  <a:gd name="connsiteX43" fmla="*/ 1664600 w 5188108"/>
                  <a:gd name="connsiteY43" fmla="*/ 3855825 h 5185272"/>
                  <a:gd name="connsiteX44" fmla="*/ 1575969 w 5188108"/>
                  <a:gd name="connsiteY44" fmla="*/ 3855825 h 5185272"/>
                  <a:gd name="connsiteX45" fmla="*/ 911237 w 5188108"/>
                  <a:gd name="connsiteY45" fmla="*/ 4520549 h 5185272"/>
                  <a:gd name="connsiteX46" fmla="*/ 911237 w 5188108"/>
                  <a:gd name="connsiteY46" fmla="*/ 4609179 h 5185272"/>
                  <a:gd name="connsiteX47" fmla="*/ 1188209 w 5188108"/>
                  <a:gd name="connsiteY47" fmla="*/ 4886147 h 5185272"/>
                  <a:gd name="connsiteX48" fmla="*/ 1221445 w 5188108"/>
                  <a:gd name="connsiteY48" fmla="*/ 5074485 h 5185272"/>
                  <a:gd name="connsiteX49" fmla="*/ 1055262 w 5188108"/>
                  <a:gd name="connsiteY49" fmla="*/ 5185272 h 5185272"/>
                  <a:gd name="connsiteX50" fmla="*/ 922316 w 5188108"/>
                  <a:gd name="connsiteY50" fmla="*/ 5129879 h 5185272"/>
                  <a:gd name="connsiteX51" fmla="*/ 58164 w 5188108"/>
                  <a:gd name="connsiteY51" fmla="*/ 4254659 h 5185272"/>
                  <a:gd name="connsiteX52" fmla="*/ 58164 w 5188108"/>
                  <a:gd name="connsiteY52" fmla="*/ 3999849 h 5185272"/>
                  <a:gd name="connsiteX53" fmla="*/ 301899 w 5188108"/>
                  <a:gd name="connsiteY53" fmla="*/ 3999849 h 5185272"/>
                  <a:gd name="connsiteX54" fmla="*/ 567792 w 5188108"/>
                  <a:gd name="connsiteY54" fmla="*/ 4265738 h 5185272"/>
                  <a:gd name="connsiteX55" fmla="*/ 656423 w 5188108"/>
                  <a:gd name="connsiteY55" fmla="*/ 4276817 h 5185272"/>
                  <a:gd name="connsiteX56" fmla="*/ 1332234 w 5188108"/>
                  <a:gd name="connsiteY56" fmla="*/ 3601015 h 5185272"/>
                  <a:gd name="connsiteX57" fmla="*/ 1332234 w 5188108"/>
                  <a:gd name="connsiteY57" fmla="*/ 3523464 h 5185272"/>
                  <a:gd name="connsiteX58" fmla="*/ 756133 w 5188108"/>
                  <a:gd name="connsiteY58" fmla="*/ 2947370 h 5185272"/>
                  <a:gd name="connsiteX59" fmla="*/ 722896 w 5188108"/>
                  <a:gd name="connsiteY59" fmla="*/ 2714717 h 5185272"/>
                  <a:gd name="connsiteX60" fmla="*/ 944474 w 5188108"/>
                  <a:gd name="connsiteY60" fmla="*/ 2648244 h 5185272"/>
                  <a:gd name="connsiteX61" fmla="*/ 1010947 w 5188108"/>
                  <a:gd name="connsiteY61" fmla="*/ 2626087 h 5185272"/>
                  <a:gd name="connsiteX62" fmla="*/ 1232524 w 5188108"/>
                  <a:gd name="connsiteY62" fmla="*/ 2404513 h 5185272"/>
                  <a:gd name="connsiteX63" fmla="*/ 3559086 w 5188108"/>
                  <a:gd name="connsiteY63" fmla="*/ 77981 h 5185272"/>
                  <a:gd name="connsiteX64" fmla="*/ 3747600 w 5188108"/>
                  <a:gd name="connsiteY64" fmla="*/ 1641 h 51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188108" h="5185272">
                    <a:moveTo>
                      <a:pt x="3798571" y="390064"/>
                    </a:moveTo>
                    <a:cubicBezTo>
                      <a:pt x="3763779" y="388506"/>
                      <a:pt x="3736776" y="407200"/>
                      <a:pt x="3703542" y="432126"/>
                    </a:cubicBezTo>
                    <a:cubicBezTo>
                      <a:pt x="3038863" y="1107889"/>
                      <a:pt x="2374183" y="1772575"/>
                      <a:pt x="1698426" y="2437261"/>
                    </a:cubicBezTo>
                    <a:cubicBezTo>
                      <a:pt x="1554412" y="2581276"/>
                      <a:pt x="1410398" y="2725291"/>
                      <a:pt x="1266384" y="2869307"/>
                    </a:cubicBezTo>
                    <a:cubicBezTo>
                      <a:pt x="1244228" y="2902541"/>
                      <a:pt x="1233150" y="2924697"/>
                      <a:pt x="1266384" y="2957931"/>
                    </a:cubicBezTo>
                    <a:cubicBezTo>
                      <a:pt x="1377164" y="3057634"/>
                      <a:pt x="1476866" y="3168415"/>
                      <a:pt x="1587646" y="3279196"/>
                    </a:cubicBezTo>
                    <a:cubicBezTo>
                      <a:pt x="1609802" y="3301352"/>
                      <a:pt x="1631958" y="3301352"/>
                      <a:pt x="1654114" y="3279196"/>
                    </a:cubicBezTo>
                    <a:cubicBezTo>
                      <a:pt x="1709504" y="3223806"/>
                      <a:pt x="1764894" y="3168415"/>
                      <a:pt x="1820284" y="3113025"/>
                    </a:cubicBezTo>
                    <a:cubicBezTo>
                      <a:pt x="1842440" y="3090869"/>
                      <a:pt x="1842440" y="3068712"/>
                      <a:pt x="1820284" y="3046556"/>
                    </a:cubicBezTo>
                    <a:cubicBezTo>
                      <a:pt x="1753816" y="2980088"/>
                      <a:pt x="1687348" y="2913619"/>
                      <a:pt x="1620880" y="2858229"/>
                    </a:cubicBezTo>
                    <a:cubicBezTo>
                      <a:pt x="1587646" y="2824994"/>
                      <a:pt x="1587646" y="2802838"/>
                      <a:pt x="1620880" y="2769604"/>
                    </a:cubicBezTo>
                    <a:cubicBezTo>
                      <a:pt x="1764894" y="2636667"/>
                      <a:pt x="1897830" y="2492651"/>
                      <a:pt x="2041844" y="2348636"/>
                    </a:cubicBezTo>
                    <a:cubicBezTo>
                      <a:pt x="2075078" y="2315402"/>
                      <a:pt x="2086156" y="2315402"/>
                      <a:pt x="2119389" y="2348636"/>
                    </a:cubicBezTo>
                    <a:cubicBezTo>
                      <a:pt x="2363105" y="2592354"/>
                      <a:pt x="2606821" y="2824994"/>
                      <a:pt x="2839459" y="3068712"/>
                    </a:cubicBezTo>
                    <a:cubicBezTo>
                      <a:pt x="2872693" y="3090869"/>
                      <a:pt x="2872693" y="3113025"/>
                      <a:pt x="2839459" y="3135181"/>
                    </a:cubicBezTo>
                    <a:cubicBezTo>
                      <a:pt x="2695445" y="3279196"/>
                      <a:pt x="2551431" y="3423212"/>
                      <a:pt x="2407417" y="3567227"/>
                    </a:cubicBezTo>
                    <a:cubicBezTo>
                      <a:pt x="2385261" y="3600461"/>
                      <a:pt x="2363105" y="3600461"/>
                      <a:pt x="2340949" y="3567227"/>
                    </a:cubicBezTo>
                    <a:cubicBezTo>
                      <a:pt x="2274481" y="3500758"/>
                      <a:pt x="2196935" y="3434290"/>
                      <a:pt x="2141545" y="3367821"/>
                    </a:cubicBezTo>
                    <a:cubicBezTo>
                      <a:pt x="2108311" y="3334587"/>
                      <a:pt x="2097233" y="3334587"/>
                      <a:pt x="2064000" y="3367821"/>
                    </a:cubicBezTo>
                    <a:cubicBezTo>
                      <a:pt x="2019688" y="3423212"/>
                      <a:pt x="1964298" y="3478602"/>
                      <a:pt x="1908908" y="3522914"/>
                    </a:cubicBezTo>
                    <a:cubicBezTo>
                      <a:pt x="1875674" y="3556149"/>
                      <a:pt x="1875674" y="3567227"/>
                      <a:pt x="1908908" y="3600461"/>
                    </a:cubicBezTo>
                    <a:cubicBezTo>
                      <a:pt x="2008610" y="3700164"/>
                      <a:pt x="2119389" y="3810945"/>
                      <a:pt x="2230169" y="3910648"/>
                    </a:cubicBezTo>
                    <a:cubicBezTo>
                      <a:pt x="2263403" y="3954960"/>
                      <a:pt x="2274481" y="3954960"/>
                      <a:pt x="2307715" y="3921726"/>
                    </a:cubicBezTo>
                    <a:cubicBezTo>
                      <a:pt x="3127487" y="3090869"/>
                      <a:pt x="3947258" y="2271090"/>
                      <a:pt x="4767029" y="1451310"/>
                    </a:cubicBezTo>
                    <a:cubicBezTo>
                      <a:pt x="4789185" y="1440232"/>
                      <a:pt x="4800263" y="1429154"/>
                      <a:pt x="4800263" y="1406998"/>
                    </a:cubicBezTo>
                    <a:cubicBezTo>
                      <a:pt x="4789185" y="1373764"/>
                      <a:pt x="4767029" y="1329451"/>
                      <a:pt x="4767029" y="1296217"/>
                    </a:cubicBezTo>
                    <a:cubicBezTo>
                      <a:pt x="4700561" y="1019265"/>
                      <a:pt x="4545469" y="808781"/>
                      <a:pt x="4334988" y="631531"/>
                    </a:cubicBezTo>
                    <a:cubicBezTo>
                      <a:pt x="4279598" y="587219"/>
                      <a:pt x="4235286" y="542907"/>
                      <a:pt x="4168818" y="520750"/>
                    </a:cubicBezTo>
                    <a:cubicBezTo>
                      <a:pt x="4058038" y="487516"/>
                      <a:pt x="3947258" y="454282"/>
                      <a:pt x="3836478" y="398891"/>
                    </a:cubicBezTo>
                    <a:cubicBezTo>
                      <a:pt x="3822631" y="393352"/>
                      <a:pt x="3810168" y="390583"/>
                      <a:pt x="3798571" y="390064"/>
                    </a:cubicBezTo>
                    <a:close/>
                    <a:moveTo>
                      <a:pt x="3747600" y="1641"/>
                    </a:moveTo>
                    <a:cubicBezTo>
                      <a:pt x="3771662" y="4584"/>
                      <a:pt x="3797282" y="11508"/>
                      <a:pt x="3824979" y="22587"/>
                    </a:cubicBezTo>
                    <a:cubicBezTo>
                      <a:pt x="4013320" y="100138"/>
                      <a:pt x="4212739" y="166610"/>
                      <a:pt x="4401080" y="233083"/>
                    </a:cubicBezTo>
                    <a:cubicBezTo>
                      <a:pt x="4445395" y="255240"/>
                      <a:pt x="4478632" y="277398"/>
                      <a:pt x="4500790" y="299555"/>
                    </a:cubicBezTo>
                    <a:cubicBezTo>
                      <a:pt x="4633736" y="432500"/>
                      <a:pt x="4755604" y="554366"/>
                      <a:pt x="4877471" y="676232"/>
                    </a:cubicBezTo>
                    <a:cubicBezTo>
                      <a:pt x="4910708" y="709468"/>
                      <a:pt x="4932866" y="753783"/>
                      <a:pt x="4955023" y="798098"/>
                    </a:cubicBezTo>
                    <a:cubicBezTo>
                      <a:pt x="5021497" y="986436"/>
                      <a:pt x="5087970" y="1174774"/>
                      <a:pt x="5165522" y="1352034"/>
                    </a:cubicBezTo>
                    <a:cubicBezTo>
                      <a:pt x="5209837" y="1462821"/>
                      <a:pt x="5187680" y="1540372"/>
                      <a:pt x="5110127" y="1617923"/>
                    </a:cubicBezTo>
                    <a:cubicBezTo>
                      <a:pt x="4268134" y="2459906"/>
                      <a:pt x="3426140" y="3312968"/>
                      <a:pt x="2573067" y="4154951"/>
                    </a:cubicBezTo>
                    <a:cubicBezTo>
                      <a:pt x="2539830" y="4188187"/>
                      <a:pt x="2517673" y="4210345"/>
                      <a:pt x="2539830" y="4265738"/>
                    </a:cubicBezTo>
                    <a:cubicBezTo>
                      <a:pt x="2573067" y="4332211"/>
                      <a:pt x="2528751" y="4431919"/>
                      <a:pt x="2462278" y="4465155"/>
                    </a:cubicBezTo>
                    <a:cubicBezTo>
                      <a:pt x="2395805" y="4509470"/>
                      <a:pt x="2318253" y="4498391"/>
                      <a:pt x="2251780" y="4442998"/>
                    </a:cubicBezTo>
                    <a:cubicBezTo>
                      <a:pt x="2118833" y="4310053"/>
                      <a:pt x="1985887" y="4177108"/>
                      <a:pt x="1864019" y="4055242"/>
                    </a:cubicBezTo>
                    <a:cubicBezTo>
                      <a:pt x="1797546" y="3988770"/>
                      <a:pt x="1731073" y="3922298"/>
                      <a:pt x="1664600" y="3855825"/>
                    </a:cubicBezTo>
                    <a:cubicBezTo>
                      <a:pt x="1631363" y="3822589"/>
                      <a:pt x="1609206" y="3811510"/>
                      <a:pt x="1575969" y="3855825"/>
                    </a:cubicBezTo>
                    <a:cubicBezTo>
                      <a:pt x="1354392" y="4077400"/>
                      <a:pt x="1132814" y="4298974"/>
                      <a:pt x="911237" y="4520549"/>
                    </a:cubicBezTo>
                    <a:cubicBezTo>
                      <a:pt x="878000" y="4553785"/>
                      <a:pt x="878000" y="4575942"/>
                      <a:pt x="911237" y="4609179"/>
                    </a:cubicBezTo>
                    <a:cubicBezTo>
                      <a:pt x="999868" y="4697808"/>
                      <a:pt x="1088499" y="4786438"/>
                      <a:pt x="1188209" y="4886147"/>
                    </a:cubicBezTo>
                    <a:cubicBezTo>
                      <a:pt x="1232524" y="4930462"/>
                      <a:pt x="1254682" y="4996934"/>
                      <a:pt x="1221445" y="5074485"/>
                    </a:cubicBezTo>
                    <a:cubicBezTo>
                      <a:pt x="1188209" y="5140957"/>
                      <a:pt x="1132814" y="5174194"/>
                      <a:pt x="1055262" y="5185272"/>
                    </a:cubicBezTo>
                    <a:cubicBezTo>
                      <a:pt x="1010947" y="5185272"/>
                      <a:pt x="966631" y="5163115"/>
                      <a:pt x="922316" y="5129879"/>
                    </a:cubicBezTo>
                    <a:cubicBezTo>
                      <a:pt x="634265" y="4830753"/>
                      <a:pt x="346215" y="4542706"/>
                      <a:pt x="58164" y="4254659"/>
                    </a:cubicBezTo>
                    <a:cubicBezTo>
                      <a:pt x="-19388" y="4177108"/>
                      <a:pt x="-19388" y="4077400"/>
                      <a:pt x="58164" y="3999849"/>
                    </a:cubicBezTo>
                    <a:cubicBezTo>
                      <a:pt x="124637" y="3933376"/>
                      <a:pt x="235426" y="3933376"/>
                      <a:pt x="301899" y="3999849"/>
                    </a:cubicBezTo>
                    <a:cubicBezTo>
                      <a:pt x="401609" y="4088479"/>
                      <a:pt x="490240" y="4177108"/>
                      <a:pt x="567792" y="4265738"/>
                    </a:cubicBezTo>
                    <a:cubicBezTo>
                      <a:pt x="601029" y="4298974"/>
                      <a:pt x="623186" y="4310053"/>
                      <a:pt x="656423" y="4276817"/>
                    </a:cubicBezTo>
                    <a:cubicBezTo>
                      <a:pt x="878000" y="4044164"/>
                      <a:pt x="1110657" y="3822589"/>
                      <a:pt x="1332234" y="3601015"/>
                    </a:cubicBezTo>
                    <a:cubicBezTo>
                      <a:pt x="1365471" y="3567779"/>
                      <a:pt x="1354392" y="3545621"/>
                      <a:pt x="1332234" y="3523464"/>
                    </a:cubicBezTo>
                    <a:cubicBezTo>
                      <a:pt x="1132814" y="3335125"/>
                      <a:pt x="944474" y="3146787"/>
                      <a:pt x="756133" y="2947370"/>
                    </a:cubicBezTo>
                    <a:cubicBezTo>
                      <a:pt x="678581" y="2869819"/>
                      <a:pt x="667502" y="2803347"/>
                      <a:pt x="722896" y="2714717"/>
                    </a:cubicBezTo>
                    <a:cubicBezTo>
                      <a:pt x="767212" y="2637166"/>
                      <a:pt x="844764" y="2615008"/>
                      <a:pt x="944474" y="2648244"/>
                    </a:cubicBezTo>
                    <a:cubicBezTo>
                      <a:pt x="977710" y="2670402"/>
                      <a:pt x="988789" y="2648244"/>
                      <a:pt x="1010947" y="2626087"/>
                    </a:cubicBezTo>
                    <a:cubicBezTo>
                      <a:pt x="1088499" y="2559615"/>
                      <a:pt x="1154972" y="2482064"/>
                      <a:pt x="1232524" y="2404513"/>
                    </a:cubicBezTo>
                    <a:cubicBezTo>
                      <a:pt x="2008045" y="1629002"/>
                      <a:pt x="2783565" y="853491"/>
                      <a:pt x="3559086" y="77981"/>
                    </a:cubicBezTo>
                    <a:cubicBezTo>
                      <a:pt x="3617250" y="19817"/>
                      <a:pt x="3675414" y="-7187"/>
                      <a:pt x="3747600" y="16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73" name="Freeform 857"/>
              <p:cNvSpPr>
                <a:spLocks/>
              </p:cNvSpPr>
              <p:nvPr/>
            </p:nvSpPr>
            <p:spPr bwMode="auto">
              <a:xfrm>
                <a:off x="7175510" y="-11127"/>
                <a:ext cx="2416173" cy="2293941"/>
              </a:xfrm>
              <a:custGeom>
                <a:avLst/>
                <a:gdLst>
                  <a:gd name="T0" fmla="*/ 218 w 218"/>
                  <a:gd name="T1" fmla="*/ 13 h 207"/>
                  <a:gd name="T2" fmla="*/ 211 w 218"/>
                  <a:gd name="T3" fmla="*/ 18 h 207"/>
                  <a:gd name="T4" fmla="*/ 73 w 218"/>
                  <a:gd name="T5" fmla="*/ 156 h 207"/>
                  <a:gd name="T6" fmla="*/ 70 w 218"/>
                  <a:gd name="T7" fmla="*/ 168 h 207"/>
                  <a:gd name="T8" fmla="*/ 64 w 218"/>
                  <a:gd name="T9" fmla="*/ 188 h 207"/>
                  <a:gd name="T10" fmla="*/ 47 w 218"/>
                  <a:gd name="T11" fmla="*/ 205 h 207"/>
                  <a:gd name="T12" fmla="*/ 41 w 218"/>
                  <a:gd name="T13" fmla="*/ 205 h 207"/>
                  <a:gd name="T14" fmla="*/ 2 w 218"/>
                  <a:gd name="T15" fmla="*/ 166 h 207"/>
                  <a:gd name="T16" fmla="*/ 3 w 218"/>
                  <a:gd name="T17" fmla="*/ 159 h 207"/>
                  <a:gd name="T18" fmla="*/ 22 w 218"/>
                  <a:gd name="T19" fmla="*/ 139 h 207"/>
                  <a:gd name="T20" fmla="*/ 34 w 218"/>
                  <a:gd name="T21" fmla="*/ 136 h 207"/>
                  <a:gd name="T22" fmla="*/ 54 w 218"/>
                  <a:gd name="T23" fmla="*/ 130 h 207"/>
                  <a:gd name="T24" fmla="*/ 179 w 218"/>
                  <a:gd name="T25" fmla="*/ 5 h 207"/>
                  <a:gd name="T26" fmla="*/ 189 w 218"/>
                  <a:gd name="T27" fmla="*/ 2 h 207"/>
                  <a:gd name="T28" fmla="*/ 217 w 218"/>
                  <a:gd name="T29" fmla="*/ 11 h 207"/>
                  <a:gd name="T30" fmla="*/ 218 w 218"/>
                  <a:gd name="T31" fmla="*/ 1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8" h="207">
                    <a:moveTo>
                      <a:pt x="218" y="13"/>
                    </a:moveTo>
                    <a:cubicBezTo>
                      <a:pt x="216" y="15"/>
                      <a:pt x="213" y="16"/>
                      <a:pt x="211" y="18"/>
                    </a:cubicBezTo>
                    <a:cubicBezTo>
                      <a:pt x="165" y="64"/>
                      <a:pt x="119" y="110"/>
                      <a:pt x="73" y="156"/>
                    </a:cubicBezTo>
                    <a:cubicBezTo>
                      <a:pt x="69" y="160"/>
                      <a:pt x="67" y="164"/>
                      <a:pt x="70" y="168"/>
                    </a:cubicBezTo>
                    <a:cubicBezTo>
                      <a:pt x="74" y="177"/>
                      <a:pt x="71" y="182"/>
                      <a:pt x="64" y="188"/>
                    </a:cubicBezTo>
                    <a:cubicBezTo>
                      <a:pt x="58" y="193"/>
                      <a:pt x="53" y="199"/>
                      <a:pt x="47" y="205"/>
                    </a:cubicBezTo>
                    <a:cubicBezTo>
                      <a:pt x="45" y="207"/>
                      <a:pt x="44" y="207"/>
                      <a:pt x="41" y="205"/>
                    </a:cubicBezTo>
                    <a:cubicBezTo>
                      <a:pt x="28" y="192"/>
                      <a:pt x="16" y="179"/>
                      <a:pt x="2" y="166"/>
                    </a:cubicBezTo>
                    <a:cubicBezTo>
                      <a:pt x="0" y="163"/>
                      <a:pt x="0" y="161"/>
                      <a:pt x="3" y="159"/>
                    </a:cubicBezTo>
                    <a:cubicBezTo>
                      <a:pt x="9" y="152"/>
                      <a:pt x="16" y="146"/>
                      <a:pt x="22" y="139"/>
                    </a:cubicBezTo>
                    <a:cubicBezTo>
                      <a:pt x="26" y="135"/>
                      <a:pt x="29" y="134"/>
                      <a:pt x="34" y="136"/>
                    </a:cubicBezTo>
                    <a:cubicBezTo>
                      <a:pt x="42" y="140"/>
                      <a:pt x="48" y="137"/>
                      <a:pt x="54" y="130"/>
                    </a:cubicBezTo>
                    <a:cubicBezTo>
                      <a:pt x="95" y="88"/>
                      <a:pt x="137" y="47"/>
                      <a:pt x="179" y="5"/>
                    </a:cubicBezTo>
                    <a:cubicBezTo>
                      <a:pt x="182" y="2"/>
                      <a:pt x="185" y="0"/>
                      <a:pt x="189" y="2"/>
                    </a:cubicBezTo>
                    <a:cubicBezTo>
                      <a:pt x="198" y="5"/>
                      <a:pt x="208" y="8"/>
                      <a:pt x="217" y="11"/>
                    </a:cubicBezTo>
                    <a:cubicBezTo>
                      <a:pt x="217" y="12"/>
                      <a:pt x="217" y="13"/>
                      <a:pt x="218"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859"/>
              <p:cNvSpPr>
                <a:spLocks/>
              </p:cNvSpPr>
              <p:nvPr/>
            </p:nvSpPr>
            <p:spPr bwMode="auto">
              <a:xfrm>
                <a:off x="4849814" y="2481262"/>
                <a:ext cx="2116137" cy="2138367"/>
              </a:xfrm>
              <a:custGeom>
                <a:avLst/>
                <a:gdLst>
                  <a:gd name="T0" fmla="*/ 191 w 191"/>
                  <a:gd name="T1" fmla="*/ 71 h 193"/>
                  <a:gd name="T2" fmla="*/ 179 w 191"/>
                  <a:gd name="T3" fmla="*/ 84 h 193"/>
                  <a:gd name="T4" fmla="*/ 175 w 191"/>
                  <a:gd name="T5" fmla="*/ 81 h 193"/>
                  <a:gd name="T6" fmla="*/ 152 w 191"/>
                  <a:gd name="T7" fmla="*/ 58 h 193"/>
                  <a:gd name="T8" fmla="*/ 144 w 191"/>
                  <a:gd name="T9" fmla="*/ 59 h 193"/>
                  <a:gd name="T10" fmla="*/ 140 w 191"/>
                  <a:gd name="T11" fmla="*/ 63 h 193"/>
                  <a:gd name="T12" fmla="*/ 140 w 191"/>
                  <a:gd name="T13" fmla="*/ 69 h 193"/>
                  <a:gd name="T14" fmla="*/ 164 w 191"/>
                  <a:gd name="T15" fmla="*/ 92 h 193"/>
                  <a:gd name="T16" fmla="*/ 164 w 191"/>
                  <a:gd name="T17" fmla="*/ 99 h 193"/>
                  <a:gd name="T18" fmla="*/ 152 w 191"/>
                  <a:gd name="T19" fmla="*/ 110 h 193"/>
                  <a:gd name="T20" fmla="*/ 141 w 191"/>
                  <a:gd name="T21" fmla="*/ 100 h 193"/>
                  <a:gd name="T22" fmla="*/ 132 w 191"/>
                  <a:gd name="T23" fmla="*/ 101 h 193"/>
                  <a:gd name="T24" fmla="*/ 130 w 191"/>
                  <a:gd name="T25" fmla="*/ 111 h 193"/>
                  <a:gd name="T26" fmla="*/ 130 w 191"/>
                  <a:gd name="T27" fmla="*/ 112 h 193"/>
                  <a:gd name="T28" fmla="*/ 128 w 191"/>
                  <a:gd name="T29" fmla="*/ 135 h 193"/>
                  <a:gd name="T30" fmla="*/ 123 w 191"/>
                  <a:gd name="T31" fmla="*/ 134 h 193"/>
                  <a:gd name="T32" fmla="*/ 99 w 191"/>
                  <a:gd name="T33" fmla="*/ 111 h 193"/>
                  <a:gd name="T34" fmla="*/ 92 w 191"/>
                  <a:gd name="T35" fmla="*/ 111 h 193"/>
                  <a:gd name="T36" fmla="*/ 92 w 191"/>
                  <a:gd name="T37" fmla="*/ 126 h 193"/>
                  <a:gd name="T38" fmla="*/ 111 w 191"/>
                  <a:gd name="T39" fmla="*/ 145 h 193"/>
                  <a:gd name="T40" fmla="*/ 111 w 191"/>
                  <a:gd name="T41" fmla="*/ 152 h 193"/>
                  <a:gd name="T42" fmla="*/ 100 w 191"/>
                  <a:gd name="T43" fmla="*/ 162 h 193"/>
                  <a:gd name="T44" fmla="*/ 89 w 191"/>
                  <a:gd name="T45" fmla="*/ 153 h 193"/>
                  <a:gd name="T46" fmla="*/ 79 w 191"/>
                  <a:gd name="T47" fmla="*/ 154 h 193"/>
                  <a:gd name="T48" fmla="*/ 77 w 191"/>
                  <a:gd name="T49" fmla="*/ 164 h 193"/>
                  <a:gd name="T50" fmla="*/ 87 w 191"/>
                  <a:gd name="T51" fmla="*/ 175 h 193"/>
                  <a:gd name="T52" fmla="*/ 73 w 191"/>
                  <a:gd name="T53" fmla="*/ 191 h 193"/>
                  <a:gd name="T54" fmla="*/ 68 w 191"/>
                  <a:gd name="T55" fmla="*/ 189 h 193"/>
                  <a:gd name="T56" fmla="*/ 3 w 191"/>
                  <a:gd name="T57" fmla="*/ 124 h 193"/>
                  <a:gd name="T58" fmla="*/ 3 w 191"/>
                  <a:gd name="T59" fmla="*/ 117 h 193"/>
                  <a:gd name="T60" fmla="*/ 116 w 191"/>
                  <a:gd name="T61" fmla="*/ 4 h 193"/>
                  <a:gd name="T62" fmla="*/ 125 w 191"/>
                  <a:gd name="T63" fmla="*/ 2 h 193"/>
                  <a:gd name="T64" fmla="*/ 163 w 191"/>
                  <a:gd name="T65" fmla="*/ 21 h 193"/>
                  <a:gd name="T66" fmla="*/ 171 w 191"/>
                  <a:gd name="T67" fmla="*/ 29 h 193"/>
                  <a:gd name="T68" fmla="*/ 190 w 191"/>
                  <a:gd name="T69" fmla="*/ 67 h 193"/>
                  <a:gd name="T70" fmla="*/ 191 w 191"/>
                  <a:gd name="T71" fmla="*/ 7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1" h="193">
                    <a:moveTo>
                      <a:pt x="191" y="71"/>
                    </a:moveTo>
                    <a:cubicBezTo>
                      <a:pt x="191" y="72"/>
                      <a:pt x="180" y="84"/>
                      <a:pt x="179" y="84"/>
                    </a:cubicBezTo>
                    <a:cubicBezTo>
                      <a:pt x="177" y="84"/>
                      <a:pt x="176" y="82"/>
                      <a:pt x="175" y="81"/>
                    </a:cubicBezTo>
                    <a:cubicBezTo>
                      <a:pt x="168" y="74"/>
                      <a:pt x="160" y="66"/>
                      <a:pt x="152" y="58"/>
                    </a:cubicBezTo>
                    <a:cubicBezTo>
                      <a:pt x="149" y="55"/>
                      <a:pt x="147" y="55"/>
                      <a:pt x="144" y="59"/>
                    </a:cubicBezTo>
                    <a:cubicBezTo>
                      <a:pt x="143" y="60"/>
                      <a:pt x="142" y="62"/>
                      <a:pt x="140" y="63"/>
                    </a:cubicBezTo>
                    <a:cubicBezTo>
                      <a:pt x="137" y="65"/>
                      <a:pt x="138" y="67"/>
                      <a:pt x="140" y="69"/>
                    </a:cubicBezTo>
                    <a:cubicBezTo>
                      <a:pt x="148" y="76"/>
                      <a:pt x="156" y="85"/>
                      <a:pt x="164" y="92"/>
                    </a:cubicBezTo>
                    <a:cubicBezTo>
                      <a:pt x="167" y="95"/>
                      <a:pt x="167" y="97"/>
                      <a:pt x="164" y="99"/>
                    </a:cubicBezTo>
                    <a:cubicBezTo>
                      <a:pt x="160" y="103"/>
                      <a:pt x="157" y="109"/>
                      <a:pt x="152" y="110"/>
                    </a:cubicBezTo>
                    <a:cubicBezTo>
                      <a:pt x="148" y="110"/>
                      <a:pt x="145" y="104"/>
                      <a:pt x="141" y="100"/>
                    </a:cubicBezTo>
                    <a:cubicBezTo>
                      <a:pt x="137" y="95"/>
                      <a:pt x="135" y="98"/>
                      <a:pt x="132" y="101"/>
                    </a:cubicBezTo>
                    <a:cubicBezTo>
                      <a:pt x="130" y="104"/>
                      <a:pt x="124" y="106"/>
                      <a:pt x="130" y="111"/>
                    </a:cubicBezTo>
                    <a:cubicBezTo>
                      <a:pt x="130" y="111"/>
                      <a:pt x="130" y="111"/>
                      <a:pt x="130" y="112"/>
                    </a:cubicBezTo>
                    <a:cubicBezTo>
                      <a:pt x="142" y="124"/>
                      <a:pt x="142" y="125"/>
                      <a:pt x="128" y="135"/>
                    </a:cubicBezTo>
                    <a:cubicBezTo>
                      <a:pt x="125" y="138"/>
                      <a:pt x="124" y="136"/>
                      <a:pt x="123" y="134"/>
                    </a:cubicBezTo>
                    <a:cubicBezTo>
                      <a:pt x="115" y="127"/>
                      <a:pt x="107" y="119"/>
                      <a:pt x="99" y="111"/>
                    </a:cubicBezTo>
                    <a:cubicBezTo>
                      <a:pt x="96" y="108"/>
                      <a:pt x="95" y="108"/>
                      <a:pt x="92" y="111"/>
                    </a:cubicBezTo>
                    <a:cubicBezTo>
                      <a:pt x="84" y="119"/>
                      <a:pt x="84" y="118"/>
                      <a:pt x="92" y="126"/>
                    </a:cubicBezTo>
                    <a:cubicBezTo>
                      <a:pt x="98" y="133"/>
                      <a:pt x="105" y="139"/>
                      <a:pt x="111" y="145"/>
                    </a:cubicBezTo>
                    <a:cubicBezTo>
                      <a:pt x="114" y="148"/>
                      <a:pt x="114" y="150"/>
                      <a:pt x="111" y="152"/>
                    </a:cubicBezTo>
                    <a:cubicBezTo>
                      <a:pt x="107" y="156"/>
                      <a:pt x="104" y="162"/>
                      <a:pt x="100" y="162"/>
                    </a:cubicBezTo>
                    <a:cubicBezTo>
                      <a:pt x="96" y="163"/>
                      <a:pt x="92" y="157"/>
                      <a:pt x="89" y="153"/>
                    </a:cubicBezTo>
                    <a:cubicBezTo>
                      <a:pt x="85" y="148"/>
                      <a:pt x="83" y="150"/>
                      <a:pt x="79" y="154"/>
                    </a:cubicBezTo>
                    <a:cubicBezTo>
                      <a:pt x="77" y="157"/>
                      <a:pt x="71" y="159"/>
                      <a:pt x="77" y="164"/>
                    </a:cubicBezTo>
                    <a:cubicBezTo>
                      <a:pt x="81" y="168"/>
                      <a:pt x="88" y="172"/>
                      <a:pt x="87" y="175"/>
                    </a:cubicBezTo>
                    <a:cubicBezTo>
                      <a:pt x="84" y="181"/>
                      <a:pt x="78" y="186"/>
                      <a:pt x="73" y="191"/>
                    </a:cubicBezTo>
                    <a:cubicBezTo>
                      <a:pt x="71" y="193"/>
                      <a:pt x="70" y="191"/>
                      <a:pt x="68" y="189"/>
                    </a:cubicBezTo>
                    <a:cubicBezTo>
                      <a:pt x="47" y="168"/>
                      <a:pt x="25" y="146"/>
                      <a:pt x="3" y="124"/>
                    </a:cubicBezTo>
                    <a:cubicBezTo>
                      <a:pt x="0" y="121"/>
                      <a:pt x="1" y="120"/>
                      <a:pt x="3" y="117"/>
                    </a:cubicBezTo>
                    <a:cubicBezTo>
                      <a:pt x="41" y="79"/>
                      <a:pt x="78" y="42"/>
                      <a:pt x="116" y="4"/>
                    </a:cubicBezTo>
                    <a:cubicBezTo>
                      <a:pt x="119" y="1"/>
                      <a:pt x="121" y="0"/>
                      <a:pt x="125" y="2"/>
                    </a:cubicBezTo>
                    <a:cubicBezTo>
                      <a:pt x="138" y="9"/>
                      <a:pt x="150" y="15"/>
                      <a:pt x="163" y="21"/>
                    </a:cubicBezTo>
                    <a:cubicBezTo>
                      <a:pt x="167" y="23"/>
                      <a:pt x="169" y="25"/>
                      <a:pt x="171" y="29"/>
                    </a:cubicBezTo>
                    <a:cubicBezTo>
                      <a:pt x="177" y="42"/>
                      <a:pt x="183" y="54"/>
                      <a:pt x="190" y="67"/>
                    </a:cubicBezTo>
                    <a:cubicBezTo>
                      <a:pt x="190" y="69"/>
                      <a:pt x="191" y="70"/>
                      <a:pt x="191" y="7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e 4"/>
            <p:cNvGrpSpPr/>
            <p:nvPr/>
          </p:nvGrpSpPr>
          <p:grpSpPr>
            <a:xfrm>
              <a:off x="686573" y="1764983"/>
              <a:ext cx="650242" cy="518503"/>
              <a:chOff x="2681288" y="690563"/>
              <a:chExt cx="6840538" cy="5454650"/>
            </a:xfrm>
            <a:solidFill>
              <a:schemeClr val="accent2"/>
            </a:solidFill>
          </p:grpSpPr>
          <p:sp>
            <p:nvSpPr>
              <p:cNvPr id="76" name="Freeform 24"/>
              <p:cNvSpPr>
                <a:spLocks/>
              </p:cNvSpPr>
              <p:nvPr/>
            </p:nvSpPr>
            <p:spPr bwMode="auto">
              <a:xfrm>
                <a:off x="2681288" y="1738313"/>
                <a:ext cx="4811716" cy="4351334"/>
              </a:xfrm>
              <a:custGeom>
                <a:avLst/>
                <a:gdLst>
                  <a:gd name="T0" fmla="*/ 186 w 427"/>
                  <a:gd name="T1" fmla="*/ 50 h 386"/>
                  <a:gd name="T2" fmla="*/ 152 w 427"/>
                  <a:gd name="T3" fmla="*/ 62 h 386"/>
                  <a:gd name="T4" fmla="*/ 109 w 427"/>
                  <a:gd name="T5" fmla="*/ 88 h 386"/>
                  <a:gd name="T6" fmla="*/ 101 w 427"/>
                  <a:gd name="T7" fmla="*/ 108 h 386"/>
                  <a:gd name="T8" fmla="*/ 156 w 427"/>
                  <a:gd name="T9" fmla="*/ 88 h 386"/>
                  <a:gd name="T10" fmla="*/ 145 w 427"/>
                  <a:gd name="T11" fmla="*/ 110 h 386"/>
                  <a:gd name="T12" fmla="*/ 99 w 427"/>
                  <a:gd name="T13" fmla="*/ 152 h 386"/>
                  <a:gd name="T14" fmla="*/ 78 w 427"/>
                  <a:gd name="T15" fmla="*/ 178 h 386"/>
                  <a:gd name="T16" fmla="*/ 70 w 427"/>
                  <a:gd name="T17" fmla="*/ 219 h 386"/>
                  <a:gd name="T18" fmla="*/ 62 w 427"/>
                  <a:gd name="T19" fmla="*/ 311 h 386"/>
                  <a:gd name="T20" fmla="*/ 57 w 427"/>
                  <a:gd name="T21" fmla="*/ 375 h 386"/>
                  <a:gd name="T22" fmla="*/ 46 w 427"/>
                  <a:gd name="T23" fmla="*/ 382 h 386"/>
                  <a:gd name="T24" fmla="*/ 2 w 427"/>
                  <a:gd name="T25" fmla="*/ 315 h 386"/>
                  <a:gd name="T26" fmla="*/ 0 w 427"/>
                  <a:gd name="T27" fmla="*/ 259 h 386"/>
                  <a:gd name="T28" fmla="*/ 3 w 427"/>
                  <a:gd name="T29" fmla="*/ 248 h 386"/>
                  <a:gd name="T30" fmla="*/ 25 w 427"/>
                  <a:gd name="T31" fmla="*/ 191 h 386"/>
                  <a:gd name="T32" fmla="*/ 29 w 427"/>
                  <a:gd name="T33" fmla="*/ 153 h 386"/>
                  <a:gd name="T34" fmla="*/ 69 w 427"/>
                  <a:gd name="T35" fmla="*/ 45 h 386"/>
                  <a:gd name="T36" fmla="*/ 98 w 427"/>
                  <a:gd name="T37" fmla="*/ 22 h 386"/>
                  <a:gd name="T38" fmla="*/ 120 w 427"/>
                  <a:gd name="T39" fmla="*/ 19 h 386"/>
                  <a:gd name="T40" fmla="*/ 189 w 427"/>
                  <a:gd name="T41" fmla="*/ 21 h 386"/>
                  <a:gd name="T42" fmla="*/ 195 w 427"/>
                  <a:gd name="T43" fmla="*/ 16 h 386"/>
                  <a:gd name="T44" fmla="*/ 198 w 427"/>
                  <a:gd name="T45" fmla="*/ 6 h 386"/>
                  <a:gd name="T46" fmla="*/ 206 w 427"/>
                  <a:gd name="T47" fmla="*/ 4 h 386"/>
                  <a:gd name="T48" fmla="*/ 248 w 427"/>
                  <a:gd name="T49" fmla="*/ 38 h 386"/>
                  <a:gd name="T50" fmla="*/ 342 w 427"/>
                  <a:gd name="T51" fmla="*/ 115 h 386"/>
                  <a:gd name="T52" fmla="*/ 423 w 427"/>
                  <a:gd name="T53" fmla="*/ 181 h 386"/>
                  <a:gd name="T54" fmla="*/ 425 w 427"/>
                  <a:gd name="T55" fmla="*/ 189 h 386"/>
                  <a:gd name="T56" fmla="*/ 359 w 427"/>
                  <a:gd name="T57" fmla="*/ 261 h 386"/>
                  <a:gd name="T58" fmla="*/ 282 w 427"/>
                  <a:gd name="T59" fmla="*/ 265 h 386"/>
                  <a:gd name="T60" fmla="*/ 209 w 427"/>
                  <a:gd name="T61" fmla="*/ 197 h 386"/>
                  <a:gd name="T62" fmla="*/ 185 w 427"/>
                  <a:gd name="T63" fmla="*/ 108 h 386"/>
                  <a:gd name="T64" fmla="*/ 186 w 427"/>
                  <a:gd name="T65" fmla="*/ 56 h 386"/>
                  <a:gd name="T66" fmla="*/ 186 w 427"/>
                  <a:gd name="T67" fmla="*/ 5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7" h="386">
                    <a:moveTo>
                      <a:pt x="186" y="50"/>
                    </a:moveTo>
                    <a:cubicBezTo>
                      <a:pt x="174" y="54"/>
                      <a:pt x="163" y="57"/>
                      <a:pt x="152" y="62"/>
                    </a:cubicBezTo>
                    <a:cubicBezTo>
                      <a:pt x="137" y="68"/>
                      <a:pt x="121" y="74"/>
                      <a:pt x="109" y="88"/>
                    </a:cubicBezTo>
                    <a:cubicBezTo>
                      <a:pt x="104" y="93"/>
                      <a:pt x="102" y="99"/>
                      <a:pt x="101" y="108"/>
                    </a:cubicBezTo>
                    <a:cubicBezTo>
                      <a:pt x="119" y="101"/>
                      <a:pt x="135" y="87"/>
                      <a:pt x="156" y="88"/>
                    </a:cubicBezTo>
                    <a:cubicBezTo>
                      <a:pt x="154" y="97"/>
                      <a:pt x="149" y="104"/>
                      <a:pt x="145" y="110"/>
                    </a:cubicBezTo>
                    <a:cubicBezTo>
                      <a:pt x="132" y="127"/>
                      <a:pt x="115" y="139"/>
                      <a:pt x="99" y="152"/>
                    </a:cubicBezTo>
                    <a:cubicBezTo>
                      <a:pt x="91" y="160"/>
                      <a:pt x="81" y="166"/>
                      <a:pt x="78" y="178"/>
                    </a:cubicBezTo>
                    <a:cubicBezTo>
                      <a:pt x="74" y="191"/>
                      <a:pt x="71" y="205"/>
                      <a:pt x="70" y="219"/>
                    </a:cubicBezTo>
                    <a:cubicBezTo>
                      <a:pt x="67" y="249"/>
                      <a:pt x="65" y="280"/>
                      <a:pt x="62" y="311"/>
                    </a:cubicBezTo>
                    <a:cubicBezTo>
                      <a:pt x="61" y="333"/>
                      <a:pt x="59" y="354"/>
                      <a:pt x="57" y="375"/>
                    </a:cubicBezTo>
                    <a:cubicBezTo>
                      <a:pt x="57" y="385"/>
                      <a:pt x="55" y="386"/>
                      <a:pt x="46" y="382"/>
                    </a:cubicBezTo>
                    <a:cubicBezTo>
                      <a:pt x="17" y="369"/>
                      <a:pt x="5" y="345"/>
                      <a:pt x="2" y="315"/>
                    </a:cubicBezTo>
                    <a:cubicBezTo>
                      <a:pt x="1" y="297"/>
                      <a:pt x="1" y="278"/>
                      <a:pt x="0" y="259"/>
                    </a:cubicBezTo>
                    <a:cubicBezTo>
                      <a:pt x="0" y="255"/>
                      <a:pt x="2" y="252"/>
                      <a:pt x="3" y="248"/>
                    </a:cubicBezTo>
                    <a:cubicBezTo>
                      <a:pt x="10" y="229"/>
                      <a:pt x="19" y="210"/>
                      <a:pt x="25" y="191"/>
                    </a:cubicBezTo>
                    <a:cubicBezTo>
                      <a:pt x="28" y="179"/>
                      <a:pt x="28" y="166"/>
                      <a:pt x="29" y="153"/>
                    </a:cubicBezTo>
                    <a:cubicBezTo>
                      <a:pt x="33" y="114"/>
                      <a:pt x="45" y="77"/>
                      <a:pt x="69" y="45"/>
                    </a:cubicBezTo>
                    <a:cubicBezTo>
                      <a:pt x="76" y="35"/>
                      <a:pt x="86" y="26"/>
                      <a:pt x="98" y="22"/>
                    </a:cubicBezTo>
                    <a:cubicBezTo>
                      <a:pt x="105" y="19"/>
                      <a:pt x="113" y="19"/>
                      <a:pt x="120" y="19"/>
                    </a:cubicBezTo>
                    <a:cubicBezTo>
                      <a:pt x="143" y="20"/>
                      <a:pt x="166" y="20"/>
                      <a:pt x="189" y="21"/>
                    </a:cubicBezTo>
                    <a:cubicBezTo>
                      <a:pt x="191" y="21"/>
                      <a:pt x="193" y="18"/>
                      <a:pt x="195" y="16"/>
                    </a:cubicBezTo>
                    <a:cubicBezTo>
                      <a:pt x="196" y="13"/>
                      <a:pt x="197" y="9"/>
                      <a:pt x="198" y="6"/>
                    </a:cubicBezTo>
                    <a:cubicBezTo>
                      <a:pt x="200" y="1"/>
                      <a:pt x="202" y="0"/>
                      <a:pt x="206" y="4"/>
                    </a:cubicBezTo>
                    <a:cubicBezTo>
                      <a:pt x="220" y="15"/>
                      <a:pt x="234" y="27"/>
                      <a:pt x="248" y="38"/>
                    </a:cubicBezTo>
                    <a:cubicBezTo>
                      <a:pt x="279" y="64"/>
                      <a:pt x="311" y="89"/>
                      <a:pt x="342" y="115"/>
                    </a:cubicBezTo>
                    <a:cubicBezTo>
                      <a:pt x="369" y="137"/>
                      <a:pt x="396" y="159"/>
                      <a:pt x="423" y="181"/>
                    </a:cubicBezTo>
                    <a:cubicBezTo>
                      <a:pt x="426" y="183"/>
                      <a:pt x="427" y="185"/>
                      <a:pt x="425" y="189"/>
                    </a:cubicBezTo>
                    <a:cubicBezTo>
                      <a:pt x="410" y="220"/>
                      <a:pt x="390" y="246"/>
                      <a:pt x="359" y="261"/>
                    </a:cubicBezTo>
                    <a:cubicBezTo>
                      <a:pt x="334" y="273"/>
                      <a:pt x="308" y="275"/>
                      <a:pt x="282" y="265"/>
                    </a:cubicBezTo>
                    <a:cubicBezTo>
                      <a:pt x="248" y="253"/>
                      <a:pt x="226" y="228"/>
                      <a:pt x="209" y="197"/>
                    </a:cubicBezTo>
                    <a:cubicBezTo>
                      <a:pt x="194" y="169"/>
                      <a:pt x="186" y="140"/>
                      <a:pt x="185" y="108"/>
                    </a:cubicBezTo>
                    <a:cubicBezTo>
                      <a:pt x="184" y="91"/>
                      <a:pt x="185" y="73"/>
                      <a:pt x="186" y="56"/>
                    </a:cubicBezTo>
                    <a:cubicBezTo>
                      <a:pt x="186" y="54"/>
                      <a:pt x="186" y="53"/>
                      <a:pt x="186" y="5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25"/>
              <p:cNvSpPr>
                <a:spLocks/>
              </p:cNvSpPr>
              <p:nvPr/>
            </p:nvSpPr>
            <p:spPr bwMode="auto">
              <a:xfrm>
                <a:off x="7391402" y="1941517"/>
                <a:ext cx="2130424" cy="4181478"/>
              </a:xfrm>
              <a:custGeom>
                <a:avLst/>
                <a:gdLst>
                  <a:gd name="T0" fmla="*/ 45 w 189"/>
                  <a:gd name="T1" fmla="*/ 73 h 371"/>
                  <a:gd name="T2" fmla="*/ 98 w 189"/>
                  <a:gd name="T3" fmla="*/ 100 h 371"/>
                  <a:gd name="T4" fmla="*/ 79 w 189"/>
                  <a:gd name="T5" fmla="*/ 65 h 371"/>
                  <a:gd name="T6" fmla="*/ 32 w 189"/>
                  <a:gd name="T7" fmla="*/ 37 h 371"/>
                  <a:gd name="T8" fmla="*/ 10 w 189"/>
                  <a:gd name="T9" fmla="*/ 23 h 371"/>
                  <a:gd name="T10" fmla="*/ 5 w 189"/>
                  <a:gd name="T11" fmla="*/ 17 h 371"/>
                  <a:gd name="T12" fmla="*/ 16 w 189"/>
                  <a:gd name="T13" fmla="*/ 1 h 371"/>
                  <a:gd name="T14" fmla="*/ 52 w 189"/>
                  <a:gd name="T15" fmla="*/ 6 h 371"/>
                  <a:gd name="T16" fmla="*/ 87 w 189"/>
                  <a:gd name="T17" fmla="*/ 10 h 371"/>
                  <a:gd name="T18" fmla="*/ 139 w 189"/>
                  <a:gd name="T19" fmla="*/ 45 h 371"/>
                  <a:gd name="T20" fmla="*/ 161 w 189"/>
                  <a:gd name="T21" fmla="*/ 118 h 371"/>
                  <a:gd name="T22" fmla="*/ 163 w 189"/>
                  <a:gd name="T23" fmla="*/ 150 h 371"/>
                  <a:gd name="T24" fmla="*/ 178 w 189"/>
                  <a:gd name="T25" fmla="*/ 219 h 371"/>
                  <a:gd name="T26" fmla="*/ 187 w 189"/>
                  <a:gd name="T27" fmla="*/ 265 h 371"/>
                  <a:gd name="T28" fmla="*/ 187 w 189"/>
                  <a:gd name="T29" fmla="*/ 292 h 371"/>
                  <a:gd name="T30" fmla="*/ 132 w 189"/>
                  <a:gd name="T31" fmla="*/ 369 h 371"/>
                  <a:gd name="T32" fmla="*/ 125 w 189"/>
                  <a:gd name="T33" fmla="*/ 365 h 371"/>
                  <a:gd name="T34" fmla="*/ 123 w 189"/>
                  <a:gd name="T35" fmla="*/ 333 h 371"/>
                  <a:gd name="T36" fmla="*/ 120 w 189"/>
                  <a:gd name="T37" fmla="*/ 274 h 371"/>
                  <a:gd name="T38" fmla="*/ 116 w 189"/>
                  <a:gd name="T39" fmla="*/ 202 h 371"/>
                  <a:gd name="T40" fmla="*/ 112 w 189"/>
                  <a:gd name="T41" fmla="*/ 172 h 371"/>
                  <a:gd name="T42" fmla="*/ 95 w 189"/>
                  <a:gd name="T43" fmla="*/ 146 h 371"/>
                  <a:gd name="T44" fmla="*/ 59 w 189"/>
                  <a:gd name="T45" fmla="*/ 104 h 371"/>
                  <a:gd name="T46" fmla="*/ 46 w 189"/>
                  <a:gd name="T47" fmla="*/ 80 h 371"/>
                  <a:gd name="T48" fmla="*/ 45 w 189"/>
                  <a:gd name="T49" fmla="*/ 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9" h="371">
                    <a:moveTo>
                      <a:pt x="45" y="73"/>
                    </a:moveTo>
                    <a:cubicBezTo>
                      <a:pt x="67" y="75"/>
                      <a:pt x="80" y="91"/>
                      <a:pt x="98" y="100"/>
                    </a:cubicBezTo>
                    <a:cubicBezTo>
                      <a:pt x="98" y="84"/>
                      <a:pt x="90" y="73"/>
                      <a:pt x="79" y="65"/>
                    </a:cubicBezTo>
                    <a:cubicBezTo>
                      <a:pt x="64" y="55"/>
                      <a:pt x="48" y="46"/>
                      <a:pt x="32" y="37"/>
                    </a:cubicBezTo>
                    <a:cubicBezTo>
                      <a:pt x="25" y="33"/>
                      <a:pt x="17" y="28"/>
                      <a:pt x="10" y="23"/>
                    </a:cubicBezTo>
                    <a:cubicBezTo>
                      <a:pt x="8" y="22"/>
                      <a:pt x="6" y="19"/>
                      <a:pt x="5" y="17"/>
                    </a:cubicBezTo>
                    <a:cubicBezTo>
                      <a:pt x="0" y="7"/>
                      <a:pt x="6" y="0"/>
                      <a:pt x="16" y="1"/>
                    </a:cubicBezTo>
                    <a:cubicBezTo>
                      <a:pt x="28" y="3"/>
                      <a:pt x="40" y="4"/>
                      <a:pt x="52" y="6"/>
                    </a:cubicBezTo>
                    <a:cubicBezTo>
                      <a:pt x="64" y="7"/>
                      <a:pt x="76" y="10"/>
                      <a:pt x="87" y="10"/>
                    </a:cubicBezTo>
                    <a:cubicBezTo>
                      <a:pt x="113" y="10"/>
                      <a:pt x="128" y="25"/>
                      <a:pt x="139" y="45"/>
                    </a:cubicBezTo>
                    <a:cubicBezTo>
                      <a:pt x="152" y="68"/>
                      <a:pt x="159" y="92"/>
                      <a:pt x="161" y="118"/>
                    </a:cubicBezTo>
                    <a:cubicBezTo>
                      <a:pt x="162" y="128"/>
                      <a:pt x="164" y="139"/>
                      <a:pt x="163" y="150"/>
                    </a:cubicBezTo>
                    <a:cubicBezTo>
                      <a:pt x="158" y="175"/>
                      <a:pt x="167" y="197"/>
                      <a:pt x="178" y="219"/>
                    </a:cubicBezTo>
                    <a:cubicBezTo>
                      <a:pt x="185" y="233"/>
                      <a:pt x="189" y="248"/>
                      <a:pt x="187" y="265"/>
                    </a:cubicBezTo>
                    <a:cubicBezTo>
                      <a:pt x="186" y="274"/>
                      <a:pt x="187" y="283"/>
                      <a:pt x="187" y="292"/>
                    </a:cubicBezTo>
                    <a:cubicBezTo>
                      <a:pt x="187" y="327"/>
                      <a:pt x="164" y="358"/>
                      <a:pt x="132" y="369"/>
                    </a:cubicBezTo>
                    <a:cubicBezTo>
                      <a:pt x="127" y="371"/>
                      <a:pt x="125" y="370"/>
                      <a:pt x="125" y="365"/>
                    </a:cubicBezTo>
                    <a:cubicBezTo>
                      <a:pt x="124" y="355"/>
                      <a:pt x="124" y="344"/>
                      <a:pt x="123" y="333"/>
                    </a:cubicBezTo>
                    <a:cubicBezTo>
                      <a:pt x="122" y="313"/>
                      <a:pt x="121" y="294"/>
                      <a:pt x="120" y="274"/>
                    </a:cubicBezTo>
                    <a:cubicBezTo>
                      <a:pt x="119" y="250"/>
                      <a:pt x="118" y="226"/>
                      <a:pt x="116" y="202"/>
                    </a:cubicBezTo>
                    <a:cubicBezTo>
                      <a:pt x="115" y="192"/>
                      <a:pt x="113" y="182"/>
                      <a:pt x="112" y="172"/>
                    </a:cubicBezTo>
                    <a:cubicBezTo>
                      <a:pt x="110" y="161"/>
                      <a:pt x="102" y="154"/>
                      <a:pt x="95" y="146"/>
                    </a:cubicBezTo>
                    <a:cubicBezTo>
                      <a:pt x="83" y="132"/>
                      <a:pt x="71" y="118"/>
                      <a:pt x="59" y="104"/>
                    </a:cubicBezTo>
                    <a:cubicBezTo>
                      <a:pt x="54" y="97"/>
                      <a:pt x="50" y="88"/>
                      <a:pt x="46" y="80"/>
                    </a:cubicBezTo>
                    <a:cubicBezTo>
                      <a:pt x="46" y="78"/>
                      <a:pt x="46" y="76"/>
                      <a:pt x="45" y="7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26"/>
              <p:cNvSpPr>
                <a:spLocks/>
              </p:cNvSpPr>
              <p:nvPr/>
            </p:nvSpPr>
            <p:spPr bwMode="auto">
              <a:xfrm>
                <a:off x="4743451" y="4589463"/>
                <a:ext cx="3065463" cy="1555750"/>
              </a:xfrm>
              <a:custGeom>
                <a:avLst/>
                <a:gdLst>
                  <a:gd name="T0" fmla="*/ 0 w 272"/>
                  <a:gd name="T1" fmla="*/ 135 h 138"/>
                  <a:gd name="T2" fmla="*/ 15 w 272"/>
                  <a:gd name="T3" fmla="*/ 118 h 138"/>
                  <a:gd name="T4" fmla="*/ 57 w 272"/>
                  <a:gd name="T5" fmla="*/ 48 h 138"/>
                  <a:gd name="T6" fmla="*/ 62 w 272"/>
                  <a:gd name="T7" fmla="*/ 8 h 138"/>
                  <a:gd name="T8" fmla="*/ 61 w 272"/>
                  <a:gd name="T9" fmla="*/ 0 h 138"/>
                  <a:gd name="T10" fmla="*/ 82 w 272"/>
                  <a:gd name="T11" fmla="*/ 12 h 138"/>
                  <a:gd name="T12" fmla="*/ 127 w 272"/>
                  <a:gd name="T13" fmla="*/ 26 h 138"/>
                  <a:gd name="T14" fmla="*/ 173 w 272"/>
                  <a:gd name="T15" fmla="*/ 15 h 138"/>
                  <a:gd name="T16" fmla="*/ 199 w 272"/>
                  <a:gd name="T17" fmla="*/ 3 h 138"/>
                  <a:gd name="T18" fmla="*/ 204 w 272"/>
                  <a:gd name="T19" fmla="*/ 3 h 138"/>
                  <a:gd name="T20" fmla="*/ 205 w 272"/>
                  <a:gd name="T21" fmla="*/ 8 h 138"/>
                  <a:gd name="T22" fmla="*/ 209 w 272"/>
                  <a:gd name="T23" fmla="*/ 41 h 138"/>
                  <a:gd name="T24" fmla="*/ 262 w 272"/>
                  <a:gd name="T25" fmla="*/ 123 h 138"/>
                  <a:gd name="T26" fmla="*/ 270 w 272"/>
                  <a:gd name="T27" fmla="*/ 132 h 138"/>
                  <a:gd name="T28" fmla="*/ 271 w 272"/>
                  <a:gd name="T29" fmla="*/ 136 h 138"/>
                  <a:gd name="T30" fmla="*/ 268 w 272"/>
                  <a:gd name="T31" fmla="*/ 137 h 138"/>
                  <a:gd name="T32" fmla="*/ 264 w 272"/>
                  <a:gd name="T33" fmla="*/ 137 h 138"/>
                  <a:gd name="T34" fmla="*/ 10 w 272"/>
                  <a:gd name="T35" fmla="*/ 137 h 138"/>
                  <a:gd name="T36" fmla="*/ 2 w 272"/>
                  <a:gd name="T37" fmla="*/ 137 h 138"/>
                  <a:gd name="T38" fmla="*/ 0 w 272"/>
                  <a:gd name="T39" fmla="*/ 1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2" h="138">
                    <a:moveTo>
                      <a:pt x="0" y="135"/>
                    </a:moveTo>
                    <a:cubicBezTo>
                      <a:pt x="5" y="130"/>
                      <a:pt x="10" y="124"/>
                      <a:pt x="15" y="118"/>
                    </a:cubicBezTo>
                    <a:cubicBezTo>
                      <a:pt x="33" y="97"/>
                      <a:pt x="48" y="74"/>
                      <a:pt x="57" y="48"/>
                    </a:cubicBezTo>
                    <a:cubicBezTo>
                      <a:pt x="61" y="35"/>
                      <a:pt x="64" y="22"/>
                      <a:pt x="62" y="8"/>
                    </a:cubicBezTo>
                    <a:cubicBezTo>
                      <a:pt x="61" y="6"/>
                      <a:pt x="61" y="3"/>
                      <a:pt x="61" y="0"/>
                    </a:cubicBezTo>
                    <a:cubicBezTo>
                      <a:pt x="69" y="4"/>
                      <a:pt x="75" y="8"/>
                      <a:pt x="82" y="12"/>
                    </a:cubicBezTo>
                    <a:cubicBezTo>
                      <a:pt x="96" y="20"/>
                      <a:pt x="111" y="24"/>
                      <a:pt x="127" y="26"/>
                    </a:cubicBezTo>
                    <a:cubicBezTo>
                      <a:pt x="143" y="27"/>
                      <a:pt x="158" y="20"/>
                      <a:pt x="173" y="15"/>
                    </a:cubicBezTo>
                    <a:cubicBezTo>
                      <a:pt x="182" y="11"/>
                      <a:pt x="190" y="7"/>
                      <a:pt x="199" y="3"/>
                    </a:cubicBezTo>
                    <a:cubicBezTo>
                      <a:pt x="200" y="3"/>
                      <a:pt x="203" y="3"/>
                      <a:pt x="204" y="3"/>
                    </a:cubicBezTo>
                    <a:cubicBezTo>
                      <a:pt x="205" y="5"/>
                      <a:pt x="205" y="6"/>
                      <a:pt x="205" y="8"/>
                    </a:cubicBezTo>
                    <a:cubicBezTo>
                      <a:pt x="202" y="20"/>
                      <a:pt x="206" y="31"/>
                      <a:pt x="209" y="41"/>
                    </a:cubicBezTo>
                    <a:cubicBezTo>
                      <a:pt x="220" y="73"/>
                      <a:pt x="240" y="99"/>
                      <a:pt x="262" y="123"/>
                    </a:cubicBezTo>
                    <a:cubicBezTo>
                      <a:pt x="264" y="126"/>
                      <a:pt x="268" y="129"/>
                      <a:pt x="270" y="132"/>
                    </a:cubicBezTo>
                    <a:cubicBezTo>
                      <a:pt x="271" y="133"/>
                      <a:pt x="272" y="135"/>
                      <a:pt x="271" y="136"/>
                    </a:cubicBezTo>
                    <a:cubicBezTo>
                      <a:pt x="271" y="137"/>
                      <a:pt x="269" y="137"/>
                      <a:pt x="268" y="137"/>
                    </a:cubicBezTo>
                    <a:cubicBezTo>
                      <a:pt x="267" y="138"/>
                      <a:pt x="265" y="137"/>
                      <a:pt x="264" y="137"/>
                    </a:cubicBezTo>
                    <a:cubicBezTo>
                      <a:pt x="179" y="137"/>
                      <a:pt x="94" y="137"/>
                      <a:pt x="10" y="137"/>
                    </a:cubicBezTo>
                    <a:cubicBezTo>
                      <a:pt x="7" y="137"/>
                      <a:pt x="4" y="137"/>
                      <a:pt x="2" y="137"/>
                    </a:cubicBezTo>
                    <a:cubicBezTo>
                      <a:pt x="1" y="137"/>
                      <a:pt x="1" y="136"/>
                      <a:pt x="0" y="13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27"/>
              <p:cNvSpPr>
                <a:spLocks/>
              </p:cNvSpPr>
              <p:nvPr/>
            </p:nvSpPr>
            <p:spPr bwMode="auto">
              <a:xfrm>
                <a:off x="5464176" y="1468438"/>
                <a:ext cx="2501900" cy="2152650"/>
              </a:xfrm>
              <a:custGeom>
                <a:avLst/>
                <a:gdLst>
                  <a:gd name="T0" fmla="*/ 221 w 222"/>
                  <a:gd name="T1" fmla="*/ 168 h 191"/>
                  <a:gd name="T2" fmla="*/ 219 w 222"/>
                  <a:gd name="T3" fmla="*/ 184 h 191"/>
                  <a:gd name="T4" fmla="*/ 212 w 222"/>
                  <a:gd name="T5" fmla="*/ 187 h 191"/>
                  <a:gd name="T6" fmla="*/ 144 w 222"/>
                  <a:gd name="T7" fmla="*/ 133 h 191"/>
                  <a:gd name="T8" fmla="*/ 70 w 222"/>
                  <a:gd name="T9" fmla="*/ 75 h 191"/>
                  <a:gd name="T10" fmla="*/ 5 w 222"/>
                  <a:gd name="T11" fmla="*/ 22 h 191"/>
                  <a:gd name="T12" fmla="*/ 4 w 222"/>
                  <a:gd name="T13" fmla="*/ 11 h 191"/>
                  <a:gd name="T14" fmla="*/ 27 w 222"/>
                  <a:gd name="T15" fmla="*/ 10 h 191"/>
                  <a:gd name="T16" fmla="*/ 199 w 222"/>
                  <a:gd name="T17" fmla="*/ 143 h 191"/>
                  <a:gd name="T18" fmla="*/ 215 w 222"/>
                  <a:gd name="T19" fmla="*/ 155 h 191"/>
                  <a:gd name="T20" fmla="*/ 221 w 222"/>
                  <a:gd name="T21" fmla="*/ 16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191">
                    <a:moveTo>
                      <a:pt x="221" y="168"/>
                    </a:moveTo>
                    <a:cubicBezTo>
                      <a:pt x="221" y="173"/>
                      <a:pt x="220" y="179"/>
                      <a:pt x="219" y="184"/>
                    </a:cubicBezTo>
                    <a:cubicBezTo>
                      <a:pt x="219" y="190"/>
                      <a:pt x="217" y="191"/>
                      <a:pt x="212" y="187"/>
                    </a:cubicBezTo>
                    <a:cubicBezTo>
                      <a:pt x="189" y="170"/>
                      <a:pt x="167" y="151"/>
                      <a:pt x="144" y="133"/>
                    </a:cubicBezTo>
                    <a:cubicBezTo>
                      <a:pt x="119" y="114"/>
                      <a:pt x="95" y="94"/>
                      <a:pt x="70" y="75"/>
                    </a:cubicBezTo>
                    <a:cubicBezTo>
                      <a:pt x="49" y="57"/>
                      <a:pt x="27" y="40"/>
                      <a:pt x="5" y="22"/>
                    </a:cubicBezTo>
                    <a:cubicBezTo>
                      <a:pt x="0" y="18"/>
                      <a:pt x="0" y="16"/>
                      <a:pt x="4" y="11"/>
                    </a:cubicBezTo>
                    <a:cubicBezTo>
                      <a:pt x="15" y="0"/>
                      <a:pt x="15" y="0"/>
                      <a:pt x="27" y="10"/>
                    </a:cubicBezTo>
                    <a:cubicBezTo>
                      <a:pt x="84" y="54"/>
                      <a:pt x="142" y="98"/>
                      <a:pt x="199" y="143"/>
                    </a:cubicBezTo>
                    <a:cubicBezTo>
                      <a:pt x="204" y="147"/>
                      <a:pt x="209" y="151"/>
                      <a:pt x="215" y="155"/>
                    </a:cubicBezTo>
                    <a:cubicBezTo>
                      <a:pt x="220" y="158"/>
                      <a:pt x="222" y="162"/>
                      <a:pt x="221"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28"/>
              <p:cNvSpPr>
                <a:spLocks/>
              </p:cNvSpPr>
              <p:nvPr/>
            </p:nvSpPr>
            <p:spPr bwMode="auto">
              <a:xfrm>
                <a:off x="5532436" y="690563"/>
                <a:ext cx="1724026" cy="1363665"/>
              </a:xfrm>
              <a:custGeom>
                <a:avLst/>
                <a:gdLst>
                  <a:gd name="T0" fmla="*/ 152 w 153"/>
                  <a:gd name="T1" fmla="*/ 121 h 121"/>
                  <a:gd name="T2" fmla="*/ 0 w 153"/>
                  <a:gd name="T3" fmla="*/ 12 h 121"/>
                  <a:gd name="T4" fmla="*/ 1 w 153"/>
                  <a:gd name="T5" fmla="*/ 9 h 121"/>
                  <a:gd name="T6" fmla="*/ 24 w 153"/>
                  <a:gd name="T7" fmla="*/ 3 h 121"/>
                  <a:gd name="T8" fmla="*/ 89 w 153"/>
                  <a:gd name="T9" fmla="*/ 21 h 121"/>
                  <a:gd name="T10" fmla="*/ 153 w 153"/>
                  <a:gd name="T11" fmla="*/ 116 h 121"/>
                  <a:gd name="T12" fmla="*/ 153 w 153"/>
                  <a:gd name="T13" fmla="*/ 118 h 121"/>
                  <a:gd name="T14" fmla="*/ 152 w 153"/>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21">
                    <a:moveTo>
                      <a:pt x="152" y="121"/>
                    </a:moveTo>
                    <a:cubicBezTo>
                      <a:pt x="101" y="85"/>
                      <a:pt x="51" y="48"/>
                      <a:pt x="0" y="12"/>
                    </a:cubicBezTo>
                    <a:cubicBezTo>
                      <a:pt x="0" y="11"/>
                      <a:pt x="0" y="10"/>
                      <a:pt x="1" y="9"/>
                    </a:cubicBezTo>
                    <a:cubicBezTo>
                      <a:pt x="8" y="7"/>
                      <a:pt x="16" y="5"/>
                      <a:pt x="24" y="3"/>
                    </a:cubicBezTo>
                    <a:cubicBezTo>
                      <a:pt x="48" y="0"/>
                      <a:pt x="69" y="7"/>
                      <a:pt x="89" y="21"/>
                    </a:cubicBezTo>
                    <a:cubicBezTo>
                      <a:pt x="122" y="44"/>
                      <a:pt x="141" y="78"/>
                      <a:pt x="153" y="116"/>
                    </a:cubicBezTo>
                    <a:cubicBezTo>
                      <a:pt x="153" y="116"/>
                      <a:pt x="153" y="117"/>
                      <a:pt x="153" y="118"/>
                    </a:cubicBezTo>
                    <a:cubicBezTo>
                      <a:pt x="153" y="119"/>
                      <a:pt x="153" y="119"/>
                      <a:pt x="152" y="1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29"/>
              <p:cNvSpPr>
                <a:spLocks/>
              </p:cNvSpPr>
              <p:nvPr/>
            </p:nvSpPr>
            <p:spPr bwMode="auto">
              <a:xfrm>
                <a:off x="4822826" y="1366838"/>
                <a:ext cx="2592388" cy="2254250"/>
              </a:xfrm>
              <a:custGeom>
                <a:avLst/>
                <a:gdLst>
                  <a:gd name="T0" fmla="*/ 223 w 230"/>
                  <a:gd name="T1" fmla="*/ 200 h 200"/>
                  <a:gd name="T2" fmla="*/ 187 w 230"/>
                  <a:gd name="T3" fmla="*/ 170 h 200"/>
                  <a:gd name="T4" fmla="*/ 99 w 230"/>
                  <a:gd name="T5" fmla="*/ 97 h 200"/>
                  <a:gd name="T6" fmla="*/ 5 w 230"/>
                  <a:gd name="T7" fmla="*/ 19 h 200"/>
                  <a:gd name="T8" fmla="*/ 9 w 230"/>
                  <a:gd name="T9" fmla="*/ 0 h 200"/>
                  <a:gd name="T10" fmla="*/ 14 w 230"/>
                  <a:gd name="T11" fmla="*/ 2 h 200"/>
                  <a:gd name="T12" fmla="*/ 79 w 230"/>
                  <a:gd name="T13" fmla="*/ 55 h 200"/>
                  <a:gd name="T14" fmla="*/ 205 w 230"/>
                  <a:gd name="T15" fmla="*/ 156 h 200"/>
                  <a:gd name="T16" fmla="*/ 224 w 230"/>
                  <a:gd name="T17" fmla="*/ 171 h 200"/>
                  <a:gd name="T18" fmla="*/ 228 w 230"/>
                  <a:gd name="T19" fmla="*/ 183 h 200"/>
                  <a:gd name="T20" fmla="*/ 223 w 230"/>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00">
                    <a:moveTo>
                      <a:pt x="223" y="200"/>
                    </a:moveTo>
                    <a:cubicBezTo>
                      <a:pt x="210" y="189"/>
                      <a:pt x="199" y="180"/>
                      <a:pt x="187" y="170"/>
                    </a:cubicBezTo>
                    <a:cubicBezTo>
                      <a:pt x="158" y="146"/>
                      <a:pt x="128" y="121"/>
                      <a:pt x="99" y="97"/>
                    </a:cubicBezTo>
                    <a:cubicBezTo>
                      <a:pt x="67" y="71"/>
                      <a:pt x="36" y="45"/>
                      <a:pt x="5" y="19"/>
                    </a:cubicBezTo>
                    <a:cubicBezTo>
                      <a:pt x="0" y="15"/>
                      <a:pt x="2" y="3"/>
                      <a:pt x="9" y="0"/>
                    </a:cubicBezTo>
                    <a:cubicBezTo>
                      <a:pt x="10" y="0"/>
                      <a:pt x="12" y="1"/>
                      <a:pt x="14" y="2"/>
                    </a:cubicBezTo>
                    <a:cubicBezTo>
                      <a:pt x="36" y="20"/>
                      <a:pt x="57" y="37"/>
                      <a:pt x="79" y="55"/>
                    </a:cubicBezTo>
                    <a:cubicBezTo>
                      <a:pt x="121" y="89"/>
                      <a:pt x="163" y="122"/>
                      <a:pt x="205" y="156"/>
                    </a:cubicBezTo>
                    <a:cubicBezTo>
                      <a:pt x="211" y="161"/>
                      <a:pt x="218" y="166"/>
                      <a:pt x="224" y="171"/>
                    </a:cubicBezTo>
                    <a:cubicBezTo>
                      <a:pt x="228" y="175"/>
                      <a:pt x="230" y="177"/>
                      <a:pt x="228" y="183"/>
                    </a:cubicBezTo>
                    <a:cubicBezTo>
                      <a:pt x="226" y="188"/>
                      <a:pt x="225" y="193"/>
                      <a:pt x="223" y="20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30"/>
              <p:cNvSpPr>
                <a:spLocks/>
              </p:cNvSpPr>
              <p:nvPr/>
            </p:nvSpPr>
            <p:spPr bwMode="auto">
              <a:xfrm>
                <a:off x="5453063" y="1039813"/>
                <a:ext cx="2209800" cy="1847850"/>
              </a:xfrm>
              <a:custGeom>
                <a:avLst/>
                <a:gdLst>
                  <a:gd name="T0" fmla="*/ 194 w 196"/>
                  <a:gd name="T1" fmla="*/ 164 h 164"/>
                  <a:gd name="T2" fmla="*/ 175 w 196"/>
                  <a:gd name="T3" fmla="*/ 149 h 164"/>
                  <a:gd name="T4" fmla="*/ 51 w 196"/>
                  <a:gd name="T5" fmla="*/ 55 h 164"/>
                  <a:gd name="T6" fmla="*/ 4 w 196"/>
                  <a:gd name="T7" fmla="*/ 19 h 164"/>
                  <a:gd name="T8" fmla="*/ 4 w 196"/>
                  <a:gd name="T9" fmla="*/ 11 h 164"/>
                  <a:gd name="T10" fmla="*/ 5 w 196"/>
                  <a:gd name="T11" fmla="*/ 11 h 164"/>
                  <a:gd name="T12" fmla="*/ 34 w 196"/>
                  <a:gd name="T13" fmla="*/ 11 h 164"/>
                  <a:gd name="T14" fmla="*/ 190 w 196"/>
                  <a:gd name="T15" fmla="*/ 130 h 164"/>
                  <a:gd name="T16" fmla="*/ 194 w 196"/>
                  <a:gd name="T17" fmla="*/ 136 h 164"/>
                  <a:gd name="T18" fmla="*/ 196 w 196"/>
                  <a:gd name="T19" fmla="*/ 163 h 164"/>
                  <a:gd name="T20" fmla="*/ 194 w 196"/>
                  <a:gd name="T2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164">
                    <a:moveTo>
                      <a:pt x="194" y="164"/>
                    </a:moveTo>
                    <a:cubicBezTo>
                      <a:pt x="188" y="159"/>
                      <a:pt x="181" y="154"/>
                      <a:pt x="175" y="149"/>
                    </a:cubicBezTo>
                    <a:cubicBezTo>
                      <a:pt x="133" y="118"/>
                      <a:pt x="92" y="87"/>
                      <a:pt x="51" y="55"/>
                    </a:cubicBezTo>
                    <a:cubicBezTo>
                      <a:pt x="36" y="43"/>
                      <a:pt x="20" y="31"/>
                      <a:pt x="4" y="19"/>
                    </a:cubicBezTo>
                    <a:cubicBezTo>
                      <a:pt x="0" y="16"/>
                      <a:pt x="0" y="14"/>
                      <a:pt x="4" y="11"/>
                    </a:cubicBezTo>
                    <a:cubicBezTo>
                      <a:pt x="4" y="11"/>
                      <a:pt x="5" y="11"/>
                      <a:pt x="5" y="11"/>
                    </a:cubicBezTo>
                    <a:cubicBezTo>
                      <a:pt x="19" y="0"/>
                      <a:pt x="19" y="0"/>
                      <a:pt x="34" y="11"/>
                    </a:cubicBezTo>
                    <a:cubicBezTo>
                      <a:pt x="86" y="51"/>
                      <a:pt x="138" y="90"/>
                      <a:pt x="190" y="130"/>
                    </a:cubicBezTo>
                    <a:cubicBezTo>
                      <a:pt x="192" y="131"/>
                      <a:pt x="194" y="134"/>
                      <a:pt x="194" y="136"/>
                    </a:cubicBezTo>
                    <a:cubicBezTo>
                      <a:pt x="195" y="145"/>
                      <a:pt x="196" y="154"/>
                      <a:pt x="196" y="163"/>
                    </a:cubicBezTo>
                    <a:cubicBezTo>
                      <a:pt x="196" y="163"/>
                      <a:pt x="195" y="164"/>
                      <a:pt x="194" y="16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e 39"/>
            <p:cNvGrpSpPr/>
            <p:nvPr/>
          </p:nvGrpSpPr>
          <p:grpSpPr>
            <a:xfrm>
              <a:off x="278405" y="1393997"/>
              <a:ext cx="494060" cy="500784"/>
              <a:chOff x="2717800" y="0"/>
              <a:chExt cx="6765925" cy="6858000"/>
            </a:xfrm>
            <a:solidFill>
              <a:schemeClr val="accent2"/>
            </a:solidFill>
          </p:grpSpPr>
          <p:sp>
            <p:nvSpPr>
              <p:cNvPr id="84" name="Freeform 681"/>
              <p:cNvSpPr>
                <a:spLocks/>
              </p:cNvSpPr>
              <p:nvPr/>
            </p:nvSpPr>
            <p:spPr bwMode="auto">
              <a:xfrm>
                <a:off x="6035672" y="0"/>
                <a:ext cx="3448053" cy="6034082"/>
              </a:xfrm>
              <a:custGeom>
                <a:avLst/>
                <a:gdLst>
                  <a:gd name="T0" fmla="*/ 274 w 343"/>
                  <a:gd name="T1" fmla="*/ 0 h 600"/>
                  <a:gd name="T2" fmla="*/ 287 w 343"/>
                  <a:gd name="T3" fmla="*/ 20 h 600"/>
                  <a:gd name="T4" fmla="*/ 287 w 343"/>
                  <a:gd name="T5" fmla="*/ 126 h 600"/>
                  <a:gd name="T6" fmla="*/ 279 w 343"/>
                  <a:gd name="T7" fmla="*/ 133 h 600"/>
                  <a:gd name="T8" fmla="*/ 279 w 343"/>
                  <a:gd name="T9" fmla="*/ 133 h 600"/>
                  <a:gd name="T10" fmla="*/ 262 w 343"/>
                  <a:gd name="T11" fmla="*/ 149 h 600"/>
                  <a:gd name="T12" fmla="*/ 262 w 343"/>
                  <a:gd name="T13" fmla="*/ 180 h 600"/>
                  <a:gd name="T14" fmla="*/ 274 w 343"/>
                  <a:gd name="T15" fmla="*/ 201 h 600"/>
                  <a:gd name="T16" fmla="*/ 313 w 343"/>
                  <a:gd name="T17" fmla="*/ 228 h 600"/>
                  <a:gd name="T18" fmla="*/ 342 w 343"/>
                  <a:gd name="T19" fmla="*/ 281 h 600"/>
                  <a:gd name="T20" fmla="*/ 342 w 343"/>
                  <a:gd name="T21" fmla="*/ 555 h 600"/>
                  <a:gd name="T22" fmla="*/ 298 w 343"/>
                  <a:gd name="T23" fmla="*/ 600 h 600"/>
                  <a:gd name="T24" fmla="*/ 8 w 343"/>
                  <a:gd name="T25" fmla="*/ 600 h 600"/>
                  <a:gd name="T26" fmla="*/ 1 w 343"/>
                  <a:gd name="T27" fmla="*/ 593 h 600"/>
                  <a:gd name="T28" fmla="*/ 1 w 343"/>
                  <a:gd name="T29" fmla="*/ 571 h 600"/>
                  <a:gd name="T30" fmla="*/ 4 w 343"/>
                  <a:gd name="T31" fmla="*/ 567 h 600"/>
                  <a:gd name="T32" fmla="*/ 104 w 343"/>
                  <a:gd name="T33" fmla="*/ 568 h 600"/>
                  <a:gd name="T34" fmla="*/ 296 w 343"/>
                  <a:gd name="T35" fmla="*/ 568 h 600"/>
                  <a:gd name="T36" fmla="*/ 310 w 343"/>
                  <a:gd name="T37" fmla="*/ 554 h 600"/>
                  <a:gd name="T38" fmla="*/ 310 w 343"/>
                  <a:gd name="T39" fmla="*/ 278 h 600"/>
                  <a:gd name="T40" fmla="*/ 299 w 343"/>
                  <a:gd name="T41" fmla="*/ 257 h 600"/>
                  <a:gd name="T42" fmla="*/ 256 w 343"/>
                  <a:gd name="T43" fmla="*/ 228 h 600"/>
                  <a:gd name="T44" fmla="*/ 230 w 343"/>
                  <a:gd name="T45" fmla="*/ 179 h 600"/>
                  <a:gd name="T46" fmla="*/ 230 w 343"/>
                  <a:gd name="T47" fmla="*/ 138 h 600"/>
                  <a:gd name="T48" fmla="*/ 225 w 343"/>
                  <a:gd name="T49" fmla="*/ 133 h 600"/>
                  <a:gd name="T50" fmla="*/ 81 w 343"/>
                  <a:gd name="T51" fmla="*/ 133 h 600"/>
                  <a:gd name="T52" fmla="*/ 76 w 343"/>
                  <a:gd name="T53" fmla="*/ 139 h 600"/>
                  <a:gd name="T54" fmla="*/ 76 w 343"/>
                  <a:gd name="T55" fmla="*/ 181 h 600"/>
                  <a:gd name="T56" fmla="*/ 52 w 343"/>
                  <a:gd name="T57" fmla="*/ 227 h 600"/>
                  <a:gd name="T58" fmla="*/ 14 w 343"/>
                  <a:gd name="T59" fmla="*/ 252 h 600"/>
                  <a:gd name="T60" fmla="*/ 14 w 343"/>
                  <a:gd name="T61" fmla="*/ 216 h 600"/>
                  <a:gd name="T62" fmla="*/ 18 w 343"/>
                  <a:gd name="T63" fmla="*/ 211 h 600"/>
                  <a:gd name="T64" fmla="*/ 33 w 343"/>
                  <a:gd name="T65" fmla="*/ 201 h 600"/>
                  <a:gd name="T66" fmla="*/ 44 w 343"/>
                  <a:gd name="T67" fmla="*/ 181 h 600"/>
                  <a:gd name="T68" fmla="*/ 44 w 343"/>
                  <a:gd name="T69" fmla="*/ 138 h 600"/>
                  <a:gd name="T70" fmla="*/ 38 w 343"/>
                  <a:gd name="T71" fmla="*/ 133 h 600"/>
                  <a:gd name="T72" fmla="*/ 26 w 343"/>
                  <a:gd name="T73" fmla="*/ 133 h 600"/>
                  <a:gd name="T74" fmla="*/ 20 w 343"/>
                  <a:gd name="T75" fmla="*/ 126 h 600"/>
                  <a:gd name="T76" fmla="*/ 19 w 343"/>
                  <a:gd name="T77" fmla="*/ 20 h 600"/>
                  <a:gd name="T78" fmla="*/ 32 w 343"/>
                  <a:gd name="T79" fmla="*/ 0 h 600"/>
                  <a:gd name="T80" fmla="*/ 274 w 343"/>
                  <a:gd name="T8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3" h="600">
                    <a:moveTo>
                      <a:pt x="274" y="0"/>
                    </a:moveTo>
                    <a:cubicBezTo>
                      <a:pt x="283" y="4"/>
                      <a:pt x="287" y="10"/>
                      <a:pt x="287" y="20"/>
                    </a:cubicBezTo>
                    <a:cubicBezTo>
                      <a:pt x="286" y="55"/>
                      <a:pt x="286" y="91"/>
                      <a:pt x="287" y="126"/>
                    </a:cubicBezTo>
                    <a:cubicBezTo>
                      <a:pt x="287" y="131"/>
                      <a:pt x="286" y="134"/>
                      <a:pt x="279" y="133"/>
                    </a:cubicBezTo>
                    <a:cubicBezTo>
                      <a:pt x="279" y="133"/>
                      <a:pt x="279" y="133"/>
                      <a:pt x="279" y="133"/>
                    </a:cubicBezTo>
                    <a:cubicBezTo>
                      <a:pt x="262" y="133"/>
                      <a:pt x="262" y="133"/>
                      <a:pt x="262" y="149"/>
                    </a:cubicBezTo>
                    <a:cubicBezTo>
                      <a:pt x="262" y="159"/>
                      <a:pt x="263" y="169"/>
                      <a:pt x="262" y="180"/>
                    </a:cubicBezTo>
                    <a:cubicBezTo>
                      <a:pt x="262" y="189"/>
                      <a:pt x="266" y="196"/>
                      <a:pt x="274" y="201"/>
                    </a:cubicBezTo>
                    <a:cubicBezTo>
                      <a:pt x="287" y="210"/>
                      <a:pt x="300" y="219"/>
                      <a:pt x="313" y="228"/>
                    </a:cubicBezTo>
                    <a:cubicBezTo>
                      <a:pt x="333" y="240"/>
                      <a:pt x="343" y="257"/>
                      <a:pt x="342" y="281"/>
                    </a:cubicBezTo>
                    <a:cubicBezTo>
                      <a:pt x="342" y="372"/>
                      <a:pt x="342" y="463"/>
                      <a:pt x="342" y="555"/>
                    </a:cubicBezTo>
                    <a:cubicBezTo>
                      <a:pt x="342" y="582"/>
                      <a:pt x="324" y="600"/>
                      <a:pt x="298" y="600"/>
                    </a:cubicBezTo>
                    <a:cubicBezTo>
                      <a:pt x="201" y="600"/>
                      <a:pt x="104" y="600"/>
                      <a:pt x="8" y="600"/>
                    </a:cubicBezTo>
                    <a:cubicBezTo>
                      <a:pt x="2" y="600"/>
                      <a:pt x="0" y="598"/>
                      <a:pt x="1" y="593"/>
                    </a:cubicBezTo>
                    <a:cubicBezTo>
                      <a:pt x="1" y="585"/>
                      <a:pt x="1" y="578"/>
                      <a:pt x="1" y="571"/>
                    </a:cubicBezTo>
                    <a:cubicBezTo>
                      <a:pt x="1" y="569"/>
                      <a:pt x="0" y="567"/>
                      <a:pt x="4" y="567"/>
                    </a:cubicBezTo>
                    <a:cubicBezTo>
                      <a:pt x="37" y="568"/>
                      <a:pt x="71" y="568"/>
                      <a:pt x="104" y="568"/>
                    </a:cubicBezTo>
                    <a:cubicBezTo>
                      <a:pt x="168" y="568"/>
                      <a:pt x="232" y="568"/>
                      <a:pt x="296" y="568"/>
                    </a:cubicBezTo>
                    <a:cubicBezTo>
                      <a:pt x="307" y="568"/>
                      <a:pt x="310" y="564"/>
                      <a:pt x="310" y="554"/>
                    </a:cubicBezTo>
                    <a:cubicBezTo>
                      <a:pt x="310" y="462"/>
                      <a:pt x="310" y="370"/>
                      <a:pt x="310" y="278"/>
                    </a:cubicBezTo>
                    <a:cubicBezTo>
                      <a:pt x="310" y="269"/>
                      <a:pt x="307" y="262"/>
                      <a:pt x="299" y="257"/>
                    </a:cubicBezTo>
                    <a:cubicBezTo>
                      <a:pt x="284" y="247"/>
                      <a:pt x="270" y="237"/>
                      <a:pt x="256" y="228"/>
                    </a:cubicBezTo>
                    <a:cubicBezTo>
                      <a:pt x="238" y="216"/>
                      <a:pt x="230" y="199"/>
                      <a:pt x="230" y="179"/>
                    </a:cubicBezTo>
                    <a:cubicBezTo>
                      <a:pt x="230" y="165"/>
                      <a:pt x="230" y="151"/>
                      <a:pt x="230" y="138"/>
                    </a:cubicBezTo>
                    <a:cubicBezTo>
                      <a:pt x="231" y="133"/>
                      <a:pt x="229" y="133"/>
                      <a:pt x="225" y="133"/>
                    </a:cubicBezTo>
                    <a:cubicBezTo>
                      <a:pt x="177" y="133"/>
                      <a:pt x="129" y="133"/>
                      <a:pt x="81" y="133"/>
                    </a:cubicBezTo>
                    <a:cubicBezTo>
                      <a:pt x="76" y="133"/>
                      <a:pt x="76" y="135"/>
                      <a:pt x="76" y="139"/>
                    </a:cubicBezTo>
                    <a:cubicBezTo>
                      <a:pt x="76" y="153"/>
                      <a:pt x="76" y="167"/>
                      <a:pt x="76" y="181"/>
                    </a:cubicBezTo>
                    <a:cubicBezTo>
                      <a:pt x="75" y="200"/>
                      <a:pt x="68" y="216"/>
                      <a:pt x="52" y="227"/>
                    </a:cubicBezTo>
                    <a:cubicBezTo>
                      <a:pt x="40" y="235"/>
                      <a:pt x="28" y="243"/>
                      <a:pt x="14" y="252"/>
                    </a:cubicBezTo>
                    <a:cubicBezTo>
                      <a:pt x="14" y="239"/>
                      <a:pt x="14" y="227"/>
                      <a:pt x="14" y="216"/>
                    </a:cubicBezTo>
                    <a:cubicBezTo>
                      <a:pt x="14" y="213"/>
                      <a:pt x="16" y="212"/>
                      <a:pt x="18" y="211"/>
                    </a:cubicBezTo>
                    <a:cubicBezTo>
                      <a:pt x="23" y="208"/>
                      <a:pt x="28" y="204"/>
                      <a:pt x="33" y="201"/>
                    </a:cubicBezTo>
                    <a:cubicBezTo>
                      <a:pt x="40" y="196"/>
                      <a:pt x="44" y="190"/>
                      <a:pt x="44" y="181"/>
                    </a:cubicBezTo>
                    <a:cubicBezTo>
                      <a:pt x="44" y="167"/>
                      <a:pt x="43" y="153"/>
                      <a:pt x="44" y="138"/>
                    </a:cubicBezTo>
                    <a:cubicBezTo>
                      <a:pt x="44" y="134"/>
                      <a:pt x="42" y="133"/>
                      <a:pt x="38" y="133"/>
                    </a:cubicBezTo>
                    <a:cubicBezTo>
                      <a:pt x="34" y="133"/>
                      <a:pt x="30" y="133"/>
                      <a:pt x="26" y="133"/>
                    </a:cubicBezTo>
                    <a:cubicBezTo>
                      <a:pt x="20" y="134"/>
                      <a:pt x="19" y="131"/>
                      <a:pt x="20" y="126"/>
                    </a:cubicBezTo>
                    <a:cubicBezTo>
                      <a:pt x="20" y="91"/>
                      <a:pt x="20" y="56"/>
                      <a:pt x="19" y="20"/>
                    </a:cubicBezTo>
                    <a:cubicBezTo>
                      <a:pt x="19" y="11"/>
                      <a:pt x="23" y="4"/>
                      <a:pt x="32" y="0"/>
                    </a:cubicBezTo>
                    <a:cubicBezTo>
                      <a:pt x="113" y="0"/>
                      <a:pt x="193" y="0"/>
                      <a:pt x="2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2"/>
              <p:cNvSpPr>
                <a:spLocks/>
              </p:cNvSpPr>
              <p:nvPr/>
            </p:nvSpPr>
            <p:spPr bwMode="auto">
              <a:xfrm>
                <a:off x="2928942" y="3419469"/>
                <a:ext cx="2855914" cy="3438531"/>
              </a:xfrm>
              <a:custGeom>
                <a:avLst/>
                <a:gdLst>
                  <a:gd name="T0" fmla="*/ 22 w 284"/>
                  <a:gd name="T1" fmla="*/ 342 h 342"/>
                  <a:gd name="T2" fmla="*/ 1 w 284"/>
                  <a:gd name="T3" fmla="*/ 310 h 342"/>
                  <a:gd name="T4" fmla="*/ 0 w 284"/>
                  <a:gd name="T5" fmla="*/ 8 h 342"/>
                  <a:gd name="T6" fmla="*/ 7 w 284"/>
                  <a:gd name="T7" fmla="*/ 1 h 342"/>
                  <a:gd name="T8" fmla="*/ 27 w 284"/>
                  <a:gd name="T9" fmla="*/ 1 h 342"/>
                  <a:gd name="T10" fmla="*/ 33 w 284"/>
                  <a:gd name="T11" fmla="*/ 7 h 342"/>
                  <a:gd name="T12" fmla="*/ 33 w 284"/>
                  <a:gd name="T13" fmla="*/ 23 h 342"/>
                  <a:gd name="T14" fmla="*/ 39 w 284"/>
                  <a:gd name="T15" fmla="*/ 30 h 342"/>
                  <a:gd name="T16" fmla="*/ 187 w 284"/>
                  <a:gd name="T17" fmla="*/ 30 h 342"/>
                  <a:gd name="T18" fmla="*/ 203 w 284"/>
                  <a:gd name="T19" fmla="*/ 30 h 342"/>
                  <a:gd name="T20" fmla="*/ 209 w 284"/>
                  <a:gd name="T21" fmla="*/ 36 h 342"/>
                  <a:gd name="T22" fmla="*/ 209 w 284"/>
                  <a:gd name="T23" fmla="*/ 55 h 342"/>
                  <a:gd name="T24" fmla="*/ 201 w 284"/>
                  <a:gd name="T25" fmla="*/ 62 h 342"/>
                  <a:gd name="T26" fmla="*/ 41 w 284"/>
                  <a:gd name="T27" fmla="*/ 62 h 342"/>
                  <a:gd name="T28" fmla="*/ 33 w 284"/>
                  <a:gd name="T29" fmla="*/ 71 h 342"/>
                  <a:gd name="T30" fmla="*/ 33 w 284"/>
                  <a:gd name="T31" fmla="*/ 187 h 342"/>
                  <a:gd name="T32" fmla="*/ 41 w 284"/>
                  <a:gd name="T33" fmla="*/ 196 h 342"/>
                  <a:gd name="T34" fmla="*/ 201 w 284"/>
                  <a:gd name="T35" fmla="*/ 195 h 342"/>
                  <a:gd name="T36" fmla="*/ 209 w 284"/>
                  <a:gd name="T37" fmla="*/ 204 h 342"/>
                  <a:gd name="T38" fmla="*/ 209 w 284"/>
                  <a:gd name="T39" fmla="*/ 222 h 342"/>
                  <a:gd name="T40" fmla="*/ 203 w 284"/>
                  <a:gd name="T41" fmla="*/ 228 h 342"/>
                  <a:gd name="T42" fmla="*/ 66 w 284"/>
                  <a:gd name="T43" fmla="*/ 228 h 342"/>
                  <a:gd name="T44" fmla="*/ 38 w 284"/>
                  <a:gd name="T45" fmla="*/ 228 h 342"/>
                  <a:gd name="T46" fmla="*/ 33 w 284"/>
                  <a:gd name="T47" fmla="*/ 233 h 342"/>
                  <a:gd name="T48" fmla="*/ 33 w 284"/>
                  <a:gd name="T49" fmla="*/ 305 h 342"/>
                  <a:gd name="T50" fmla="*/ 38 w 284"/>
                  <a:gd name="T51" fmla="*/ 310 h 342"/>
                  <a:gd name="T52" fmla="*/ 246 w 284"/>
                  <a:gd name="T53" fmla="*/ 310 h 342"/>
                  <a:gd name="T54" fmla="*/ 251 w 284"/>
                  <a:gd name="T55" fmla="*/ 304 h 342"/>
                  <a:gd name="T56" fmla="*/ 251 w 284"/>
                  <a:gd name="T57" fmla="*/ 27 h 342"/>
                  <a:gd name="T58" fmla="*/ 251 w 284"/>
                  <a:gd name="T59" fmla="*/ 5 h 342"/>
                  <a:gd name="T60" fmla="*/ 256 w 284"/>
                  <a:gd name="T61" fmla="*/ 1 h 342"/>
                  <a:gd name="T62" fmla="*/ 277 w 284"/>
                  <a:gd name="T63" fmla="*/ 1 h 342"/>
                  <a:gd name="T64" fmla="*/ 283 w 284"/>
                  <a:gd name="T65" fmla="*/ 7 h 342"/>
                  <a:gd name="T66" fmla="*/ 283 w 284"/>
                  <a:gd name="T67" fmla="*/ 99 h 342"/>
                  <a:gd name="T68" fmla="*/ 283 w 284"/>
                  <a:gd name="T69" fmla="*/ 308 h 342"/>
                  <a:gd name="T70" fmla="*/ 280 w 284"/>
                  <a:gd name="T71" fmla="*/ 329 h 342"/>
                  <a:gd name="T72" fmla="*/ 262 w 284"/>
                  <a:gd name="T73" fmla="*/ 342 h 342"/>
                  <a:gd name="T74" fmla="*/ 22 w 284"/>
                  <a:gd name="T75"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42">
                    <a:moveTo>
                      <a:pt x="22" y="342"/>
                    </a:moveTo>
                    <a:cubicBezTo>
                      <a:pt x="5" y="335"/>
                      <a:pt x="1" y="329"/>
                      <a:pt x="1" y="310"/>
                    </a:cubicBezTo>
                    <a:cubicBezTo>
                      <a:pt x="1" y="209"/>
                      <a:pt x="1" y="109"/>
                      <a:pt x="0" y="8"/>
                    </a:cubicBezTo>
                    <a:cubicBezTo>
                      <a:pt x="0" y="3"/>
                      <a:pt x="2" y="0"/>
                      <a:pt x="7" y="1"/>
                    </a:cubicBezTo>
                    <a:cubicBezTo>
                      <a:pt x="14" y="1"/>
                      <a:pt x="20" y="1"/>
                      <a:pt x="27" y="1"/>
                    </a:cubicBezTo>
                    <a:cubicBezTo>
                      <a:pt x="32" y="0"/>
                      <a:pt x="33" y="3"/>
                      <a:pt x="33" y="7"/>
                    </a:cubicBezTo>
                    <a:cubicBezTo>
                      <a:pt x="32" y="13"/>
                      <a:pt x="33" y="18"/>
                      <a:pt x="33" y="23"/>
                    </a:cubicBezTo>
                    <a:cubicBezTo>
                      <a:pt x="32" y="29"/>
                      <a:pt x="34" y="30"/>
                      <a:pt x="39" y="30"/>
                    </a:cubicBezTo>
                    <a:cubicBezTo>
                      <a:pt x="89" y="30"/>
                      <a:pt x="138" y="30"/>
                      <a:pt x="187" y="30"/>
                    </a:cubicBezTo>
                    <a:cubicBezTo>
                      <a:pt x="193" y="30"/>
                      <a:pt x="198" y="31"/>
                      <a:pt x="203" y="30"/>
                    </a:cubicBezTo>
                    <a:cubicBezTo>
                      <a:pt x="207" y="30"/>
                      <a:pt x="209" y="31"/>
                      <a:pt x="209" y="36"/>
                    </a:cubicBezTo>
                    <a:cubicBezTo>
                      <a:pt x="208" y="42"/>
                      <a:pt x="208" y="49"/>
                      <a:pt x="209" y="55"/>
                    </a:cubicBezTo>
                    <a:cubicBezTo>
                      <a:pt x="209" y="61"/>
                      <a:pt x="208" y="63"/>
                      <a:pt x="201" y="62"/>
                    </a:cubicBezTo>
                    <a:cubicBezTo>
                      <a:pt x="148" y="62"/>
                      <a:pt x="95" y="62"/>
                      <a:pt x="41" y="62"/>
                    </a:cubicBezTo>
                    <a:cubicBezTo>
                      <a:pt x="32" y="62"/>
                      <a:pt x="33" y="61"/>
                      <a:pt x="33" y="71"/>
                    </a:cubicBezTo>
                    <a:cubicBezTo>
                      <a:pt x="33" y="110"/>
                      <a:pt x="33" y="148"/>
                      <a:pt x="33" y="187"/>
                    </a:cubicBezTo>
                    <a:cubicBezTo>
                      <a:pt x="33" y="194"/>
                      <a:pt x="34" y="196"/>
                      <a:pt x="41" y="196"/>
                    </a:cubicBezTo>
                    <a:cubicBezTo>
                      <a:pt x="94" y="196"/>
                      <a:pt x="147" y="196"/>
                      <a:pt x="201" y="195"/>
                    </a:cubicBezTo>
                    <a:cubicBezTo>
                      <a:pt x="208" y="195"/>
                      <a:pt x="209" y="198"/>
                      <a:pt x="209" y="204"/>
                    </a:cubicBezTo>
                    <a:cubicBezTo>
                      <a:pt x="208" y="210"/>
                      <a:pt x="208" y="216"/>
                      <a:pt x="209" y="222"/>
                    </a:cubicBezTo>
                    <a:cubicBezTo>
                      <a:pt x="209" y="227"/>
                      <a:pt x="207" y="228"/>
                      <a:pt x="203" y="228"/>
                    </a:cubicBezTo>
                    <a:cubicBezTo>
                      <a:pt x="157" y="228"/>
                      <a:pt x="112" y="228"/>
                      <a:pt x="66" y="228"/>
                    </a:cubicBezTo>
                    <a:cubicBezTo>
                      <a:pt x="57" y="228"/>
                      <a:pt x="47" y="228"/>
                      <a:pt x="38" y="228"/>
                    </a:cubicBezTo>
                    <a:cubicBezTo>
                      <a:pt x="34" y="228"/>
                      <a:pt x="33" y="228"/>
                      <a:pt x="33" y="233"/>
                    </a:cubicBezTo>
                    <a:cubicBezTo>
                      <a:pt x="33" y="257"/>
                      <a:pt x="33" y="281"/>
                      <a:pt x="33" y="305"/>
                    </a:cubicBezTo>
                    <a:cubicBezTo>
                      <a:pt x="33" y="309"/>
                      <a:pt x="34" y="310"/>
                      <a:pt x="38" y="310"/>
                    </a:cubicBezTo>
                    <a:cubicBezTo>
                      <a:pt x="107" y="310"/>
                      <a:pt x="177" y="310"/>
                      <a:pt x="246" y="310"/>
                    </a:cubicBezTo>
                    <a:cubicBezTo>
                      <a:pt x="251" y="310"/>
                      <a:pt x="251" y="308"/>
                      <a:pt x="251" y="304"/>
                    </a:cubicBezTo>
                    <a:cubicBezTo>
                      <a:pt x="251" y="212"/>
                      <a:pt x="251" y="119"/>
                      <a:pt x="251" y="27"/>
                    </a:cubicBezTo>
                    <a:cubicBezTo>
                      <a:pt x="251" y="20"/>
                      <a:pt x="251" y="13"/>
                      <a:pt x="251" y="5"/>
                    </a:cubicBezTo>
                    <a:cubicBezTo>
                      <a:pt x="251" y="2"/>
                      <a:pt x="252" y="1"/>
                      <a:pt x="256" y="1"/>
                    </a:cubicBezTo>
                    <a:cubicBezTo>
                      <a:pt x="263" y="1"/>
                      <a:pt x="270" y="1"/>
                      <a:pt x="277" y="1"/>
                    </a:cubicBezTo>
                    <a:cubicBezTo>
                      <a:pt x="282" y="1"/>
                      <a:pt x="283" y="2"/>
                      <a:pt x="283" y="7"/>
                    </a:cubicBezTo>
                    <a:cubicBezTo>
                      <a:pt x="283" y="38"/>
                      <a:pt x="283" y="68"/>
                      <a:pt x="283" y="99"/>
                    </a:cubicBezTo>
                    <a:cubicBezTo>
                      <a:pt x="283" y="168"/>
                      <a:pt x="283" y="238"/>
                      <a:pt x="283" y="308"/>
                    </a:cubicBezTo>
                    <a:cubicBezTo>
                      <a:pt x="283" y="315"/>
                      <a:pt x="284" y="322"/>
                      <a:pt x="280" y="329"/>
                    </a:cubicBezTo>
                    <a:cubicBezTo>
                      <a:pt x="276" y="336"/>
                      <a:pt x="269" y="340"/>
                      <a:pt x="262" y="342"/>
                    </a:cubicBezTo>
                    <a:cubicBezTo>
                      <a:pt x="182" y="342"/>
                      <a:pt x="102" y="342"/>
                      <a:pt x="22" y="3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orme libre 113"/>
              <p:cNvSpPr>
                <a:spLocks/>
              </p:cNvSpPr>
              <p:nvPr/>
            </p:nvSpPr>
            <p:spPr bwMode="auto">
              <a:xfrm>
                <a:off x="6207125" y="2443414"/>
                <a:ext cx="2733675" cy="3049263"/>
              </a:xfrm>
              <a:custGeom>
                <a:avLst/>
                <a:gdLst>
                  <a:gd name="connsiteX0" fmla="*/ 1155561 w 2733675"/>
                  <a:gd name="connsiteY0" fmla="*/ 744287 h 3049263"/>
                  <a:gd name="connsiteX1" fmla="*/ 1095197 w 2733675"/>
                  <a:gd name="connsiteY1" fmla="*/ 804652 h 3049263"/>
                  <a:gd name="connsiteX2" fmla="*/ 1095197 w 2733675"/>
                  <a:gd name="connsiteY2" fmla="*/ 1217144 h 3049263"/>
                  <a:gd name="connsiteX3" fmla="*/ 1034832 w 2733675"/>
                  <a:gd name="connsiteY3" fmla="*/ 1287569 h 3049263"/>
                  <a:gd name="connsiteX4" fmla="*/ 622340 w 2733675"/>
                  <a:gd name="connsiteY4" fmla="*/ 1277509 h 3049263"/>
                  <a:gd name="connsiteX5" fmla="*/ 561975 w 2733675"/>
                  <a:gd name="connsiteY5" fmla="*/ 1337873 h 3049263"/>
                  <a:gd name="connsiteX6" fmla="*/ 561975 w 2733675"/>
                  <a:gd name="connsiteY6" fmla="*/ 1760426 h 3049263"/>
                  <a:gd name="connsiteX7" fmla="*/ 622340 w 2733675"/>
                  <a:gd name="connsiteY7" fmla="*/ 1820791 h 3049263"/>
                  <a:gd name="connsiteX8" fmla="*/ 1034832 w 2733675"/>
                  <a:gd name="connsiteY8" fmla="*/ 1820791 h 3049263"/>
                  <a:gd name="connsiteX9" fmla="*/ 1095197 w 2733675"/>
                  <a:gd name="connsiteY9" fmla="*/ 1881155 h 3049263"/>
                  <a:gd name="connsiteX10" fmla="*/ 1095197 w 2733675"/>
                  <a:gd name="connsiteY10" fmla="*/ 2293647 h 3049263"/>
                  <a:gd name="connsiteX11" fmla="*/ 1155561 w 2733675"/>
                  <a:gd name="connsiteY11" fmla="*/ 2354012 h 3049263"/>
                  <a:gd name="connsiteX12" fmla="*/ 1366838 w 2733675"/>
                  <a:gd name="connsiteY12" fmla="*/ 2354012 h 3049263"/>
                  <a:gd name="connsiteX13" fmla="*/ 1568053 w 2733675"/>
                  <a:gd name="connsiteY13" fmla="*/ 2354012 h 3049263"/>
                  <a:gd name="connsiteX14" fmla="*/ 1638479 w 2733675"/>
                  <a:gd name="connsiteY14" fmla="*/ 2293647 h 3049263"/>
                  <a:gd name="connsiteX15" fmla="*/ 1638479 w 2733675"/>
                  <a:gd name="connsiteY15" fmla="*/ 1881155 h 3049263"/>
                  <a:gd name="connsiteX16" fmla="*/ 1698843 w 2733675"/>
                  <a:gd name="connsiteY16" fmla="*/ 1820791 h 3049263"/>
                  <a:gd name="connsiteX17" fmla="*/ 2121396 w 2733675"/>
                  <a:gd name="connsiteY17" fmla="*/ 1820791 h 3049263"/>
                  <a:gd name="connsiteX18" fmla="*/ 2171700 w 2733675"/>
                  <a:gd name="connsiteY18" fmla="*/ 1770487 h 3049263"/>
                  <a:gd name="connsiteX19" fmla="*/ 2171700 w 2733675"/>
                  <a:gd name="connsiteY19" fmla="*/ 1337873 h 3049263"/>
                  <a:gd name="connsiteX20" fmla="*/ 2121396 w 2733675"/>
                  <a:gd name="connsiteY20" fmla="*/ 1277509 h 3049263"/>
                  <a:gd name="connsiteX21" fmla="*/ 1698843 w 2733675"/>
                  <a:gd name="connsiteY21" fmla="*/ 1277509 h 3049263"/>
                  <a:gd name="connsiteX22" fmla="*/ 1638479 w 2733675"/>
                  <a:gd name="connsiteY22" fmla="*/ 1227205 h 3049263"/>
                  <a:gd name="connsiteX23" fmla="*/ 1638479 w 2733675"/>
                  <a:gd name="connsiteY23" fmla="*/ 794591 h 3049263"/>
                  <a:gd name="connsiteX24" fmla="*/ 1588175 w 2733675"/>
                  <a:gd name="connsiteY24" fmla="*/ 744287 h 3049263"/>
                  <a:gd name="connsiteX25" fmla="*/ 1155561 w 2733675"/>
                  <a:gd name="connsiteY25" fmla="*/ 744287 h 3049263"/>
                  <a:gd name="connsiteX26" fmla="*/ 634424 w 2733675"/>
                  <a:gd name="connsiteY26" fmla="*/ 805 h 3049263"/>
                  <a:gd name="connsiteX27" fmla="*/ 723620 w 2733675"/>
                  <a:gd name="connsiteY27" fmla="*/ 10857 h 3049263"/>
                  <a:gd name="connsiteX28" fmla="*/ 1839201 w 2733675"/>
                  <a:gd name="connsiteY28" fmla="*/ 20910 h 3049263"/>
                  <a:gd name="connsiteX29" fmla="*/ 2050256 w 2733675"/>
                  <a:gd name="connsiteY29" fmla="*/ 10857 h 3049263"/>
                  <a:gd name="connsiteX30" fmla="*/ 2251262 w 2733675"/>
                  <a:gd name="connsiteY30" fmla="*/ 61120 h 3049263"/>
                  <a:gd name="connsiteX31" fmla="*/ 2673373 w 2733675"/>
                  <a:gd name="connsiteY31" fmla="*/ 352641 h 3049263"/>
                  <a:gd name="connsiteX32" fmla="*/ 2733675 w 2733675"/>
                  <a:gd name="connsiteY32" fmla="*/ 463217 h 3049263"/>
                  <a:gd name="connsiteX33" fmla="*/ 2733675 w 2733675"/>
                  <a:gd name="connsiteY33" fmla="*/ 2805437 h 3049263"/>
                  <a:gd name="connsiteX34" fmla="*/ 2452267 w 2733675"/>
                  <a:gd name="connsiteY34" fmla="*/ 3036643 h 3049263"/>
                  <a:gd name="connsiteX35" fmla="*/ 1437190 w 2733675"/>
                  <a:gd name="connsiteY35" fmla="*/ 2905961 h 3049263"/>
                  <a:gd name="connsiteX36" fmla="*/ 663318 w 2733675"/>
                  <a:gd name="connsiteY36" fmla="*/ 2976328 h 3049263"/>
                  <a:gd name="connsiteX37" fmla="*/ 241207 w 2733675"/>
                  <a:gd name="connsiteY37" fmla="*/ 3046695 h 3049263"/>
                  <a:gd name="connsiteX38" fmla="*/ 0 w 2733675"/>
                  <a:gd name="connsiteY38" fmla="*/ 2835594 h 3049263"/>
                  <a:gd name="connsiteX39" fmla="*/ 0 w 2733675"/>
                  <a:gd name="connsiteY39" fmla="*/ 1649406 h 3049263"/>
                  <a:gd name="connsiteX40" fmla="*/ 0 w 2733675"/>
                  <a:gd name="connsiteY40" fmla="*/ 463217 h 3049263"/>
                  <a:gd name="connsiteX41" fmla="*/ 60302 w 2733675"/>
                  <a:gd name="connsiteY41" fmla="*/ 352641 h 3049263"/>
                  <a:gd name="connsiteX42" fmla="*/ 552765 w 2733675"/>
                  <a:gd name="connsiteY42" fmla="*/ 20910 h 3049263"/>
                  <a:gd name="connsiteX43" fmla="*/ 634424 w 2733675"/>
                  <a:gd name="connsiteY43" fmla="*/ 805 h 304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3675" h="3049263">
                    <a:moveTo>
                      <a:pt x="1155561" y="744287"/>
                    </a:moveTo>
                    <a:cubicBezTo>
                      <a:pt x="1105257" y="744287"/>
                      <a:pt x="1095197" y="764409"/>
                      <a:pt x="1095197" y="804652"/>
                    </a:cubicBezTo>
                    <a:cubicBezTo>
                      <a:pt x="1095197" y="945503"/>
                      <a:pt x="1095197" y="1076293"/>
                      <a:pt x="1095197" y="1217144"/>
                    </a:cubicBezTo>
                    <a:cubicBezTo>
                      <a:pt x="1105257" y="1267448"/>
                      <a:pt x="1085136" y="1287569"/>
                      <a:pt x="1034832" y="1287569"/>
                    </a:cubicBezTo>
                    <a:cubicBezTo>
                      <a:pt x="904042" y="1277509"/>
                      <a:pt x="763191" y="1287569"/>
                      <a:pt x="622340" y="1277509"/>
                    </a:cubicBezTo>
                    <a:cubicBezTo>
                      <a:pt x="582097" y="1277509"/>
                      <a:pt x="561975" y="1287569"/>
                      <a:pt x="561975" y="1337873"/>
                    </a:cubicBezTo>
                    <a:cubicBezTo>
                      <a:pt x="561975" y="1478724"/>
                      <a:pt x="561975" y="1619575"/>
                      <a:pt x="561975" y="1760426"/>
                    </a:cubicBezTo>
                    <a:cubicBezTo>
                      <a:pt x="561975" y="1810730"/>
                      <a:pt x="582097" y="1820791"/>
                      <a:pt x="622340" y="1820791"/>
                    </a:cubicBezTo>
                    <a:cubicBezTo>
                      <a:pt x="763191" y="1810730"/>
                      <a:pt x="893981" y="1820791"/>
                      <a:pt x="1034832" y="1820791"/>
                    </a:cubicBezTo>
                    <a:cubicBezTo>
                      <a:pt x="1085136" y="1810730"/>
                      <a:pt x="1105257" y="1820791"/>
                      <a:pt x="1095197" y="1881155"/>
                    </a:cubicBezTo>
                    <a:cubicBezTo>
                      <a:pt x="1095197" y="2022006"/>
                      <a:pt x="1105257" y="2162857"/>
                      <a:pt x="1095197" y="2293647"/>
                    </a:cubicBezTo>
                    <a:cubicBezTo>
                      <a:pt x="1095197" y="2343951"/>
                      <a:pt x="1115318" y="2354012"/>
                      <a:pt x="1155561" y="2354012"/>
                    </a:cubicBezTo>
                    <a:cubicBezTo>
                      <a:pt x="1225987" y="2354012"/>
                      <a:pt x="1296412" y="2354012"/>
                      <a:pt x="1366838" y="2354012"/>
                    </a:cubicBezTo>
                    <a:cubicBezTo>
                      <a:pt x="1437263" y="2354012"/>
                      <a:pt x="1497628" y="2354012"/>
                      <a:pt x="1568053" y="2354012"/>
                    </a:cubicBezTo>
                    <a:cubicBezTo>
                      <a:pt x="1618357" y="2354012"/>
                      <a:pt x="1638479" y="2343951"/>
                      <a:pt x="1638479" y="2293647"/>
                    </a:cubicBezTo>
                    <a:cubicBezTo>
                      <a:pt x="1628418" y="2152797"/>
                      <a:pt x="1638479" y="2011946"/>
                      <a:pt x="1638479" y="1881155"/>
                    </a:cubicBezTo>
                    <a:cubicBezTo>
                      <a:pt x="1628418" y="1830852"/>
                      <a:pt x="1648540" y="1810730"/>
                      <a:pt x="1698843" y="1820791"/>
                    </a:cubicBezTo>
                    <a:cubicBezTo>
                      <a:pt x="1839694" y="1820791"/>
                      <a:pt x="1980545" y="1810730"/>
                      <a:pt x="2121396" y="1820791"/>
                    </a:cubicBezTo>
                    <a:cubicBezTo>
                      <a:pt x="2161639" y="1820791"/>
                      <a:pt x="2171700" y="1810730"/>
                      <a:pt x="2171700" y="1770487"/>
                    </a:cubicBezTo>
                    <a:cubicBezTo>
                      <a:pt x="2171700" y="1619575"/>
                      <a:pt x="2171700" y="1478724"/>
                      <a:pt x="2171700" y="1337873"/>
                    </a:cubicBezTo>
                    <a:cubicBezTo>
                      <a:pt x="2171700" y="1297630"/>
                      <a:pt x="2161639" y="1277509"/>
                      <a:pt x="2121396" y="1277509"/>
                    </a:cubicBezTo>
                    <a:cubicBezTo>
                      <a:pt x="1980545" y="1287569"/>
                      <a:pt x="1839694" y="1277509"/>
                      <a:pt x="1698843" y="1277509"/>
                    </a:cubicBezTo>
                    <a:cubicBezTo>
                      <a:pt x="1648540" y="1287569"/>
                      <a:pt x="1628418" y="1267448"/>
                      <a:pt x="1638479" y="1227205"/>
                    </a:cubicBezTo>
                    <a:cubicBezTo>
                      <a:pt x="1638479" y="1076293"/>
                      <a:pt x="1638479" y="935442"/>
                      <a:pt x="1638479" y="794591"/>
                    </a:cubicBezTo>
                    <a:cubicBezTo>
                      <a:pt x="1638479" y="754348"/>
                      <a:pt x="1628418" y="744287"/>
                      <a:pt x="1588175" y="744287"/>
                    </a:cubicBezTo>
                    <a:cubicBezTo>
                      <a:pt x="1437263" y="744287"/>
                      <a:pt x="1296412" y="744287"/>
                      <a:pt x="1155561" y="744287"/>
                    </a:cubicBezTo>
                    <a:close/>
                    <a:moveTo>
                      <a:pt x="634424" y="805"/>
                    </a:moveTo>
                    <a:cubicBezTo>
                      <a:pt x="663318" y="3318"/>
                      <a:pt x="693469" y="10857"/>
                      <a:pt x="723620" y="10857"/>
                    </a:cubicBezTo>
                    <a:cubicBezTo>
                      <a:pt x="1095480" y="51067"/>
                      <a:pt x="1467340" y="61120"/>
                      <a:pt x="1839201" y="20910"/>
                    </a:cubicBezTo>
                    <a:cubicBezTo>
                      <a:pt x="1909553" y="20910"/>
                      <a:pt x="1979905" y="10857"/>
                      <a:pt x="2050256" y="10857"/>
                    </a:cubicBezTo>
                    <a:cubicBezTo>
                      <a:pt x="2130659" y="805"/>
                      <a:pt x="2190960" y="10857"/>
                      <a:pt x="2251262" y="61120"/>
                    </a:cubicBezTo>
                    <a:cubicBezTo>
                      <a:pt x="2381915" y="161644"/>
                      <a:pt x="2532669" y="252116"/>
                      <a:pt x="2673373" y="352641"/>
                    </a:cubicBezTo>
                    <a:cubicBezTo>
                      <a:pt x="2713575" y="382798"/>
                      <a:pt x="2733675" y="412955"/>
                      <a:pt x="2733675" y="463217"/>
                    </a:cubicBezTo>
                    <a:cubicBezTo>
                      <a:pt x="2733675" y="1237256"/>
                      <a:pt x="2733675" y="2021346"/>
                      <a:pt x="2733675" y="2805437"/>
                    </a:cubicBezTo>
                    <a:cubicBezTo>
                      <a:pt x="2733675" y="2986381"/>
                      <a:pt x="2633172" y="3066800"/>
                      <a:pt x="2452267" y="3036643"/>
                    </a:cubicBezTo>
                    <a:cubicBezTo>
                      <a:pt x="2110558" y="2986381"/>
                      <a:pt x="1778899" y="2916013"/>
                      <a:pt x="1437190" y="2905961"/>
                    </a:cubicBezTo>
                    <a:cubicBezTo>
                      <a:pt x="1175882" y="2905961"/>
                      <a:pt x="914575" y="2926066"/>
                      <a:pt x="663318" y="2976328"/>
                    </a:cubicBezTo>
                    <a:cubicBezTo>
                      <a:pt x="522615" y="2996433"/>
                      <a:pt x="381911" y="3026590"/>
                      <a:pt x="241207" y="3046695"/>
                    </a:cubicBezTo>
                    <a:cubicBezTo>
                      <a:pt x="110553" y="3066800"/>
                      <a:pt x="0" y="2966276"/>
                      <a:pt x="0" y="2835594"/>
                    </a:cubicBezTo>
                    <a:cubicBezTo>
                      <a:pt x="0" y="2433496"/>
                      <a:pt x="0" y="2041451"/>
                      <a:pt x="0" y="1649406"/>
                    </a:cubicBezTo>
                    <a:cubicBezTo>
                      <a:pt x="0" y="1257360"/>
                      <a:pt x="0" y="855263"/>
                      <a:pt x="0" y="463217"/>
                    </a:cubicBezTo>
                    <a:cubicBezTo>
                      <a:pt x="0" y="412955"/>
                      <a:pt x="10051" y="382798"/>
                      <a:pt x="60302" y="352641"/>
                    </a:cubicBezTo>
                    <a:cubicBezTo>
                      <a:pt x="221106" y="232011"/>
                      <a:pt x="391961" y="141539"/>
                      <a:pt x="552765" y="20910"/>
                    </a:cubicBezTo>
                    <a:cubicBezTo>
                      <a:pt x="577891" y="805"/>
                      <a:pt x="605529" y="-1708"/>
                      <a:pt x="634424" y="80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87" name="Freeform 684"/>
              <p:cNvSpPr>
                <a:spLocks/>
              </p:cNvSpPr>
              <p:nvPr/>
            </p:nvSpPr>
            <p:spPr bwMode="auto">
              <a:xfrm>
                <a:off x="2717800" y="1851025"/>
                <a:ext cx="3278188" cy="1255713"/>
              </a:xfrm>
              <a:custGeom>
                <a:avLst/>
                <a:gdLst>
                  <a:gd name="T0" fmla="*/ 163 w 326"/>
                  <a:gd name="T1" fmla="*/ 125 h 125"/>
                  <a:gd name="T2" fmla="*/ 8 w 326"/>
                  <a:gd name="T3" fmla="*/ 125 h 125"/>
                  <a:gd name="T4" fmla="*/ 0 w 326"/>
                  <a:gd name="T5" fmla="*/ 117 h 125"/>
                  <a:gd name="T6" fmla="*/ 0 w 326"/>
                  <a:gd name="T7" fmla="*/ 18 h 125"/>
                  <a:gd name="T8" fmla="*/ 19 w 326"/>
                  <a:gd name="T9" fmla="*/ 0 h 125"/>
                  <a:gd name="T10" fmla="*/ 308 w 326"/>
                  <a:gd name="T11" fmla="*/ 0 h 125"/>
                  <a:gd name="T12" fmla="*/ 326 w 326"/>
                  <a:gd name="T13" fmla="*/ 17 h 125"/>
                  <a:gd name="T14" fmla="*/ 326 w 326"/>
                  <a:gd name="T15" fmla="*/ 120 h 125"/>
                  <a:gd name="T16" fmla="*/ 320 w 326"/>
                  <a:gd name="T17" fmla="*/ 125 h 125"/>
                  <a:gd name="T18" fmla="*/ 163 w 326"/>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6" h="125">
                    <a:moveTo>
                      <a:pt x="163" y="125"/>
                    </a:moveTo>
                    <a:cubicBezTo>
                      <a:pt x="111" y="125"/>
                      <a:pt x="60" y="125"/>
                      <a:pt x="8" y="125"/>
                    </a:cubicBezTo>
                    <a:cubicBezTo>
                      <a:pt x="1" y="125"/>
                      <a:pt x="0" y="123"/>
                      <a:pt x="0" y="117"/>
                    </a:cubicBezTo>
                    <a:cubicBezTo>
                      <a:pt x="1" y="84"/>
                      <a:pt x="0" y="51"/>
                      <a:pt x="0" y="18"/>
                    </a:cubicBezTo>
                    <a:cubicBezTo>
                      <a:pt x="0" y="6"/>
                      <a:pt x="6" y="0"/>
                      <a:pt x="19" y="0"/>
                    </a:cubicBezTo>
                    <a:cubicBezTo>
                      <a:pt x="116" y="0"/>
                      <a:pt x="212" y="0"/>
                      <a:pt x="308" y="0"/>
                    </a:cubicBezTo>
                    <a:cubicBezTo>
                      <a:pt x="319" y="0"/>
                      <a:pt x="326" y="6"/>
                      <a:pt x="326" y="17"/>
                    </a:cubicBezTo>
                    <a:cubicBezTo>
                      <a:pt x="326" y="51"/>
                      <a:pt x="326" y="86"/>
                      <a:pt x="326" y="120"/>
                    </a:cubicBezTo>
                    <a:cubicBezTo>
                      <a:pt x="326" y="125"/>
                      <a:pt x="324" y="125"/>
                      <a:pt x="320" y="125"/>
                    </a:cubicBezTo>
                    <a:cubicBezTo>
                      <a:pt x="268" y="125"/>
                      <a:pt x="215" y="125"/>
                      <a:pt x="163" y="1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685"/>
              <p:cNvSpPr>
                <a:spLocks/>
              </p:cNvSpPr>
              <p:nvPr/>
            </p:nvSpPr>
            <p:spPr bwMode="auto">
              <a:xfrm>
                <a:off x="3522663" y="4364038"/>
                <a:ext cx="1508125" cy="433388"/>
              </a:xfrm>
              <a:custGeom>
                <a:avLst/>
                <a:gdLst>
                  <a:gd name="T0" fmla="*/ 75 w 150"/>
                  <a:gd name="T1" fmla="*/ 0 h 43"/>
                  <a:gd name="T2" fmla="*/ 144 w 150"/>
                  <a:gd name="T3" fmla="*/ 0 h 43"/>
                  <a:gd name="T4" fmla="*/ 150 w 150"/>
                  <a:gd name="T5" fmla="*/ 6 h 43"/>
                  <a:gd name="T6" fmla="*/ 150 w 150"/>
                  <a:gd name="T7" fmla="*/ 37 h 43"/>
                  <a:gd name="T8" fmla="*/ 144 w 150"/>
                  <a:gd name="T9" fmla="*/ 43 h 43"/>
                  <a:gd name="T10" fmla="*/ 5 w 150"/>
                  <a:gd name="T11" fmla="*/ 43 h 43"/>
                  <a:gd name="T12" fmla="*/ 0 w 150"/>
                  <a:gd name="T13" fmla="*/ 38 h 43"/>
                  <a:gd name="T14" fmla="*/ 0 w 150"/>
                  <a:gd name="T15" fmla="*/ 6 h 43"/>
                  <a:gd name="T16" fmla="*/ 6 w 150"/>
                  <a:gd name="T17" fmla="*/ 0 h 43"/>
                  <a:gd name="T18" fmla="*/ 75 w 150"/>
                  <a:gd name="T19" fmla="*/ 0 h 43"/>
                  <a:gd name="T20" fmla="*/ 75 w 150"/>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
                    <a:moveTo>
                      <a:pt x="75" y="0"/>
                    </a:moveTo>
                    <a:cubicBezTo>
                      <a:pt x="98" y="0"/>
                      <a:pt x="121" y="0"/>
                      <a:pt x="144" y="0"/>
                    </a:cubicBezTo>
                    <a:cubicBezTo>
                      <a:pt x="148" y="0"/>
                      <a:pt x="150" y="1"/>
                      <a:pt x="150" y="6"/>
                    </a:cubicBezTo>
                    <a:cubicBezTo>
                      <a:pt x="149" y="16"/>
                      <a:pt x="150" y="27"/>
                      <a:pt x="150" y="37"/>
                    </a:cubicBezTo>
                    <a:cubicBezTo>
                      <a:pt x="150" y="41"/>
                      <a:pt x="149" y="43"/>
                      <a:pt x="144" y="43"/>
                    </a:cubicBezTo>
                    <a:cubicBezTo>
                      <a:pt x="98" y="43"/>
                      <a:pt x="52" y="43"/>
                      <a:pt x="5" y="43"/>
                    </a:cubicBezTo>
                    <a:cubicBezTo>
                      <a:pt x="2" y="43"/>
                      <a:pt x="0" y="42"/>
                      <a:pt x="0" y="38"/>
                    </a:cubicBezTo>
                    <a:cubicBezTo>
                      <a:pt x="0" y="27"/>
                      <a:pt x="1" y="17"/>
                      <a:pt x="0" y="6"/>
                    </a:cubicBezTo>
                    <a:cubicBezTo>
                      <a:pt x="0" y="1"/>
                      <a:pt x="2" y="0"/>
                      <a:pt x="6" y="0"/>
                    </a:cubicBezTo>
                    <a:cubicBezTo>
                      <a:pt x="29" y="0"/>
                      <a:pt x="52" y="0"/>
                      <a:pt x="75" y="0"/>
                    </a:cubicBezTo>
                    <a:cubicBezTo>
                      <a:pt x="75" y="0"/>
                      <a:pt x="75"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3" name="Titre 2"/>
          <p:cNvSpPr>
            <a:spLocks noGrp="1"/>
          </p:cNvSpPr>
          <p:nvPr>
            <p:ph type="title"/>
          </p:nvPr>
        </p:nvSpPr>
        <p:spPr/>
        <p:txBody>
          <a:bodyPr>
            <a:normAutofit/>
          </a:bodyPr>
          <a:lstStyle/>
          <a:p>
            <a:r>
              <a:rPr lang="en-US" sz="4000" dirty="0"/>
              <a:t>Swiss Data Science Center (SDSC)</a:t>
            </a:r>
          </a:p>
        </p:txBody>
      </p:sp>
      <p:sp>
        <p:nvSpPr>
          <p:cNvPr id="5" name="Oval 11"/>
          <p:cNvSpPr/>
          <p:nvPr/>
        </p:nvSpPr>
        <p:spPr>
          <a:xfrm>
            <a:off x="4727900" y="2741342"/>
            <a:ext cx="2474214" cy="2474212"/>
          </a:xfrm>
          <a:prstGeom prst="ellipse">
            <a:avLst/>
          </a:prstGeom>
          <a:noFill/>
          <a:ln w="6350" cmpd="sng">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16"/>
          <p:cNvSpPr txBox="1"/>
          <p:nvPr/>
        </p:nvSpPr>
        <p:spPr>
          <a:xfrm>
            <a:off x="3959294" y="4704352"/>
            <a:ext cx="1697901" cy="338554"/>
          </a:xfrm>
          <a:prstGeom prst="rect">
            <a:avLst/>
          </a:prstGeom>
          <a:solidFill>
            <a:schemeClr val="bg1"/>
          </a:solidFill>
        </p:spPr>
        <p:txBody>
          <a:bodyPr wrap="none" rtlCol="0">
            <a:spAutoFit/>
          </a:bodyPr>
          <a:lstStyle/>
          <a:p>
            <a:pPr algn="ctr"/>
            <a:r>
              <a:rPr lang="en-US" sz="1600" dirty="0">
                <a:latin typeface="Verdana"/>
                <a:cs typeface="Verdana"/>
              </a:rPr>
              <a:t>Data scientists</a:t>
            </a:r>
          </a:p>
        </p:txBody>
      </p:sp>
      <p:sp>
        <p:nvSpPr>
          <p:cNvPr id="9" name="TextBox 15"/>
          <p:cNvSpPr txBox="1"/>
          <p:nvPr/>
        </p:nvSpPr>
        <p:spPr>
          <a:xfrm>
            <a:off x="5042033" y="3094987"/>
            <a:ext cx="1817425" cy="338554"/>
          </a:xfrm>
          <a:prstGeom prst="rect">
            <a:avLst/>
          </a:prstGeom>
          <a:noFill/>
        </p:spPr>
        <p:txBody>
          <a:bodyPr wrap="none" rtlCol="0">
            <a:spAutoFit/>
          </a:bodyPr>
          <a:lstStyle/>
          <a:p>
            <a:pPr algn="ctr"/>
            <a:r>
              <a:rPr lang="en-US" sz="1600" dirty="0">
                <a:latin typeface="Verdana"/>
                <a:cs typeface="Verdana"/>
              </a:rPr>
              <a:t>Domain experts</a:t>
            </a:r>
          </a:p>
        </p:txBody>
      </p:sp>
      <p:sp>
        <p:nvSpPr>
          <p:cNvPr id="11" name="TextBox 17"/>
          <p:cNvSpPr txBox="1"/>
          <p:nvPr/>
        </p:nvSpPr>
        <p:spPr>
          <a:xfrm>
            <a:off x="6292941" y="4704352"/>
            <a:ext cx="1702910" cy="338554"/>
          </a:xfrm>
          <a:prstGeom prst="rect">
            <a:avLst/>
          </a:prstGeom>
          <a:solidFill>
            <a:srgbClr val="FFFFFF"/>
          </a:solidFill>
        </p:spPr>
        <p:txBody>
          <a:bodyPr wrap="none" rtlCol="0">
            <a:spAutoFit/>
          </a:bodyPr>
          <a:lstStyle/>
          <a:p>
            <a:pPr algn="ctr"/>
            <a:r>
              <a:rPr lang="en-US" sz="1600" dirty="0">
                <a:latin typeface="Verdana"/>
                <a:cs typeface="Verdana"/>
              </a:rPr>
              <a:t>Data providers</a:t>
            </a:r>
          </a:p>
        </p:txBody>
      </p:sp>
      <p:grpSp>
        <p:nvGrpSpPr>
          <p:cNvPr id="31" name="Grouper 30"/>
          <p:cNvGrpSpPr/>
          <p:nvPr/>
        </p:nvGrpSpPr>
        <p:grpSpPr>
          <a:xfrm>
            <a:off x="6784130" y="3917595"/>
            <a:ext cx="691525" cy="691525"/>
            <a:chOff x="5309447" y="4016224"/>
            <a:chExt cx="691525" cy="691525"/>
          </a:xfrm>
        </p:grpSpPr>
        <p:sp>
          <p:nvSpPr>
            <p:cNvPr id="2" name="Ellipse 1"/>
            <p:cNvSpPr/>
            <p:nvPr/>
          </p:nvSpPr>
          <p:spPr>
            <a:xfrm>
              <a:off x="5309447" y="4016224"/>
              <a:ext cx="691525" cy="691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 name="Group 148"/>
            <p:cNvGrpSpPr>
              <a:grpSpLocks noChangeAspect="1"/>
            </p:cNvGrpSpPr>
            <p:nvPr/>
          </p:nvGrpSpPr>
          <p:grpSpPr bwMode="auto">
            <a:xfrm>
              <a:off x="5462624" y="4131712"/>
              <a:ext cx="411767" cy="463717"/>
              <a:chOff x="731" y="-257"/>
              <a:chExt cx="4296" cy="4838"/>
            </a:xfrm>
            <a:solidFill>
              <a:schemeClr val="bg1"/>
            </a:solidFill>
          </p:grpSpPr>
          <p:sp>
            <p:nvSpPr>
              <p:cNvPr id="23" name="Freeform 149"/>
              <p:cNvSpPr>
                <a:spLocks/>
              </p:cNvSpPr>
              <p:nvPr/>
            </p:nvSpPr>
            <p:spPr bwMode="auto">
              <a:xfrm>
                <a:off x="1881" y="865"/>
                <a:ext cx="2005" cy="3716"/>
              </a:xfrm>
              <a:custGeom>
                <a:avLst/>
                <a:gdLst>
                  <a:gd name="T0" fmla="*/ 279 w 849"/>
                  <a:gd name="T1" fmla="*/ 1573 h 1573"/>
                  <a:gd name="T2" fmla="*/ 275 w 849"/>
                  <a:gd name="T3" fmla="*/ 1565 h 1573"/>
                  <a:gd name="T4" fmla="*/ 202 w 849"/>
                  <a:gd name="T5" fmla="*/ 1450 h 1573"/>
                  <a:gd name="T6" fmla="*/ 188 w 849"/>
                  <a:gd name="T7" fmla="*/ 1016 h 1573"/>
                  <a:gd name="T8" fmla="*/ 183 w 849"/>
                  <a:gd name="T9" fmla="*/ 803 h 1573"/>
                  <a:gd name="T10" fmla="*/ 159 w 849"/>
                  <a:gd name="T11" fmla="*/ 777 h 1573"/>
                  <a:gd name="T12" fmla="*/ 102 w 849"/>
                  <a:gd name="T13" fmla="*/ 761 h 1573"/>
                  <a:gd name="T14" fmla="*/ 34 w 849"/>
                  <a:gd name="T15" fmla="*/ 670 h 1573"/>
                  <a:gd name="T16" fmla="*/ 5 w 849"/>
                  <a:gd name="T17" fmla="*/ 471 h 1573"/>
                  <a:gd name="T18" fmla="*/ 8 w 849"/>
                  <a:gd name="T19" fmla="*/ 291 h 1573"/>
                  <a:gd name="T20" fmla="*/ 30 w 849"/>
                  <a:gd name="T21" fmla="*/ 119 h 1573"/>
                  <a:gd name="T22" fmla="*/ 132 w 849"/>
                  <a:gd name="T23" fmla="*/ 21 h 1573"/>
                  <a:gd name="T24" fmla="*/ 295 w 849"/>
                  <a:gd name="T25" fmla="*/ 2 h 1573"/>
                  <a:gd name="T26" fmla="*/ 333 w 849"/>
                  <a:gd name="T27" fmla="*/ 21 h 1573"/>
                  <a:gd name="T28" fmla="*/ 413 w 849"/>
                  <a:gd name="T29" fmla="*/ 142 h 1573"/>
                  <a:gd name="T30" fmla="*/ 433 w 849"/>
                  <a:gd name="T31" fmla="*/ 142 h 1573"/>
                  <a:gd name="T32" fmla="*/ 510 w 849"/>
                  <a:gd name="T33" fmla="*/ 25 h 1573"/>
                  <a:gd name="T34" fmla="*/ 560 w 849"/>
                  <a:gd name="T35" fmla="*/ 3 h 1573"/>
                  <a:gd name="T36" fmla="*/ 736 w 849"/>
                  <a:gd name="T37" fmla="*/ 25 h 1573"/>
                  <a:gd name="T38" fmla="*/ 813 w 849"/>
                  <a:gd name="T39" fmla="*/ 97 h 1573"/>
                  <a:gd name="T40" fmla="*/ 844 w 849"/>
                  <a:gd name="T41" fmla="*/ 439 h 1573"/>
                  <a:gd name="T42" fmla="*/ 814 w 849"/>
                  <a:gd name="T43" fmla="*/ 660 h 1573"/>
                  <a:gd name="T44" fmla="*/ 687 w 849"/>
                  <a:gd name="T45" fmla="*/ 777 h 1573"/>
                  <a:gd name="T46" fmla="*/ 663 w 849"/>
                  <a:gd name="T47" fmla="*/ 803 h 1573"/>
                  <a:gd name="T48" fmla="*/ 647 w 849"/>
                  <a:gd name="T49" fmla="*/ 1364 h 1573"/>
                  <a:gd name="T50" fmla="*/ 643 w 849"/>
                  <a:gd name="T51" fmla="*/ 1468 h 1573"/>
                  <a:gd name="T52" fmla="*/ 581 w 849"/>
                  <a:gd name="T53" fmla="*/ 1561 h 1573"/>
                  <a:gd name="T54" fmla="*/ 564 w 849"/>
                  <a:gd name="T55" fmla="*/ 1571 h 1573"/>
                  <a:gd name="T56" fmla="*/ 565 w 849"/>
                  <a:gd name="T57" fmla="*/ 1572 h 1573"/>
                  <a:gd name="T58" fmla="*/ 567 w 849"/>
                  <a:gd name="T59" fmla="*/ 1573 h 1573"/>
                  <a:gd name="T60" fmla="*/ 507 w 849"/>
                  <a:gd name="T61" fmla="*/ 1573 h 1573"/>
                  <a:gd name="T62" fmla="*/ 434 w 849"/>
                  <a:gd name="T63" fmla="*/ 1532 h 1573"/>
                  <a:gd name="T64" fmla="*/ 409 w 849"/>
                  <a:gd name="T65" fmla="*/ 1534 h 1573"/>
                  <a:gd name="T66" fmla="*/ 349 w 849"/>
                  <a:gd name="T67" fmla="*/ 1568 h 1573"/>
                  <a:gd name="T68" fmla="*/ 347 w 849"/>
                  <a:gd name="T69" fmla="*/ 1573 h 1573"/>
                  <a:gd name="T70" fmla="*/ 339 w 849"/>
                  <a:gd name="T71" fmla="*/ 1573 h 1573"/>
                  <a:gd name="T72" fmla="*/ 339 w 849"/>
                  <a:gd name="T73" fmla="*/ 1570 h 1573"/>
                  <a:gd name="T74" fmla="*/ 335 w 849"/>
                  <a:gd name="T75" fmla="*/ 1573 h 1573"/>
                  <a:gd name="T76" fmla="*/ 279 w 849"/>
                  <a:gd name="T77" fmla="*/ 1573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9" h="1573">
                    <a:moveTo>
                      <a:pt x="279" y="1573"/>
                    </a:moveTo>
                    <a:cubicBezTo>
                      <a:pt x="286" y="1566"/>
                      <a:pt x="277" y="1566"/>
                      <a:pt x="275" y="1565"/>
                    </a:cubicBezTo>
                    <a:cubicBezTo>
                      <a:pt x="225" y="1543"/>
                      <a:pt x="204" y="1505"/>
                      <a:pt x="202" y="1450"/>
                    </a:cubicBezTo>
                    <a:cubicBezTo>
                      <a:pt x="199" y="1305"/>
                      <a:pt x="193" y="1161"/>
                      <a:pt x="188" y="1016"/>
                    </a:cubicBezTo>
                    <a:cubicBezTo>
                      <a:pt x="186" y="945"/>
                      <a:pt x="184" y="874"/>
                      <a:pt x="183" y="803"/>
                    </a:cubicBezTo>
                    <a:cubicBezTo>
                      <a:pt x="183" y="784"/>
                      <a:pt x="175" y="778"/>
                      <a:pt x="159" y="777"/>
                    </a:cubicBezTo>
                    <a:cubicBezTo>
                      <a:pt x="139" y="776"/>
                      <a:pt x="120" y="770"/>
                      <a:pt x="102" y="761"/>
                    </a:cubicBezTo>
                    <a:cubicBezTo>
                      <a:pt x="63" y="743"/>
                      <a:pt x="41" y="714"/>
                      <a:pt x="34" y="670"/>
                    </a:cubicBezTo>
                    <a:cubicBezTo>
                      <a:pt x="24" y="603"/>
                      <a:pt x="10" y="538"/>
                      <a:pt x="5" y="471"/>
                    </a:cubicBezTo>
                    <a:cubicBezTo>
                      <a:pt x="0" y="411"/>
                      <a:pt x="1" y="351"/>
                      <a:pt x="8" y="291"/>
                    </a:cubicBezTo>
                    <a:cubicBezTo>
                      <a:pt x="15" y="234"/>
                      <a:pt x="25" y="177"/>
                      <a:pt x="30" y="119"/>
                    </a:cubicBezTo>
                    <a:cubicBezTo>
                      <a:pt x="34" y="65"/>
                      <a:pt x="63" y="27"/>
                      <a:pt x="132" y="21"/>
                    </a:cubicBezTo>
                    <a:cubicBezTo>
                      <a:pt x="186" y="16"/>
                      <a:pt x="240" y="9"/>
                      <a:pt x="295" y="2"/>
                    </a:cubicBezTo>
                    <a:cubicBezTo>
                      <a:pt x="312" y="0"/>
                      <a:pt x="324" y="6"/>
                      <a:pt x="333" y="21"/>
                    </a:cubicBezTo>
                    <a:cubicBezTo>
                      <a:pt x="360" y="61"/>
                      <a:pt x="387" y="101"/>
                      <a:pt x="413" y="142"/>
                    </a:cubicBezTo>
                    <a:cubicBezTo>
                      <a:pt x="422" y="155"/>
                      <a:pt x="425" y="154"/>
                      <a:pt x="433" y="142"/>
                    </a:cubicBezTo>
                    <a:cubicBezTo>
                      <a:pt x="458" y="103"/>
                      <a:pt x="485" y="65"/>
                      <a:pt x="510" y="25"/>
                    </a:cubicBezTo>
                    <a:cubicBezTo>
                      <a:pt x="522" y="6"/>
                      <a:pt x="536" y="0"/>
                      <a:pt x="560" y="3"/>
                    </a:cubicBezTo>
                    <a:cubicBezTo>
                      <a:pt x="618" y="12"/>
                      <a:pt x="677" y="17"/>
                      <a:pt x="736" y="25"/>
                    </a:cubicBezTo>
                    <a:cubicBezTo>
                      <a:pt x="776" y="30"/>
                      <a:pt x="808" y="58"/>
                      <a:pt x="813" y="97"/>
                    </a:cubicBezTo>
                    <a:cubicBezTo>
                      <a:pt x="827" y="211"/>
                      <a:pt x="849" y="324"/>
                      <a:pt x="844" y="439"/>
                    </a:cubicBezTo>
                    <a:cubicBezTo>
                      <a:pt x="840" y="513"/>
                      <a:pt x="827" y="587"/>
                      <a:pt x="814" y="660"/>
                    </a:cubicBezTo>
                    <a:cubicBezTo>
                      <a:pt x="799" y="736"/>
                      <a:pt x="765" y="767"/>
                      <a:pt x="687" y="777"/>
                    </a:cubicBezTo>
                    <a:cubicBezTo>
                      <a:pt x="671" y="779"/>
                      <a:pt x="664" y="784"/>
                      <a:pt x="663" y="803"/>
                    </a:cubicBezTo>
                    <a:cubicBezTo>
                      <a:pt x="659" y="990"/>
                      <a:pt x="653" y="1177"/>
                      <a:pt x="647" y="1364"/>
                    </a:cubicBezTo>
                    <a:cubicBezTo>
                      <a:pt x="646" y="1399"/>
                      <a:pt x="645" y="1433"/>
                      <a:pt x="643" y="1468"/>
                    </a:cubicBezTo>
                    <a:cubicBezTo>
                      <a:pt x="641" y="1511"/>
                      <a:pt x="618" y="1541"/>
                      <a:pt x="581" y="1561"/>
                    </a:cubicBezTo>
                    <a:cubicBezTo>
                      <a:pt x="575" y="1564"/>
                      <a:pt x="567" y="1564"/>
                      <a:pt x="564" y="1571"/>
                    </a:cubicBezTo>
                    <a:cubicBezTo>
                      <a:pt x="564" y="1571"/>
                      <a:pt x="565" y="1572"/>
                      <a:pt x="565" y="1572"/>
                    </a:cubicBezTo>
                    <a:cubicBezTo>
                      <a:pt x="566" y="1572"/>
                      <a:pt x="567" y="1573"/>
                      <a:pt x="567" y="1573"/>
                    </a:cubicBezTo>
                    <a:cubicBezTo>
                      <a:pt x="547" y="1573"/>
                      <a:pt x="527" y="1573"/>
                      <a:pt x="507" y="1573"/>
                    </a:cubicBezTo>
                    <a:cubicBezTo>
                      <a:pt x="482" y="1561"/>
                      <a:pt x="455" y="1552"/>
                      <a:pt x="434" y="1532"/>
                    </a:cubicBezTo>
                    <a:cubicBezTo>
                      <a:pt x="427" y="1525"/>
                      <a:pt x="416" y="1527"/>
                      <a:pt x="409" y="1534"/>
                    </a:cubicBezTo>
                    <a:cubicBezTo>
                      <a:pt x="391" y="1550"/>
                      <a:pt x="372" y="1562"/>
                      <a:pt x="349" y="1568"/>
                    </a:cubicBezTo>
                    <a:cubicBezTo>
                      <a:pt x="346" y="1568"/>
                      <a:pt x="344" y="1570"/>
                      <a:pt x="347" y="1573"/>
                    </a:cubicBezTo>
                    <a:cubicBezTo>
                      <a:pt x="345" y="1573"/>
                      <a:pt x="342" y="1573"/>
                      <a:pt x="339" y="1573"/>
                    </a:cubicBezTo>
                    <a:cubicBezTo>
                      <a:pt x="339" y="1572"/>
                      <a:pt x="339" y="1571"/>
                      <a:pt x="339" y="1570"/>
                    </a:cubicBezTo>
                    <a:cubicBezTo>
                      <a:pt x="338" y="1571"/>
                      <a:pt x="336" y="1572"/>
                      <a:pt x="335" y="1573"/>
                    </a:cubicBezTo>
                    <a:cubicBezTo>
                      <a:pt x="317" y="1573"/>
                      <a:pt x="298" y="1573"/>
                      <a:pt x="279" y="157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24" name="Freeform 150"/>
              <p:cNvSpPr>
                <a:spLocks/>
              </p:cNvSpPr>
              <p:nvPr/>
            </p:nvSpPr>
            <p:spPr bwMode="auto">
              <a:xfrm>
                <a:off x="3608" y="1011"/>
                <a:ext cx="1419" cy="3570"/>
              </a:xfrm>
              <a:custGeom>
                <a:avLst/>
                <a:gdLst>
                  <a:gd name="T0" fmla="*/ 60 w 601"/>
                  <a:gd name="T1" fmla="*/ 1511 h 1511"/>
                  <a:gd name="T2" fmla="*/ 26 w 601"/>
                  <a:gd name="T3" fmla="*/ 1488 h 1511"/>
                  <a:gd name="T4" fmla="*/ 5 w 601"/>
                  <a:gd name="T5" fmla="*/ 1438 h 1511"/>
                  <a:gd name="T6" fmla="*/ 11 w 601"/>
                  <a:gd name="T7" fmla="*/ 1357 h 1511"/>
                  <a:gd name="T8" fmla="*/ 15 w 601"/>
                  <a:gd name="T9" fmla="*/ 1223 h 1511"/>
                  <a:gd name="T10" fmla="*/ 25 w 601"/>
                  <a:gd name="T11" fmla="*/ 899 h 1511"/>
                  <a:gd name="T12" fmla="*/ 28 w 601"/>
                  <a:gd name="T13" fmla="*/ 813 h 1511"/>
                  <a:gd name="T14" fmla="*/ 44 w 601"/>
                  <a:gd name="T15" fmla="*/ 791 h 1511"/>
                  <a:gd name="T16" fmla="*/ 177 w 601"/>
                  <a:gd name="T17" fmla="*/ 623 h 1511"/>
                  <a:gd name="T18" fmla="*/ 211 w 601"/>
                  <a:gd name="T19" fmla="*/ 344 h 1511"/>
                  <a:gd name="T20" fmla="*/ 198 w 601"/>
                  <a:gd name="T21" fmla="*/ 175 h 1511"/>
                  <a:gd name="T22" fmla="*/ 207 w 601"/>
                  <a:gd name="T23" fmla="*/ 131 h 1511"/>
                  <a:gd name="T24" fmla="*/ 278 w 601"/>
                  <a:gd name="T25" fmla="*/ 25 h 1511"/>
                  <a:gd name="T26" fmla="*/ 321 w 601"/>
                  <a:gd name="T27" fmla="*/ 3 h 1511"/>
                  <a:gd name="T28" fmla="*/ 501 w 601"/>
                  <a:gd name="T29" fmla="*/ 24 h 1511"/>
                  <a:gd name="T30" fmla="*/ 568 w 601"/>
                  <a:gd name="T31" fmla="*/ 88 h 1511"/>
                  <a:gd name="T32" fmla="*/ 600 w 601"/>
                  <a:gd name="T33" fmla="*/ 381 h 1511"/>
                  <a:gd name="T34" fmla="*/ 571 w 601"/>
                  <a:gd name="T35" fmla="*/ 629 h 1511"/>
                  <a:gd name="T36" fmla="*/ 445 w 601"/>
                  <a:gd name="T37" fmla="*/ 747 h 1511"/>
                  <a:gd name="T38" fmla="*/ 427 w 601"/>
                  <a:gd name="T39" fmla="*/ 765 h 1511"/>
                  <a:gd name="T40" fmla="*/ 421 w 601"/>
                  <a:gd name="T41" fmla="*/ 923 h 1511"/>
                  <a:gd name="T42" fmla="*/ 412 w 601"/>
                  <a:gd name="T43" fmla="*/ 1239 h 1511"/>
                  <a:gd name="T44" fmla="*/ 405 w 601"/>
                  <a:gd name="T45" fmla="*/ 1414 h 1511"/>
                  <a:gd name="T46" fmla="*/ 347 w 601"/>
                  <a:gd name="T47" fmla="*/ 1499 h 1511"/>
                  <a:gd name="T48" fmla="*/ 332 w 601"/>
                  <a:gd name="T49" fmla="*/ 1511 h 1511"/>
                  <a:gd name="T50" fmla="*/ 268 w 601"/>
                  <a:gd name="T51" fmla="*/ 1511 h 1511"/>
                  <a:gd name="T52" fmla="*/ 212 w 601"/>
                  <a:gd name="T53" fmla="*/ 1476 h 1511"/>
                  <a:gd name="T54" fmla="*/ 176 w 601"/>
                  <a:gd name="T55" fmla="*/ 1477 h 1511"/>
                  <a:gd name="T56" fmla="*/ 134 w 601"/>
                  <a:gd name="T57" fmla="*/ 1502 h 1511"/>
                  <a:gd name="T58" fmla="*/ 124 w 601"/>
                  <a:gd name="T59" fmla="*/ 1511 h 1511"/>
                  <a:gd name="T60" fmla="*/ 60 w 601"/>
                  <a:gd name="T61"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1511">
                    <a:moveTo>
                      <a:pt x="60" y="1511"/>
                    </a:moveTo>
                    <a:cubicBezTo>
                      <a:pt x="53" y="1497"/>
                      <a:pt x="37" y="1497"/>
                      <a:pt x="26" y="1488"/>
                    </a:cubicBezTo>
                    <a:cubicBezTo>
                      <a:pt x="9" y="1475"/>
                      <a:pt x="0" y="1462"/>
                      <a:pt x="5" y="1438"/>
                    </a:cubicBezTo>
                    <a:cubicBezTo>
                      <a:pt x="11" y="1412"/>
                      <a:pt x="10" y="1384"/>
                      <a:pt x="11" y="1357"/>
                    </a:cubicBezTo>
                    <a:cubicBezTo>
                      <a:pt x="13" y="1312"/>
                      <a:pt x="13" y="1267"/>
                      <a:pt x="15" y="1223"/>
                    </a:cubicBezTo>
                    <a:cubicBezTo>
                      <a:pt x="20" y="1115"/>
                      <a:pt x="21" y="1007"/>
                      <a:pt x="25" y="899"/>
                    </a:cubicBezTo>
                    <a:cubicBezTo>
                      <a:pt x="25" y="871"/>
                      <a:pt x="27" y="842"/>
                      <a:pt x="28" y="813"/>
                    </a:cubicBezTo>
                    <a:cubicBezTo>
                      <a:pt x="28" y="802"/>
                      <a:pt x="33" y="796"/>
                      <a:pt x="44" y="791"/>
                    </a:cubicBezTo>
                    <a:cubicBezTo>
                      <a:pt x="118" y="759"/>
                      <a:pt x="163" y="705"/>
                      <a:pt x="177" y="623"/>
                    </a:cubicBezTo>
                    <a:cubicBezTo>
                      <a:pt x="193" y="530"/>
                      <a:pt x="209" y="438"/>
                      <a:pt x="211" y="344"/>
                    </a:cubicBezTo>
                    <a:cubicBezTo>
                      <a:pt x="212" y="287"/>
                      <a:pt x="206" y="231"/>
                      <a:pt x="198" y="175"/>
                    </a:cubicBezTo>
                    <a:cubicBezTo>
                      <a:pt x="195" y="158"/>
                      <a:pt x="198" y="145"/>
                      <a:pt x="207" y="131"/>
                    </a:cubicBezTo>
                    <a:cubicBezTo>
                      <a:pt x="232" y="96"/>
                      <a:pt x="255" y="61"/>
                      <a:pt x="278" y="25"/>
                    </a:cubicBezTo>
                    <a:cubicBezTo>
                      <a:pt x="289" y="9"/>
                      <a:pt x="301" y="0"/>
                      <a:pt x="321" y="3"/>
                    </a:cubicBezTo>
                    <a:cubicBezTo>
                      <a:pt x="381" y="10"/>
                      <a:pt x="441" y="16"/>
                      <a:pt x="501" y="24"/>
                    </a:cubicBezTo>
                    <a:cubicBezTo>
                      <a:pt x="537" y="30"/>
                      <a:pt x="562" y="53"/>
                      <a:pt x="568" y="88"/>
                    </a:cubicBezTo>
                    <a:cubicBezTo>
                      <a:pt x="583" y="185"/>
                      <a:pt x="598" y="283"/>
                      <a:pt x="600" y="381"/>
                    </a:cubicBezTo>
                    <a:cubicBezTo>
                      <a:pt x="601" y="465"/>
                      <a:pt x="586" y="547"/>
                      <a:pt x="571" y="629"/>
                    </a:cubicBezTo>
                    <a:cubicBezTo>
                      <a:pt x="556" y="706"/>
                      <a:pt x="525" y="736"/>
                      <a:pt x="445" y="747"/>
                    </a:cubicBezTo>
                    <a:cubicBezTo>
                      <a:pt x="433" y="748"/>
                      <a:pt x="429" y="753"/>
                      <a:pt x="427" y="765"/>
                    </a:cubicBezTo>
                    <a:cubicBezTo>
                      <a:pt x="421" y="818"/>
                      <a:pt x="424" y="871"/>
                      <a:pt x="421" y="923"/>
                    </a:cubicBezTo>
                    <a:cubicBezTo>
                      <a:pt x="416" y="1028"/>
                      <a:pt x="415" y="1133"/>
                      <a:pt x="412" y="1239"/>
                    </a:cubicBezTo>
                    <a:cubicBezTo>
                      <a:pt x="410" y="1297"/>
                      <a:pt x="408" y="1356"/>
                      <a:pt x="405" y="1414"/>
                    </a:cubicBezTo>
                    <a:cubicBezTo>
                      <a:pt x="403" y="1454"/>
                      <a:pt x="380" y="1480"/>
                      <a:pt x="347" y="1499"/>
                    </a:cubicBezTo>
                    <a:cubicBezTo>
                      <a:pt x="341" y="1502"/>
                      <a:pt x="333" y="1502"/>
                      <a:pt x="332" y="1511"/>
                    </a:cubicBezTo>
                    <a:cubicBezTo>
                      <a:pt x="311" y="1511"/>
                      <a:pt x="290" y="1511"/>
                      <a:pt x="268" y="1511"/>
                    </a:cubicBezTo>
                    <a:cubicBezTo>
                      <a:pt x="251" y="1496"/>
                      <a:pt x="228" y="1492"/>
                      <a:pt x="212" y="1476"/>
                    </a:cubicBezTo>
                    <a:cubicBezTo>
                      <a:pt x="200" y="1464"/>
                      <a:pt x="187" y="1466"/>
                      <a:pt x="176" y="1477"/>
                    </a:cubicBezTo>
                    <a:cubicBezTo>
                      <a:pt x="164" y="1489"/>
                      <a:pt x="150" y="1497"/>
                      <a:pt x="134" y="1502"/>
                    </a:cubicBezTo>
                    <a:cubicBezTo>
                      <a:pt x="129" y="1504"/>
                      <a:pt x="125" y="1505"/>
                      <a:pt x="124" y="1511"/>
                    </a:cubicBezTo>
                    <a:cubicBezTo>
                      <a:pt x="103" y="1511"/>
                      <a:pt x="82" y="1511"/>
                      <a:pt x="60" y="15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25" name="Freeform 151"/>
              <p:cNvSpPr>
                <a:spLocks/>
              </p:cNvSpPr>
              <p:nvPr/>
            </p:nvSpPr>
            <p:spPr bwMode="auto">
              <a:xfrm>
                <a:off x="731" y="1011"/>
                <a:ext cx="1417" cy="3570"/>
              </a:xfrm>
              <a:custGeom>
                <a:avLst/>
                <a:gdLst>
                  <a:gd name="T0" fmla="*/ 270 w 600"/>
                  <a:gd name="T1" fmla="*/ 1511 h 1511"/>
                  <a:gd name="T2" fmla="*/ 265 w 600"/>
                  <a:gd name="T3" fmla="*/ 1503 h 1511"/>
                  <a:gd name="T4" fmla="*/ 194 w 600"/>
                  <a:gd name="T5" fmla="*/ 1384 h 1511"/>
                  <a:gd name="T6" fmla="*/ 191 w 600"/>
                  <a:gd name="T7" fmla="*/ 1257 h 1511"/>
                  <a:gd name="T8" fmla="*/ 182 w 600"/>
                  <a:gd name="T9" fmla="*/ 927 h 1511"/>
                  <a:gd name="T10" fmla="*/ 175 w 600"/>
                  <a:gd name="T11" fmla="*/ 767 h 1511"/>
                  <a:gd name="T12" fmla="*/ 155 w 600"/>
                  <a:gd name="T13" fmla="*/ 746 h 1511"/>
                  <a:gd name="T14" fmla="*/ 79 w 600"/>
                  <a:gd name="T15" fmla="*/ 719 h 1511"/>
                  <a:gd name="T16" fmla="*/ 38 w 600"/>
                  <a:gd name="T17" fmla="*/ 664 h 1511"/>
                  <a:gd name="T18" fmla="*/ 2 w 600"/>
                  <a:gd name="T19" fmla="*/ 371 h 1511"/>
                  <a:gd name="T20" fmla="*/ 24 w 600"/>
                  <a:gd name="T21" fmla="*/ 161 h 1511"/>
                  <a:gd name="T22" fmla="*/ 33 w 600"/>
                  <a:gd name="T23" fmla="*/ 94 h 1511"/>
                  <a:gd name="T24" fmla="*/ 105 w 600"/>
                  <a:gd name="T25" fmla="*/ 23 h 1511"/>
                  <a:gd name="T26" fmla="*/ 273 w 600"/>
                  <a:gd name="T27" fmla="*/ 3 h 1511"/>
                  <a:gd name="T28" fmla="*/ 327 w 600"/>
                  <a:gd name="T29" fmla="*/ 28 h 1511"/>
                  <a:gd name="T30" fmla="*/ 381 w 600"/>
                  <a:gd name="T31" fmla="*/ 110 h 1511"/>
                  <a:gd name="T32" fmla="*/ 402 w 600"/>
                  <a:gd name="T33" fmla="*/ 197 h 1511"/>
                  <a:gd name="T34" fmla="*/ 424 w 600"/>
                  <a:gd name="T35" fmla="*/ 615 h 1511"/>
                  <a:gd name="T36" fmla="*/ 490 w 600"/>
                  <a:gd name="T37" fmla="*/ 748 h 1511"/>
                  <a:gd name="T38" fmla="*/ 557 w 600"/>
                  <a:gd name="T39" fmla="*/ 791 h 1511"/>
                  <a:gd name="T40" fmla="*/ 575 w 600"/>
                  <a:gd name="T41" fmla="*/ 816 h 1511"/>
                  <a:gd name="T42" fmla="*/ 583 w 600"/>
                  <a:gd name="T43" fmla="*/ 1101 h 1511"/>
                  <a:gd name="T44" fmla="*/ 594 w 600"/>
                  <a:gd name="T45" fmla="*/ 1422 h 1511"/>
                  <a:gd name="T46" fmla="*/ 595 w 600"/>
                  <a:gd name="T47" fmla="*/ 1430 h 1511"/>
                  <a:gd name="T48" fmla="*/ 557 w 600"/>
                  <a:gd name="T49" fmla="*/ 1499 h 1511"/>
                  <a:gd name="T50" fmla="*/ 542 w 600"/>
                  <a:gd name="T51" fmla="*/ 1511 h 1511"/>
                  <a:gd name="T52" fmla="*/ 478 w 600"/>
                  <a:gd name="T53" fmla="*/ 1511 h 1511"/>
                  <a:gd name="T54" fmla="*/ 474 w 600"/>
                  <a:gd name="T55" fmla="*/ 1505 h 1511"/>
                  <a:gd name="T56" fmla="*/ 421 w 600"/>
                  <a:gd name="T57" fmla="*/ 1473 h 1511"/>
                  <a:gd name="T58" fmla="*/ 401 w 600"/>
                  <a:gd name="T59" fmla="*/ 1470 h 1511"/>
                  <a:gd name="T60" fmla="*/ 334 w 600"/>
                  <a:gd name="T61" fmla="*/ 1511 h 1511"/>
                  <a:gd name="T62" fmla="*/ 270 w 600"/>
                  <a:gd name="T63"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0" h="1511">
                    <a:moveTo>
                      <a:pt x="270" y="1511"/>
                    </a:moveTo>
                    <a:cubicBezTo>
                      <a:pt x="270" y="1507"/>
                      <a:pt x="268" y="1505"/>
                      <a:pt x="265" y="1503"/>
                    </a:cubicBezTo>
                    <a:cubicBezTo>
                      <a:pt x="212" y="1481"/>
                      <a:pt x="195" y="1438"/>
                      <a:pt x="194" y="1384"/>
                    </a:cubicBezTo>
                    <a:cubicBezTo>
                      <a:pt x="194" y="1342"/>
                      <a:pt x="193" y="1299"/>
                      <a:pt x="191" y="1257"/>
                    </a:cubicBezTo>
                    <a:cubicBezTo>
                      <a:pt x="187" y="1147"/>
                      <a:pt x="185" y="1037"/>
                      <a:pt x="182" y="927"/>
                    </a:cubicBezTo>
                    <a:cubicBezTo>
                      <a:pt x="180" y="874"/>
                      <a:pt x="177" y="821"/>
                      <a:pt x="175" y="767"/>
                    </a:cubicBezTo>
                    <a:cubicBezTo>
                      <a:pt x="175" y="753"/>
                      <a:pt x="169" y="748"/>
                      <a:pt x="155" y="746"/>
                    </a:cubicBezTo>
                    <a:cubicBezTo>
                      <a:pt x="127" y="744"/>
                      <a:pt x="102" y="735"/>
                      <a:pt x="79" y="719"/>
                    </a:cubicBezTo>
                    <a:cubicBezTo>
                      <a:pt x="59" y="705"/>
                      <a:pt x="43" y="688"/>
                      <a:pt x="38" y="664"/>
                    </a:cubicBezTo>
                    <a:cubicBezTo>
                      <a:pt x="20" y="567"/>
                      <a:pt x="0" y="470"/>
                      <a:pt x="2" y="371"/>
                    </a:cubicBezTo>
                    <a:cubicBezTo>
                      <a:pt x="4" y="301"/>
                      <a:pt x="15" y="231"/>
                      <a:pt x="24" y="161"/>
                    </a:cubicBezTo>
                    <a:cubicBezTo>
                      <a:pt x="27" y="138"/>
                      <a:pt x="29" y="116"/>
                      <a:pt x="33" y="94"/>
                    </a:cubicBezTo>
                    <a:cubicBezTo>
                      <a:pt x="40" y="55"/>
                      <a:pt x="66" y="29"/>
                      <a:pt x="105" y="23"/>
                    </a:cubicBezTo>
                    <a:cubicBezTo>
                      <a:pt x="161" y="16"/>
                      <a:pt x="217" y="10"/>
                      <a:pt x="273" y="3"/>
                    </a:cubicBezTo>
                    <a:cubicBezTo>
                      <a:pt x="297" y="0"/>
                      <a:pt x="314" y="7"/>
                      <a:pt x="327" y="28"/>
                    </a:cubicBezTo>
                    <a:cubicBezTo>
                      <a:pt x="343" y="56"/>
                      <a:pt x="361" y="84"/>
                      <a:pt x="381" y="110"/>
                    </a:cubicBezTo>
                    <a:cubicBezTo>
                      <a:pt x="402" y="136"/>
                      <a:pt x="408" y="164"/>
                      <a:pt x="402" y="197"/>
                    </a:cubicBezTo>
                    <a:cubicBezTo>
                      <a:pt x="380" y="337"/>
                      <a:pt x="398" y="476"/>
                      <a:pt x="424" y="615"/>
                    </a:cubicBezTo>
                    <a:cubicBezTo>
                      <a:pt x="434" y="666"/>
                      <a:pt x="449" y="713"/>
                      <a:pt x="490" y="748"/>
                    </a:cubicBezTo>
                    <a:cubicBezTo>
                      <a:pt x="510" y="766"/>
                      <a:pt x="532" y="781"/>
                      <a:pt x="557" y="791"/>
                    </a:cubicBezTo>
                    <a:cubicBezTo>
                      <a:pt x="569" y="796"/>
                      <a:pt x="574" y="802"/>
                      <a:pt x="575" y="816"/>
                    </a:cubicBezTo>
                    <a:cubicBezTo>
                      <a:pt x="577" y="911"/>
                      <a:pt x="580" y="1006"/>
                      <a:pt x="583" y="1101"/>
                    </a:cubicBezTo>
                    <a:cubicBezTo>
                      <a:pt x="586" y="1208"/>
                      <a:pt x="590" y="1315"/>
                      <a:pt x="594" y="1422"/>
                    </a:cubicBezTo>
                    <a:cubicBezTo>
                      <a:pt x="594" y="1425"/>
                      <a:pt x="595" y="1428"/>
                      <a:pt x="595" y="1430"/>
                    </a:cubicBezTo>
                    <a:cubicBezTo>
                      <a:pt x="600" y="1471"/>
                      <a:pt x="594" y="1482"/>
                      <a:pt x="557" y="1499"/>
                    </a:cubicBezTo>
                    <a:cubicBezTo>
                      <a:pt x="552" y="1502"/>
                      <a:pt x="544" y="1503"/>
                      <a:pt x="542" y="1511"/>
                    </a:cubicBezTo>
                    <a:cubicBezTo>
                      <a:pt x="521" y="1511"/>
                      <a:pt x="500" y="1511"/>
                      <a:pt x="478" y="1511"/>
                    </a:cubicBezTo>
                    <a:cubicBezTo>
                      <a:pt x="477" y="1509"/>
                      <a:pt x="476" y="1505"/>
                      <a:pt x="474" y="1505"/>
                    </a:cubicBezTo>
                    <a:cubicBezTo>
                      <a:pt x="454" y="1498"/>
                      <a:pt x="437" y="1487"/>
                      <a:pt x="421" y="1473"/>
                    </a:cubicBezTo>
                    <a:cubicBezTo>
                      <a:pt x="416" y="1468"/>
                      <a:pt x="407" y="1465"/>
                      <a:pt x="401" y="1470"/>
                    </a:cubicBezTo>
                    <a:cubicBezTo>
                      <a:pt x="380" y="1486"/>
                      <a:pt x="356" y="1496"/>
                      <a:pt x="334" y="1511"/>
                    </a:cubicBezTo>
                    <a:cubicBezTo>
                      <a:pt x="313" y="1511"/>
                      <a:pt x="292" y="1511"/>
                      <a:pt x="270" y="15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26" name="Freeform 152"/>
              <p:cNvSpPr>
                <a:spLocks/>
              </p:cNvSpPr>
              <p:nvPr/>
            </p:nvSpPr>
            <p:spPr bwMode="auto">
              <a:xfrm>
                <a:off x="2417" y="-257"/>
                <a:ext cx="919" cy="1004"/>
              </a:xfrm>
              <a:custGeom>
                <a:avLst/>
                <a:gdLst>
                  <a:gd name="T0" fmla="*/ 236 w 389"/>
                  <a:gd name="T1" fmla="*/ 0 h 425"/>
                  <a:gd name="T2" fmla="*/ 244 w 389"/>
                  <a:gd name="T3" fmla="*/ 8 h 425"/>
                  <a:gd name="T4" fmla="*/ 369 w 389"/>
                  <a:gd name="T5" fmla="*/ 227 h 425"/>
                  <a:gd name="T6" fmla="*/ 286 w 389"/>
                  <a:gd name="T7" fmla="*/ 378 h 425"/>
                  <a:gd name="T8" fmla="*/ 113 w 389"/>
                  <a:gd name="T9" fmla="*/ 381 h 425"/>
                  <a:gd name="T10" fmla="*/ 28 w 389"/>
                  <a:gd name="T11" fmla="*/ 131 h 425"/>
                  <a:gd name="T12" fmla="*/ 139 w 389"/>
                  <a:gd name="T13" fmla="*/ 11 h 425"/>
                  <a:gd name="T14" fmla="*/ 154 w 389"/>
                  <a:gd name="T15" fmla="*/ 4 h 425"/>
                  <a:gd name="T16" fmla="*/ 155 w 389"/>
                  <a:gd name="T17" fmla="*/ 2 h 425"/>
                  <a:gd name="T18" fmla="*/ 152 w 389"/>
                  <a:gd name="T19" fmla="*/ 0 h 425"/>
                  <a:gd name="T20" fmla="*/ 172 w 389"/>
                  <a:gd name="T21" fmla="*/ 0 h 425"/>
                  <a:gd name="T22" fmla="*/ 180 w 389"/>
                  <a:gd name="T23" fmla="*/ 0 h 425"/>
                  <a:gd name="T24" fmla="*/ 224 w 389"/>
                  <a:gd name="T25" fmla="*/ 0 h 425"/>
                  <a:gd name="T26" fmla="*/ 228 w 389"/>
                  <a:gd name="T27" fmla="*/ 3 h 425"/>
                  <a:gd name="T28" fmla="*/ 228 w 389"/>
                  <a:gd name="T29" fmla="*/ 0 h 425"/>
                  <a:gd name="T30" fmla="*/ 236 w 389"/>
                  <a:gd name="T31"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9" h="425">
                    <a:moveTo>
                      <a:pt x="236" y="0"/>
                    </a:moveTo>
                    <a:cubicBezTo>
                      <a:pt x="233" y="9"/>
                      <a:pt x="241" y="7"/>
                      <a:pt x="244" y="8"/>
                    </a:cubicBezTo>
                    <a:cubicBezTo>
                      <a:pt x="337" y="40"/>
                      <a:pt x="389" y="131"/>
                      <a:pt x="369" y="227"/>
                    </a:cubicBezTo>
                    <a:cubicBezTo>
                      <a:pt x="357" y="286"/>
                      <a:pt x="332" y="338"/>
                      <a:pt x="286" y="378"/>
                    </a:cubicBezTo>
                    <a:cubicBezTo>
                      <a:pt x="231" y="424"/>
                      <a:pt x="169" y="425"/>
                      <a:pt x="113" y="381"/>
                    </a:cubicBezTo>
                    <a:cubicBezTo>
                      <a:pt x="46" y="327"/>
                      <a:pt x="0" y="217"/>
                      <a:pt x="28" y="131"/>
                    </a:cubicBezTo>
                    <a:cubicBezTo>
                      <a:pt x="46" y="74"/>
                      <a:pt x="82" y="33"/>
                      <a:pt x="139" y="11"/>
                    </a:cubicBezTo>
                    <a:cubicBezTo>
                      <a:pt x="144" y="9"/>
                      <a:pt x="149" y="6"/>
                      <a:pt x="154" y="4"/>
                    </a:cubicBezTo>
                    <a:cubicBezTo>
                      <a:pt x="155" y="3"/>
                      <a:pt x="155" y="2"/>
                      <a:pt x="155" y="2"/>
                    </a:cubicBezTo>
                    <a:cubicBezTo>
                      <a:pt x="154" y="1"/>
                      <a:pt x="153" y="0"/>
                      <a:pt x="152" y="0"/>
                    </a:cubicBezTo>
                    <a:cubicBezTo>
                      <a:pt x="159" y="0"/>
                      <a:pt x="166" y="0"/>
                      <a:pt x="172" y="0"/>
                    </a:cubicBezTo>
                    <a:cubicBezTo>
                      <a:pt x="175" y="6"/>
                      <a:pt x="178" y="2"/>
                      <a:pt x="180" y="0"/>
                    </a:cubicBezTo>
                    <a:cubicBezTo>
                      <a:pt x="195" y="0"/>
                      <a:pt x="210" y="0"/>
                      <a:pt x="224" y="0"/>
                    </a:cubicBezTo>
                    <a:cubicBezTo>
                      <a:pt x="225" y="2"/>
                      <a:pt x="226" y="3"/>
                      <a:pt x="228" y="3"/>
                    </a:cubicBezTo>
                    <a:cubicBezTo>
                      <a:pt x="228" y="3"/>
                      <a:pt x="228" y="1"/>
                      <a:pt x="228" y="0"/>
                    </a:cubicBezTo>
                    <a:cubicBezTo>
                      <a:pt x="231" y="0"/>
                      <a:pt x="234" y="0"/>
                      <a:pt x="23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29" name="Freeform 155"/>
              <p:cNvSpPr>
                <a:spLocks/>
              </p:cNvSpPr>
              <p:nvPr/>
            </p:nvSpPr>
            <p:spPr bwMode="auto">
              <a:xfrm>
                <a:off x="1293" y="-73"/>
                <a:ext cx="857" cy="971"/>
              </a:xfrm>
              <a:custGeom>
                <a:avLst/>
                <a:gdLst>
                  <a:gd name="T0" fmla="*/ 0 w 363"/>
                  <a:gd name="T1" fmla="*/ 179 h 411"/>
                  <a:gd name="T2" fmla="*/ 164 w 363"/>
                  <a:gd name="T3" fmla="*/ 3 h 411"/>
                  <a:gd name="T4" fmla="*/ 328 w 363"/>
                  <a:gd name="T5" fmla="*/ 118 h 411"/>
                  <a:gd name="T6" fmla="*/ 232 w 363"/>
                  <a:gd name="T7" fmla="*/ 382 h 411"/>
                  <a:gd name="T8" fmla="*/ 78 w 363"/>
                  <a:gd name="T9" fmla="*/ 358 h 411"/>
                  <a:gd name="T10" fmla="*/ 0 w 363"/>
                  <a:gd name="T11" fmla="*/ 179 h 411"/>
                </a:gdLst>
                <a:ahLst/>
                <a:cxnLst>
                  <a:cxn ang="0">
                    <a:pos x="T0" y="T1"/>
                  </a:cxn>
                  <a:cxn ang="0">
                    <a:pos x="T2" y="T3"/>
                  </a:cxn>
                  <a:cxn ang="0">
                    <a:pos x="T4" y="T5"/>
                  </a:cxn>
                  <a:cxn ang="0">
                    <a:pos x="T6" y="T7"/>
                  </a:cxn>
                  <a:cxn ang="0">
                    <a:pos x="T8" y="T9"/>
                  </a:cxn>
                  <a:cxn ang="0">
                    <a:pos x="T10" y="T11"/>
                  </a:cxn>
                </a:cxnLst>
                <a:rect l="0" t="0" r="r" b="b"/>
                <a:pathLst>
                  <a:path w="363" h="411">
                    <a:moveTo>
                      <a:pt x="0" y="179"/>
                    </a:moveTo>
                    <a:cubicBezTo>
                      <a:pt x="1" y="84"/>
                      <a:pt x="69" y="7"/>
                      <a:pt x="164" y="3"/>
                    </a:cubicBezTo>
                    <a:cubicBezTo>
                      <a:pt x="234" y="0"/>
                      <a:pt x="298" y="39"/>
                      <a:pt x="328" y="118"/>
                    </a:cubicBezTo>
                    <a:cubicBezTo>
                      <a:pt x="363" y="210"/>
                      <a:pt x="311" y="334"/>
                      <a:pt x="232" y="382"/>
                    </a:cubicBezTo>
                    <a:cubicBezTo>
                      <a:pt x="183" y="411"/>
                      <a:pt x="125" y="402"/>
                      <a:pt x="78" y="358"/>
                    </a:cubicBezTo>
                    <a:cubicBezTo>
                      <a:pt x="31" y="314"/>
                      <a:pt x="0" y="243"/>
                      <a:pt x="0" y="17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30" name="Freeform 156"/>
              <p:cNvSpPr>
                <a:spLocks/>
              </p:cNvSpPr>
              <p:nvPr/>
            </p:nvSpPr>
            <p:spPr bwMode="auto">
              <a:xfrm>
                <a:off x="3660" y="-103"/>
                <a:ext cx="812" cy="1008"/>
              </a:xfrm>
              <a:custGeom>
                <a:avLst/>
                <a:gdLst>
                  <a:gd name="T0" fmla="*/ 342 w 344"/>
                  <a:gd name="T1" fmla="*/ 214 h 427"/>
                  <a:gd name="T2" fmla="*/ 246 w 344"/>
                  <a:gd name="T3" fmla="*/ 388 h 427"/>
                  <a:gd name="T4" fmla="*/ 75 w 344"/>
                  <a:gd name="T5" fmla="*/ 364 h 427"/>
                  <a:gd name="T6" fmla="*/ 4 w 344"/>
                  <a:gd name="T7" fmla="*/ 203 h 427"/>
                  <a:gd name="T8" fmla="*/ 145 w 344"/>
                  <a:gd name="T9" fmla="*/ 19 h 427"/>
                  <a:gd name="T10" fmla="*/ 342 w 344"/>
                  <a:gd name="T11" fmla="*/ 214 h 427"/>
                </a:gdLst>
                <a:ahLst/>
                <a:cxnLst>
                  <a:cxn ang="0">
                    <a:pos x="T0" y="T1"/>
                  </a:cxn>
                  <a:cxn ang="0">
                    <a:pos x="T2" y="T3"/>
                  </a:cxn>
                  <a:cxn ang="0">
                    <a:pos x="T4" y="T5"/>
                  </a:cxn>
                  <a:cxn ang="0">
                    <a:pos x="T6" y="T7"/>
                  </a:cxn>
                  <a:cxn ang="0">
                    <a:pos x="T8" y="T9"/>
                  </a:cxn>
                  <a:cxn ang="0">
                    <a:pos x="T10" y="T11"/>
                  </a:cxn>
                </a:cxnLst>
                <a:rect l="0" t="0" r="r" b="b"/>
                <a:pathLst>
                  <a:path w="344" h="427">
                    <a:moveTo>
                      <a:pt x="342" y="214"/>
                    </a:moveTo>
                    <a:cubicBezTo>
                      <a:pt x="337" y="274"/>
                      <a:pt x="309" y="340"/>
                      <a:pt x="246" y="388"/>
                    </a:cubicBezTo>
                    <a:cubicBezTo>
                      <a:pt x="194" y="427"/>
                      <a:pt x="121" y="416"/>
                      <a:pt x="75" y="364"/>
                    </a:cubicBezTo>
                    <a:cubicBezTo>
                      <a:pt x="33" y="318"/>
                      <a:pt x="7" y="265"/>
                      <a:pt x="4" y="203"/>
                    </a:cubicBezTo>
                    <a:cubicBezTo>
                      <a:pt x="0" y="114"/>
                      <a:pt x="59" y="34"/>
                      <a:pt x="145" y="19"/>
                    </a:cubicBezTo>
                    <a:cubicBezTo>
                      <a:pt x="255" y="0"/>
                      <a:pt x="344" y="91"/>
                      <a:pt x="342" y="2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grpSp>
      </p:grpSp>
      <p:grpSp>
        <p:nvGrpSpPr>
          <p:cNvPr id="32" name="Grouper 31"/>
          <p:cNvGrpSpPr/>
          <p:nvPr/>
        </p:nvGrpSpPr>
        <p:grpSpPr>
          <a:xfrm>
            <a:off x="4399832" y="3917059"/>
            <a:ext cx="691525" cy="691525"/>
            <a:chOff x="5309447" y="4016224"/>
            <a:chExt cx="691525" cy="691525"/>
          </a:xfrm>
        </p:grpSpPr>
        <p:sp>
          <p:nvSpPr>
            <p:cNvPr id="33" name="Ellipse 32"/>
            <p:cNvSpPr/>
            <p:nvPr/>
          </p:nvSpPr>
          <p:spPr>
            <a:xfrm>
              <a:off x="5309447" y="4016224"/>
              <a:ext cx="691525" cy="6915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4" name="Group 148"/>
            <p:cNvGrpSpPr>
              <a:grpSpLocks noChangeAspect="1"/>
            </p:cNvGrpSpPr>
            <p:nvPr/>
          </p:nvGrpSpPr>
          <p:grpSpPr bwMode="auto">
            <a:xfrm>
              <a:off x="5462624" y="4131712"/>
              <a:ext cx="411767" cy="463717"/>
              <a:chOff x="731" y="-257"/>
              <a:chExt cx="4296" cy="4838"/>
            </a:xfrm>
            <a:solidFill>
              <a:schemeClr val="bg1"/>
            </a:solidFill>
          </p:grpSpPr>
          <p:sp>
            <p:nvSpPr>
              <p:cNvPr id="35" name="Freeform 149"/>
              <p:cNvSpPr>
                <a:spLocks/>
              </p:cNvSpPr>
              <p:nvPr/>
            </p:nvSpPr>
            <p:spPr bwMode="auto">
              <a:xfrm>
                <a:off x="1881" y="865"/>
                <a:ext cx="2005" cy="3716"/>
              </a:xfrm>
              <a:custGeom>
                <a:avLst/>
                <a:gdLst>
                  <a:gd name="T0" fmla="*/ 279 w 849"/>
                  <a:gd name="T1" fmla="*/ 1573 h 1573"/>
                  <a:gd name="T2" fmla="*/ 275 w 849"/>
                  <a:gd name="T3" fmla="*/ 1565 h 1573"/>
                  <a:gd name="T4" fmla="*/ 202 w 849"/>
                  <a:gd name="T5" fmla="*/ 1450 h 1573"/>
                  <a:gd name="T6" fmla="*/ 188 w 849"/>
                  <a:gd name="T7" fmla="*/ 1016 h 1573"/>
                  <a:gd name="T8" fmla="*/ 183 w 849"/>
                  <a:gd name="T9" fmla="*/ 803 h 1573"/>
                  <a:gd name="T10" fmla="*/ 159 w 849"/>
                  <a:gd name="T11" fmla="*/ 777 h 1573"/>
                  <a:gd name="T12" fmla="*/ 102 w 849"/>
                  <a:gd name="T13" fmla="*/ 761 h 1573"/>
                  <a:gd name="T14" fmla="*/ 34 w 849"/>
                  <a:gd name="T15" fmla="*/ 670 h 1573"/>
                  <a:gd name="T16" fmla="*/ 5 w 849"/>
                  <a:gd name="T17" fmla="*/ 471 h 1573"/>
                  <a:gd name="T18" fmla="*/ 8 w 849"/>
                  <a:gd name="T19" fmla="*/ 291 h 1573"/>
                  <a:gd name="T20" fmla="*/ 30 w 849"/>
                  <a:gd name="T21" fmla="*/ 119 h 1573"/>
                  <a:gd name="T22" fmla="*/ 132 w 849"/>
                  <a:gd name="T23" fmla="*/ 21 h 1573"/>
                  <a:gd name="T24" fmla="*/ 295 w 849"/>
                  <a:gd name="T25" fmla="*/ 2 h 1573"/>
                  <a:gd name="T26" fmla="*/ 333 w 849"/>
                  <a:gd name="T27" fmla="*/ 21 h 1573"/>
                  <a:gd name="T28" fmla="*/ 413 w 849"/>
                  <a:gd name="T29" fmla="*/ 142 h 1573"/>
                  <a:gd name="T30" fmla="*/ 433 w 849"/>
                  <a:gd name="T31" fmla="*/ 142 h 1573"/>
                  <a:gd name="T32" fmla="*/ 510 w 849"/>
                  <a:gd name="T33" fmla="*/ 25 h 1573"/>
                  <a:gd name="T34" fmla="*/ 560 w 849"/>
                  <a:gd name="T35" fmla="*/ 3 h 1573"/>
                  <a:gd name="T36" fmla="*/ 736 w 849"/>
                  <a:gd name="T37" fmla="*/ 25 h 1573"/>
                  <a:gd name="T38" fmla="*/ 813 w 849"/>
                  <a:gd name="T39" fmla="*/ 97 h 1573"/>
                  <a:gd name="T40" fmla="*/ 844 w 849"/>
                  <a:gd name="T41" fmla="*/ 439 h 1573"/>
                  <a:gd name="T42" fmla="*/ 814 w 849"/>
                  <a:gd name="T43" fmla="*/ 660 h 1573"/>
                  <a:gd name="T44" fmla="*/ 687 w 849"/>
                  <a:gd name="T45" fmla="*/ 777 h 1573"/>
                  <a:gd name="T46" fmla="*/ 663 w 849"/>
                  <a:gd name="T47" fmla="*/ 803 h 1573"/>
                  <a:gd name="T48" fmla="*/ 647 w 849"/>
                  <a:gd name="T49" fmla="*/ 1364 h 1573"/>
                  <a:gd name="T50" fmla="*/ 643 w 849"/>
                  <a:gd name="T51" fmla="*/ 1468 h 1573"/>
                  <a:gd name="T52" fmla="*/ 581 w 849"/>
                  <a:gd name="T53" fmla="*/ 1561 h 1573"/>
                  <a:gd name="T54" fmla="*/ 564 w 849"/>
                  <a:gd name="T55" fmla="*/ 1571 h 1573"/>
                  <a:gd name="T56" fmla="*/ 565 w 849"/>
                  <a:gd name="T57" fmla="*/ 1572 h 1573"/>
                  <a:gd name="T58" fmla="*/ 567 w 849"/>
                  <a:gd name="T59" fmla="*/ 1573 h 1573"/>
                  <a:gd name="T60" fmla="*/ 507 w 849"/>
                  <a:gd name="T61" fmla="*/ 1573 h 1573"/>
                  <a:gd name="T62" fmla="*/ 434 w 849"/>
                  <a:gd name="T63" fmla="*/ 1532 h 1573"/>
                  <a:gd name="T64" fmla="*/ 409 w 849"/>
                  <a:gd name="T65" fmla="*/ 1534 h 1573"/>
                  <a:gd name="T66" fmla="*/ 349 w 849"/>
                  <a:gd name="T67" fmla="*/ 1568 h 1573"/>
                  <a:gd name="T68" fmla="*/ 347 w 849"/>
                  <a:gd name="T69" fmla="*/ 1573 h 1573"/>
                  <a:gd name="T70" fmla="*/ 339 w 849"/>
                  <a:gd name="T71" fmla="*/ 1573 h 1573"/>
                  <a:gd name="T72" fmla="*/ 339 w 849"/>
                  <a:gd name="T73" fmla="*/ 1570 h 1573"/>
                  <a:gd name="T74" fmla="*/ 335 w 849"/>
                  <a:gd name="T75" fmla="*/ 1573 h 1573"/>
                  <a:gd name="T76" fmla="*/ 279 w 849"/>
                  <a:gd name="T77" fmla="*/ 1573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9" h="1573">
                    <a:moveTo>
                      <a:pt x="279" y="1573"/>
                    </a:moveTo>
                    <a:cubicBezTo>
                      <a:pt x="286" y="1566"/>
                      <a:pt x="277" y="1566"/>
                      <a:pt x="275" y="1565"/>
                    </a:cubicBezTo>
                    <a:cubicBezTo>
                      <a:pt x="225" y="1543"/>
                      <a:pt x="204" y="1505"/>
                      <a:pt x="202" y="1450"/>
                    </a:cubicBezTo>
                    <a:cubicBezTo>
                      <a:pt x="199" y="1305"/>
                      <a:pt x="193" y="1161"/>
                      <a:pt x="188" y="1016"/>
                    </a:cubicBezTo>
                    <a:cubicBezTo>
                      <a:pt x="186" y="945"/>
                      <a:pt x="184" y="874"/>
                      <a:pt x="183" y="803"/>
                    </a:cubicBezTo>
                    <a:cubicBezTo>
                      <a:pt x="183" y="784"/>
                      <a:pt x="175" y="778"/>
                      <a:pt x="159" y="777"/>
                    </a:cubicBezTo>
                    <a:cubicBezTo>
                      <a:pt x="139" y="776"/>
                      <a:pt x="120" y="770"/>
                      <a:pt x="102" y="761"/>
                    </a:cubicBezTo>
                    <a:cubicBezTo>
                      <a:pt x="63" y="743"/>
                      <a:pt x="41" y="714"/>
                      <a:pt x="34" y="670"/>
                    </a:cubicBezTo>
                    <a:cubicBezTo>
                      <a:pt x="24" y="603"/>
                      <a:pt x="10" y="538"/>
                      <a:pt x="5" y="471"/>
                    </a:cubicBezTo>
                    <a:cubicBezTo>
                      <a:pt x="0" y="411"/>
                      <a:pt x="1" y="351"/>
                      <a:pt x="8" y="291"/>
                    </a:cubicBezTo>
                    <a:cubicBezTo>
                      <a:pt x="15" y="234"/>
                      <a:pt x="25" y="177"/>
                      <a:pt x="30" y="119"/>
                    </a:cubicBezTo>
                    <a:cubicBezTo>
                      <a:pt x="34" y="65"/>
                      <a:pt x="63" y="27"/>
                      <a:pt x="132" y="21"/>
                    </a:cubicBezTo>
                    <a:cubicBezTo>
                      <a:pt x="186" y="16"/>
                      <a:pt x="240" y="9"/>
                      <a:pt x="295" y="2"/>
                    </a:cubicBezTo>
                    <a:cubicBezTo>
                      <a:pt x="312" y="0"/>
                      <a:pt x="324" y="6"/>
                      <a:pt x="333" y="21"/>
                    </a:cubicBezTo>
                    <a:cubicBezTo>
                      <a:pt x="360" y="61"/>
                      <a:pt x="387" y="101"/>
                      <a:pt x="413" y="142"/>
                    </a:cubicBezTo>
                    <a:cubicBezTo>
                      <a:pt x="422" y="155"/>
                      <a:pt x="425" y="154"/>
                      <a:pt x="433" y="142"/>
                    </a:cubicBezTo>
                    <a:cubicBezTo>
                      <a:pt x="458" y="103"/>
                      <a:pt x="485" y="65"/>
                      <a:pt x="510" y="25"/>
                    </a:cubicBezTo>
                    <a:cubicBezTo>
                      <a:pt x="522" y="6"/>
                      <a:pt x="536" y="0"/>
                      <a:pt x="560" y="3"/>
                    </a:cubicBezTo>
                    <a:cubicBezTo>
                      <a:pt x="618" y="12"/>
                      <a:pt x="677" y="17"/>
                      <a:pt x="736" y="25"/>
                    </a:cubicBezTo>
                    <a:cubicBezTo>
                      <a:pt x="776" y="30"/>
                      <a:pt x="808" y="58"/>
                      <a:pt x="813" y="97"/>
                    </a:cubicBezTo>
                    <a:cubicBezTo>
                      <a:pt x="827" y="211"/>
                      <a:pt x="849" y="324"/>
                      <a:pt x="844" y="439"/>
                    </a:cubicBezTo>
                    <a:cubicBezTo>
                      <a:pt x="840" y="513"/>
                      <a:pt x="827" y="587"/>
                      <a:pt x="814" y="660"/>
                    </a:cubicBezTo>
                    <a:cubicBezTo>
                      <a:pt x="799" y="736"/>
                      <a:pt x="765" y="767"/>
                      <a:pt x="687" y="777"/>
                    </a:cubicBezTo>
                    <a:cubicBezTo>
                      <a:pt x="671" y="779"/>
                      <a:pt x="664" y="784"/>
                      <a:pt x="663" y="803"/>
                    </a:cubicBezTo>
                    <a:cubicBezTo>
                      <a:pt x="659" y="990"/>
                      <a:pt x="653" y="1177"/>
                      <a:pt x="647" y="1364"/>
                    </a:cubicBezTo>
                    <a:cubicBezTo>
                      <a:pt x="646" y="1399"/>
                      <a:pt x="645" y="1433"/>
                      <a:pt x="643" y="1468"/>
                    </a:cubicBezTo>
                    <a:cubicBezTo>
                      <a:pt x="641" y="1511"/>
                      <a:pt x="618" y="1541"/>
                      <a:pt x="581" y="1561"/>
                    </a:cubicBezTo>
                    <a:cubicBezTo>
                      <a:pt x="575" y="1564"/>
                      <a:pt x="567" y="1564"/>
                      <a:pt x="564" y="1571"/>
                    </a:cubicBezTo>
                    <a:cubicBezTo>
                      <a:pt x="564" y="1571"/>
                      <a:pt x="565" y="1572"/>
                      <a:pt x="565" y="1572"/>
                    </a:cubicBezTo>
                    <a:cubicBezTo>
                      <a:pt x="566" y="1572"/>
                      <a:pt x="567" y="1573"/>
                      <a:pt x="567" y="1573"/>
                    </a:cubicBezTo>
                    <a:cubicBezTo>
                      <a:pt x="547" y="1573"/>
                      <a:pt x="527" y="1573"/>
                      <a:pt x="507" y="1573"/>
                    </a:cubicBezTo>
                    <a:cubicBezTo>
                      <a:pt x="482" y="1561"/>
                      <a:pt x="455" y="1552"/>
                      <a:pt x="434" y="1532"/>
                    </a:cubicBezTo>
                    <a:cubicBezTo>
                      <a:pt x="427" y="1525"/>
                      <a:pt x="416" y="1527"/>
                      <a:pt x="409" y="1534"/>
                    </a:cubicBezTo>
                    <a:cubicBezTo>
                      <a:pt x="391" y="1550"/>
                      <a:pt x="372" y="1562"/>
                      <a:pt x="349" y="1568"/>
                    </a:cubicBezTo>
                    <a:cubicBezTo>
                      <a:pt x="346" y="1568"/>
                      <a:pt x="344" y="1570"/>
                      <a:pt x="347" y="1573"/>
                    </a:cubicBezTo>
                    <a:cubicBezTo>
                      <a:pt x="345" y="1573"/>
                      <a:pt x="342" y="1573"/>
                      <a:pt x="339" y="1573"/>
                    </a:cubicBezTo>
                    <a:cubicBezTo>
                      <a:pt x="339" y="1572"/>
                      <a:pt x="339" y="1571"/>
                      <a:pt x="339" y="1570"/>
                    </a:cubicBezTo>
                    <a:cubicBezTo>
                      <a:pt x="338" y="1571"/>
                      <a:pt x="336" y="1572"/>
                      <a:pt x="335" y="1573"/>
                    </a:cubicBezTo>
                    <a:cubicBezTo>
                      <a:pt x="317" y="1573"/>
                      <a:pt x="298" y="1573"/>
                      <a:pt x="279" y="157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36" name="Freeform 150"/>
              <p:cNvSpPr>
                <a:spLocks/>
              </p:cNvSpPr>
              <p:nvPr/>
            </p:nvSpPr>
            <p:spPr bwMode="auto">
              <a:xfrm>
                <a:off x="3608" y="1011"/>
                <a:ext cx="1419" cy="3570"/>
              </a:xfrm>
              <a:custGeom>
                <a:avLst/>
                <a:gdLst>
                  <a:gd name="T0" fmla="*/ 60 w 601"/>
                  <a:gd name="T1" fmla="*/ 1511 h 1511"/>
                  <a:gd name="T2" fmla="*/ 26 w 601"/>
                  <a:gd name="T3" fmla="*/ 1488 h 1511"/>
                  <a:gd name="T4" fmla="*/ 5 w 601"/>
                  <a:gd name="T5" fmla="*/ 1438 h 1511"/>
                  <a:gd name="T6" fmla="*/ 11 w 601"/>
                  <a:gd name="T7" fmla="*/ 1357 h 1511"/>
                  <a:gd name="T8" fmla="*/ 15 w 601"/>
                  <a:gd name="T9" fmla="*/ 1223 h 1511"/>
                  <a:gd name="T10" fmla="*/ 25 w 601"/>
                  <a:gd name="T11" fmla="*/ 899 h 1511"/>
                  <a:gd name="T12" fmla="*/ 28 w 601"/>
                  <a:gd name="T13" fmla="*/ 813 h 1511"/>
                  <a:gd name="T14" fmla="*/ 44 w 601"/>
                  <a:gd name="T15" fmla="*/ 791 h 1511"/>
                  <a:gd name="T16" fmla="*/ 177 w 601"/>
                  <a:gd name="T17" fmla="*/ 623 h 1511"/>
                  <a:gd name="T18" fmla="*/ 211 w 601"/>
                  <a:gd name="T19" fmla="*/ 344 h 1511"/>
                  <a:gd name="T20" fmla="*/ 198 w 601"/>
                  <a:gd name="T21" fmla="*/ 175 h 1511"/>
                  <a:gd name="T22" fmla="*/ 207 w 601"/>
                  <a:gd name="T23" fmla="*/ 131 h 1511"/>
                  <a:gd name="T24" fmla="*/ 278 w 601"/>
                  <a:gd name="T25" fmla="*/ 25 h 1511"/>
                  <a:gd name="T26" fmla="*/ 321 w 601"/>
                  <a:gd name="T27" fmla="*/ 3 h 1511"/>
                  <a:gd name="T28" fmla="*/ 501 w 601"/>
                  <a:gd name="T29" fmla="*/ 24 h 1511"/>
                  <a:gd name="T30" fmla="*/ 568 w 601"/>
                  <a:gd name="T31" fmla="*/ 88 h 1511"/>
                  <a:gd name="T32" fmla="*/ 600 w 601"/>
                  <a:gd name="T33" fmla="*/ 381 h 1511"/>
                  <a:gd name="T34" fmla="*/ 571 w 601"/>
                  <a:gd name="T35" fmla="*/ 629 h 1511"/>
                  <a:gd name="T36" fmla="*/ 445 w 601"/>
                  <a:gd name="T37" fmla="*/ 747 h 1511"/>
                  <a:gd name="T38" fmla="*/ 427 w 601"/>
                  <a:gd name="T39" fmla="*/ 765 h 1511"/>
                  <a:gd name="T40" fmla="*/ 421 w 601"/>
                  <a:gd name="T41" fmla="*/ 923 h 1511"/>
                  <a:gd name="T42" fmla="*/ 412 w 601"/>
                  <a:gd name="T43" fmla="*/ 1239 h 1511"/>
                  <a:gd name="T44" fmla="*/ 405 w 601"/>
                  <a:gd name="T45" fmla="*/ 1414 h 1511"/>
                  <a:gd name="T46" fmla="*/ 347 w 601"/>
                  <a:gd name="T47" fmla="*/ 1499 h 1511"/>
                  <a:gd name="T48" fmla="*/ 332 w 601"/>
                  <a:gd name="T49" fmla="*/ 1511 h 1511"/>
                  <a:gd name="T50" fmla="*/ 268 w 601"/>
                  <a:gd name="T51" fmla="*/ 1511 h 1511"/>
                  <a:gd name="T52" fmla="*/ 212 w 601"/>
                  <a:gd name="T53" fmla="*/ 1476 h 1511"/>
                  <a:gd name="T54" fmla="*/ 176 w 601"/>
                  <a:gd name="T55" fmla="*/ 1477 h 1511"/>
                  <a:gd name="T56" fmla="*/ 134 w 601"/>
                  <a:gd name="T57" fmla="*/ 1502 h 1511"/>
                  <a:gd name="T58" fmla="*/ 124 w 601"/>
                  <a:gd name="T59" fmla="*/ 1511 h 1511"/>
                  <a:gd name="T60" fmla="*/ 60 w 601"/>
                  <a:gd name="T61"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1511">
                    <a:moveTo>
                      <a:pt x="60" y="1511"/>
                    </a:moveTo>
                    <a:cubicBezTo>
                      <a:pt x="53" y="1497"/>
                      <a:pt x="37" y="1497"/>
                      <a:pt x="26" y="1488"/>
                    </a:cubicBezTo>
                    <a:cubicBezTo>
                      <a:pt x="9" y="1475"/>
                      <a:pt x="0" y="1462"/>
                      <a:pt x="5" y="1438"/>
                    </a:cubicBezTo>
                    <a:cubicBezTo>
                      <a:pt x="11" y="1412"/>
                      <a:pt x="10" y="1384"/>
                      <a:pt x="11" y="1357"/>
                    </a:cubicBezTo>
                    <a:cubicBezTo>
                      <a:pt x="13" y="1312"/>
                      <a:pt x="13" y="1267"/>
                      <a:pt x="15" y="1223"/>
                    </a:cubicBezTo>
                    <a:cubicBezTo>
                      <a:pt x="20" y="1115"/>
                      <a:pt x="21" y="1007"/>
                      <a:pt x="25" y="899"/>
                    </a:cubicBezTo>
                    <a:cubicBezTo>
                      <a:pt x="25" y="871"/>
                      <a:pt x="27" y="842"/>
                      <a:pt x="28" y="813"/>
                    </a:cubicBezTo>
                    <a:cubicBezTo>
                      <a:pt x="28" y="802"/>
                      <a:pt x="33" y="796"/>
                      <a:pt x="44" y="791"/>
                    </a:cubicBezTo>
                    <a:cubicBezTo>
                      <a:pt x="118" y="759"/>
                      <a:pt x="163" y="705"/>
                      <a:pt x="177" y="623"/>
                    </a:cubicBezTo>
                    <a:cubicBezTo>
                      <a:pt x="193" y="530"/>
                      <a:pt x="209" y="438"/>
                      <a:pt x="211" y="344"/>
                    </a:cubicBezTo>
                    <a:cubicBezTo>
                      <a:pt x="212" y="287"/>
                      <a:pt x="206" y="231"/>
                      <a:pt x="198" y="175"/>
                    </a:cubicBezTo>
                    <a:cubicBezTo>
                      <a:pt x="195" y="158"/>
                      <a:pt x="198" y="145"/>
                      <a:pt x="207" y="131"/>
                    </a:cubicBezTo>
                    <a:cubicBezTo>
                      <a:pt x="232" y="96"/>
                      <a:pt x="255" y="61"/>
                      <a:pt x="278" y="25"/>
                    </a:cubicBezTo>
                    <a:cubicBezTo>
                      <a:pt x="289" y="9"/>
                      <a:pt x="301" y="0"/>
                      <a:pt x="321" y="3"/>
                    </a:cubicBezTo>
                    <a:cubicBezTo>
                      <a:pt x="381" y="10"/>
                      <a:pt x="441" y="16"/>
                      <a:pt x="501" y="24"/>
                    </a:cubicBezTo>
                    <a:cubicBezTo>
                      <a:pt x="537" y="30"/>
                      <a:pt x="562" y="53"/>
                      <a:pt x="568" y="88"/>
                    </a:cubicBezTo>
                    <a:cubicBezTo>
                      <a:pt x="583" y="185"/>
                      <a:pt x="598" y="283"/>
                      <a:pt x="600" y="381"/>
                    </a:cubicBezTo>
                    <a:cubicBezTo>
                      <a:pt x="601" y="465"/>
                      <a:pt x="586" y="547"/>
                      <a:pt x="571" y="629"/>
                    </a:cubicBezTo>
                    <a:cubicBezTo>
                      <a:pt x="556" y="706"/>
                      <a:pt x="525" y="736"/>
                      <a:pt x="445" y="747"/>
                    </a:cubicBezTo>
                    <a:cubicBezTo>
                      <a:pt x="433" y="748"/>
                      <a:pt x="429" y="753"/>
                      <a:pt x="427" y="765"/>
                    </a:cubicBezTo>
                    <a:cubicBezTo>
                      <a:pt x="421" y="818"/>
                      <a:pt x="424" y="871"/>
                      <a:pt x="421" y="923"/>
                    </a:cubicBezTo>
                    <a:cubicBezTo>
                      <a:pt x="416" y="1028"/>
                      <a:pt x="415" y="1133"/>
                      <a:pt x="412" y="1239"/>
                    </a:cubicBezTo>
                    <a:cubicBezTo>
                      <a:pt x="410" y="1297"/>
                      <a:pt x="408" y="1356"/>
                      <a:pt x="405" y="1414"/>
                    </a:cubicBezTo>
                    <a:cubicBezTo>
                      <a:pt x="403" y="1454"/>
                      <a:pt x="380" y="1480"/>
                      <a:pt x="347" y="1499"/>
                    </a:cubicBezTo>
                    <a:cubicBezTo>
                      <a:pt x="341" y="1502"/>
                      <a:pt x="333" y="1502"/>
                      <a:pt x="332" y="1511"/>
                    </a:cubicBezTo>
                    <a:cubicBezTo>
                      <a:pt x="311" y="1511"/>
                      <a:pt x="290" y="1511"/>
                      <a:pt x="268" y="1511"/>
                    </a:cubicBezTo>
                    <a:cubicBezTo>
                      <a:pt x="251" y="1496"/>
                      <a:pt x="228" y="1492"/>
                      <a:pt x="212" y="1476"/>
                    </a:cubicBezTo>
                    <a:cubicBezTo>
                      <a:pt x="200" y="1464"/>
                      <a:pt x="187" y="1466"/>
                      <a:pt x="176" y="1477"/>
                    </a:cubicBezTo>
                    <a:cubicBezTo>
                      <a:pt x="164" y="1489"/>
                      <a:pt x="150" y="1497"/>
                      <a:pt x="134" y="1502"/>
                    </a:cubicBezTo>
                    <a:cubicBezTo>
                      <a:pt x="129" y="1504"/>
                      <a:pt x="125" y="1505"/>
                      <a:pt x="124" y="1511"/>
                    </a:cubicBezTo>
                    <a:cubicBezTo>
                      <a:pt x="103" y="1511"/>
                      <a:pt x="82" y="1511"/>
                      <a:pt x="60" y="15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37" name="Freeform 151"/>
              <p:cNvSpPr>
                <a:spLocks/>
              </p:cNvSpPr>
              <p:nvPr/>
            </p:nvSpPr>
            <p:spPr bwMode="auto">
              <a:xfrm>
                <a:off x="731" y="1011"/>
                <a:ext cx="1417" cy="3570"/>
              </a:xfrm>
              <a:custGeom>
                <a:avLst/>
                <a:gdLst>
                  <a:gd name="T0" fmla="*/ 270 w 600"/>
                  <a:gd name="T1" fmla="*/ 1511 h 1511"/>
                  <a:gd name="T2" fmla="*/ 265 w 600"/>
                  <a:gd name="T3" fmla="*/ 1503 h 1511"/>
                  <a:gd name="T4" fmla="*/ 194 w 600"/>
                  <a:gd name="T5" fmla="*/ 1384 h 1511"/>
                  <a:gd name="T6" fmla="*/ 191 w 600"/>
                  <a:gd name="T7" fmla="*/ 1257 h 1511"/>
                  <a:gd name="T8" fmla="*/ 182 w 600"/>
                  <a:gd name="T9" fmla="*/ 927 h 1511"/>
                  <a:gd name="T10" fmla="*/ 175 w 600"/>
                  <a:gd name="T11" fmla="*/ 767 h 1511"/>
                  <a:gd name="T12" fmla="*/ 155 w 600"/>
                  <a:gd name="T13" fmla="*/ 746 h 1511"/>
                  <a:gd name="T14" fmla="*/ 79 w 600"/>
                  <a:gd name="T15" fmla="*/ 719 h 1511"/>
                  <a:gd name="T16" fmla="*/ 38 w 600"/>
                  <a:gd name="T17" fmla="*/ 664 h 1511"/>
                  <a:gd name="T18" fmla="*/ 2 w 600"/>
                  <a:gd name="T19" fmla="*/ 371 h 1511"/>
                  <a:gd name="T20" fmla="*/ 24 w 600"/>
                  <a:gd name="T21" fmla="*/ 161 h 1511"/>
                  <a:gd name="T22" fmla="*/ 33 w 600"/>
                  <a:gd name="T23" fmla="*/ 94 h 1511"/>
                  <a:gd name="T24" fmla="*/ 105 w 600"/>
                  <a:gd name="T25" fmla="*/ 23 h 1511"/>
                  <a:gd name="T26" fmla="*/ 273 w 600"/>
                  <a:gd name="T27" fmla="*/ 3 h 1511"/>
                  <a:gd name="T28" fmla="*/ 327 w 600"/>
                  <a:gd name="T29" fmla="*/ 28 h 1511"/>
                  <a:gd name="T30" fmla="*/ 381 w 600"/>
                  <a:gd name="T31" fmla="*/ 110 h 1511"/>
                  <a:gd name="T32" fmla="*/ 402 w 600"/>
                  <a:gd name="T33" fmla="*/ 197 h 1511"/>
                  <a:gd name="T34" fmla="*/ 424 w 600"/>
                  <a:gd name="T35" fmla="*/ 615 h 1511"/>
                  <a:gd name="T36" fmla="*/ 490 w 600"/>
                  <a:gd name="T37" fmla="*/ 748 h 1511"/>
                  <a:gd name="T38" fmla="*/ 557 w 600"/>
                  <a:gd name="T39" fmla="*/ 791 h 1511"/>
                  <a:gd name="T40" fmla="*/ 575 w 600"/>
                  <a:gd name="T41" fmla="*/ 816 h 1511"/>
                  <a:gd name="T42" fmla="*/ 583 w 600"/>
                  <a:gd name="T43" fmla="*/ 1101 h 1511"/>
                  <a:gd name="T44" fmla="*/ 594 w 600"/>
                  <a:gd name="T45" fmla="*/ 1422 h 1511"/>
                  <a:gd name="T46" fmla="*/ 595 w 600"/>
                  <a:gd name="T47" fmla="*/ 1430 h 1511"/>
                  <a:gd name="T48" fmla="*/ 557 w 600"/>
                  <a:gd name="T49" fmla="*/ 1499 h 1511"/>
                  <a:gd name="T50" fmla="*/ 542 w 600"/>
                  <a:gd name="T51" fmla="*/ 1511 h 1511"/>
                  <a:gd name="T52" fmla="*/ 478 w 600"/>
                  <a:gd name="T53" fmla="*/ 1511 h 1511"/>
                  <a:gd name="T54" fmla="*/ 474 w 600"/>
                  <a:gd name="T55" fmla="*/ 1505 h 1511"/>
                  <a:gd name="T56" fmla="*/ 421 w 600"/>
                  <a:gd name="T57" fmla="*/ 1473 h 1511"/>
                  <a:gd name="T58" fmla="*/ 401 w 600"/>
                  <a:gd name="T59" fmla="*/ 1470 h 1511"/>
                  <a:gd name="T60" fmla="*/ 334 w 600"/>
                  <a:gd name="T61" fmla="*/ 1511 h 1511"/>
                  <a:gd name="T62" fmla="*/ 270 w 600"/>
                  <a:gd name="T63"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0" h="1511">
                    <a:moveTo>
                      <a:pt x="270" y="1511"/>
                    </a:moveTo>
                    <a:cubicBezTo>
                      <a:pt x="270" y="1507"/>
                      <a:pt x="268" y="1505"/>
                      <a:pt x="265" y="1503"/>
                    </a:cubicBezTo>
                    <a:cubicBezTo>
                      <a:pt x="212" y="1481"/>
                      <a:pt x="195" y="1438"/>
                      <a:pt x="194" y="1384"/>
                    </a:cubicBezTo>
                    <a:cubicBezTo>
                      <a:pt x="194" y="1342"/>
                      <a:pt x="193" y="1299"/>
                      <a:pt x="191" y="1257"/>
                    </a:cubicBezTo>
                    <a:cubicBezTo>
                      <a:pt x="187" y="1147"/>
                      <a:pt x="185" y="1037"/>
                      <a:pt x="182" y="927"/>
                    </a:cubicBezTo>
                    <a:cubicBezTo>
                      <a:pt x="180" y="874"/>
                      <a:pt x="177" y="821"/>
                      <a:pt x="175" y="767"/>
                    </a:cubicBezTo>
                    <a:cubicBezTo>
                      <a:pt x="175" y="753"/>
                      <a:pt x="169" y="748"/>
                      <a:pt x="155" y="746"/>
                    </a:cubicBezTo>
                    <a:cubicBezTo>
                      <a:pt x="127" y="744"/>
                      <a:pt x="102" y="735"/>
                      <a:pt x="79" y="719"/>
                    </a:cubicBezTo>
                    <a:cubicBezTo>
                      <a:pt x="59" y="705"/>
                      <a:pt x="43" y="688"/>
                      <a:pt x="38" y="664"/>
                    </a:cubicBezTo>
                    <a:cubicBezTo>
                      <a:pt x="20" y="567"/>
                      <a:pt x="0" y="470"/>
                      <a:pt x="2" y="371"/>
                    </a:cubicBezTo>
                    <a:cubicBezTo>
                      <a:pt x="4" y="301"/>
                      <a:pt x="15" y="231"/>
                      <a:pt x="24" y="161"/>
                    </a:cubicBezTo>
                    <a:cubicBezTo>
                      <a:pt x="27" y="138"/>
                      <a:pt x="29" y="116"/>
                      <a:pt x="33" y="94"/>
                    </a:cubicBezTo>
                    <a:cubicBezTo>
                      <a:pt x="40" y="55"/>
                      <a:pt x="66" y="29"/>
                      <a:pt x="105" y="23"/>
                    </a:cubicBezTo>
                    <a:cubicBezTo>
                      <a:pt x="161" y="16"/>
                      <a:pt x="217" y="10"/>
                      <a:pt x="273" y="3"/>
                    </a:cubicBezTo>
                    <a:cubicBezTo>
                      <a:pt x="297" y="0"/>
                      <a:pt x="314" y="7"/>
                      <a:pt x="327" y="28"/>
                    </a:cubicBezTo>
                    <a:cubicBezTo>
                      <a:pt x="343" y="56"/>
                      <a:pt x="361" y="84"/>
                      <a:pt x="381" y="110"/>
                    </a:cubicBezTo>
                    <a:cubicBezTo>
                      <a:pt x="402" y="136"/>
                      <a:pt x="408" y="164"/>
                      <a:pt x="402" y="197"/>
                    </a:cubicBezTo>
                    <a:cubicBezTo>
                      <a:pt x="380" y="337"/>
                      <a:pt x="398" y="476"/>
                      <a:pt x="424" y="615"/>
                    </a:cubicBezTo>
                    <a:cubicBezTo>
                      <a:pt x="434" y="666"/>
                      <a:pt x="449" y="713"/>
                      <a:pt x="490" y="748"/>
                    </a:cubicBezTo>
                    <a:cubicBezTo>
                      <a:pt x="510" y="766"/>
                      <a:pt x="532" y="781"/>
                      <a:pt x="557" y="791"/>
                    </a:cubicBezTo>
                    <a:cubicBezTo>
                      <a:pt x="569" y="796"/>
                      <a:pt x="574" y="802"/>
                      <a:pt x="575" y="816"/>
                    </a:cubicBezTo>
                    <a:cubicBezTo>
                      <a:pt x="577" y="911"/>
                      <a:pt x="580" y="1006"/>
                      <a:pt x="583" y="1101"/>
                    </a:cubicBezTo>
                    <a:cubicBezTo>
                      <a:pt x="586" y="1208"/>
                      <a:pt x="590" y="1315"/>
                      <a:pt x="594" y="1422"/>
                    </a:cubicBezTo>
                    <a:cubicBezTo>
                      <a:pt x="594" y="1425"/>
                      <a:pt x="595" y="1428"/>
                      <a:pt x="595" y="1430"/>
                    </a:cubicBezTo>
                    <a:cubicBezTo>
                      <a:pt x="600" y="1471"/>
                      <a:pt x="594" y="1482"/>
                      <a:pt x="557" y="1499"/>
                    </a:cubicBezTo>
                    <a:cubicBezTo>
                      <a:pt x="552" y="1502"/>
                      <a:pt x="544" y="1503"/>
                      <a:pt x="542" y="1511"/>
                    </a:cubicBezTo>
                    <a:cubicBezTo>
                      <a:pt x="521" y="1511"/>
                      <a:pt x="500" y="1511"/>
                      <a:pt x="478" y="1511"/>
                    </a:cubicBezTo>
                    <a:cubicBezTo>
                      <a:pt x="477" y="1509"/>
                      <a:pt x="476" y="1505"/>
                      <a:pt x="474" y="1505"/>
                    </a:cubicBezTo>
                    <a:cubicBezTo>
                      <a:pt x="454" y="1498"/>
                      <a:pt x="437" y="1487"/>
                      <a:pt x="421" y="1473"/>
                    </a:cubicBezTo>
                    <a:cubicBezTo>
                      <a:pt x="416" y="1468"/>
                      <a:pt x="407" y="1465"/>
                      <a:pt x="401" y="1470"/>
                    </a:cubicBezTo>
                    <a:cubicBezTo>
                      <a:pt x="380" y="1486"/>
                      <a:pt x="356" y="1496"/>
                      <a:pt x="334" y="1511"/>
                    </a:cubicBezTo>
                    <a:cubicBezTo>
                      <a:pt x="313" y="1511"/>
                      <a:pt x="292" y="1511"/>
                      <a:pt x="270" y="15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38" name="Freeform 152"/>
              <p:cNvSpPr>
                <a:spLocks/>
              </p:cNvSpPr>
              <p:nvPr/>
            </p:nvSpPr>
            <p:spPr bwMode="auto">
              <a:xfrm>
                <a:off x="2417" y="-257"/>
                <a:ext cx="919" cy="1004"/>
              </a:xfrm>
              <a:custGeom>
                <a:avLst/>
                <a:gdLst>
                  <a:gd name="T0" fmla="*/ 236 w 389"/>
                  <a:gd name="T1" fmla="*/ 0 h 425"/>
                  <a:gd name="T2" fmla="*/ 244 w 389"/>
                  <a:gd name="T3" fmla="*/ 8 h 425"/>
                  <a:gd name="T4" fmla="*/ 369 w 389"/>
                  <a:gd name="T5" fmla="*/ 227 h 425"/>
                  <a:gd name="T6" fmla="*/ 286 w 389"/>
                  <a:gd name="T7" fmla="*/ 378 h 425"/>
                  <a:gd name="T8" fmla="*/ 113 w 389"/>
                  <a:gd name="T9" fmla="*/ 381 h 425"/>
                  <a:gd name="T10" fmla="*/ 28 w 389"/>
                  <a:gd name="T11" fmla="*/ 131 h 425"/>
                  <a:gd name="T12" fmla="*/ 139 w 389"/>
                  <a:gd name="T13" fmla="*/ 11 h 425"/>
                  <a:gd name="T14" fmla="*/ 154 w 389"/>
                  <a:gd name="T15" fmla="*/ 4 h 425"/>
                  <a:gd name="T16" fmla="*/ 155 w 389"/>
                  <a:gd name="T17" fmla="*/ 2 h 425"/>
                  <a:gd name="T18" fmla="*/ 152 w 389"/>
                  <a:gd name="T19" fmla="*/ 0 h 425"/>
                  <a:gd name="T20" fmla="*/ 172 w 389"/>
                  <a:gd name="T21" fmla="*/ 0 h 425"/>
                  <a:gd name="T22" fmla="*/ 180 w 389"/>
                  <a:gd name="T23" fmla="*/ 0 h 425"/>
                  <a:gd name="T24" fmla="*/ 224 w 389"/>
                  <a:gd name="T25" fmla="*/ 0 h 425"/>
                  <a:gd name="T26" fmla="*/ 228 w 389"/>
                  <a:gd name="T27" fmla="*/ 3 h 425"/>
                  <a:gd name="T28" fmla="*/ 228 w 389"/>
                  <a:gd name="T29" fmla="*/ 0 h 425"/>
                  <a:gd name="T30" fmla="*/ 236 w 389"/>
                  <a:gd name="T31"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9" h="425">
                    <a:moveTo>
                      <a:pt x="236" y="0"/>
                    </a:moveTo>
                    <a:cubicBezTo>
                      <a:pt x="233" y="9"/>
                      <a:pt x="241" y="7"/>
                      <a:pt x="244" y="8"/>
                    </a:cubicBezTo>
                    <a:cubicBezTo>
                      <a:pt x="337" y="40"/>
                      <a:pt x="389" y="131"/>
                      <a:pt x="369" y="227"/>
                    </a:cubicBezTo>
                    <a:cubicBezTo>
                      <a:pt x="357" y="286"/>
                      <a:pt x="332" y="338"/>
                      <a:pt x="286" y="378"/>
                    </a:cubicBezTo>
                    <a:cubicBezTo>
                      <a:pt x="231" y="424"/>
                      <a:pt x="169" y="425"/>
                      <a:pt x="113" y="381"/>
                    </a:cubicBezTo>
                    <a:cubicBezTo>
                      <a:pt x="46" y="327"/>
                      <a:pt x="0" y="217"/>
                      <a:pt x="28" y="131"/>
                    </a:cubicBezTo>
                    <a:cubicBezTo>
                      <a:pt x="46" y="74"/>
                      <a:pt x="82" y="33"/>
                      <a:pt x="139" y="11"/>
                    </a:cubicBezTo>
                    <a:cubicBezTo>
                      <a:pt x="144" y="9"/>
                      <a:pt x="149" y="6"/>
                      <a:pt x="154" y="4"/>
                    </a:cubicBezTo>
                    <a:cubicBezTo>
                      <a:pt x="155" y="3"/>
                      <a:pt x="155" y="2"/>
                      <a:pt x="155" y="2"/>
                    </a:cubicBezTo>
                    <a:cubicBezTo>
                      <a:pt x="154" y="1"/>
                      <a:pt x="153" y="0"/>
                      <a:pt x="152" y="0"/>
                    </a:cubicBezTo>
                    <a:cubicBezTo>
                      <a:pt x="159" y="0"/>
                      <a:pt x="166" y="0"/>
                      <a:pt x="172" y="0"/>
                    </a:cubicBezTo>
                    <a:cubicBezTo>
                      <a:pt x="175" y="6"/>
                      <a:pt x="178" y="2"/>
                      <a:pt x="180" y="0"/>
                    </a:cubicBezTo>
                    <a:cubicBezTo>
                      <a:pt x="195" y="0"/>
                      <a:pt x="210" y="0"/>
                      <a:pt x="224" y="0"/>
                    </a:cubicBezTo>
                    <a:cubicBezTo>
                      <a:pt x="225" y="2"/>
                      <a:pt x="226" y="3"/>
                      <a:pt x="228" y="3"/>
                    </a:cubicBezTo>
                    <a:cubicBezTo>
                      <a:pt x="228" y="3"/>
                      <a:pt x="228" y="1"/>
                      <a:pt x="228" y="0"/>
                    </a:cubicBezTo>
                    <a:cubicBezTo>
                      <a:pt x="231" y="0"/>
                      <a:pt x="234" y="0"/>
                      <a:pt x="23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39" name="Freeform 155"/>
              <p:cNvSpPr>
                <a:spLocks/>
              </p:cNvSpPr>
              <p:nvPr/>
            </p:nvSpPr>
            <p:spPr bwMode="auto">
              <a:xfrm>
                <a:off x="1293" y="-73"/>
                <a:ext cx="857" cy="971"/>
              </a:xfrm>
              <a:custGeom>
                <a:avLst/>
                <a:gdLst>
                  <a:gd name="T0" fmla="*/ 0 w 363"/>
                  <a:gd name="T1" fmla="*/ 179 h 411"/>
                  <a:gd name="T2" fmla="*/ 164 w 363"/>
                  <a:gd name="T3" fmla="*/ 3 h 411"/>
                  <a:gd name="T4" fmla="*/ 328 w 363"/>
                  <a:gd name="T5" fmla="*/ 118 h 411"/>
                  <a:gd name="T6" fmla="*/ 232 w 363"/>
                  <a:gd name="T7" fmla="*/ 382 h 411"/>
                  <a:gd name="T8" fmla="*/ 78 w 363"/>
                  <a:gd name="T9" fmla="*/ 358 h 411"/>
                  <a:gd name="T10" fmla="*/ 0 w 363"/>
                  <a:gd name="T11" fmla="*/ 179 h 411"/>
                </a:gdLst>
                <a:ahLst/>
                <a:cxnLst>
                  <a:cxn ang="0">
                    <a:pos x="T0" y="T1"/>
                  </a:cxn>
                  <a:cxn ang="0">
                    <a:pos x="T2" y="T3"/>
                  </a:cxn>
                  <a:cxn ang="0">
                    <a:pos x="T4" y="T5"/>
                  </a:cxn>
                  <a:cxn ang="0">
                    <a:pos x="T6" y="T7"/>
                  </a:cxn>
                  <a:cxn ang="0">
                    <a:pos x="T8" y="T9"/>
                  </a:cxn>
                  <a:cxn ang="0">
                    <a:pos x="T10" y="T11"/>
                  </a:cxn>
                </a:cxnLst>
                <a:rect l="0" t="0" r="r" b="b"/>
                <a:pathLst>
                  <a:path w="363" h="411">
                    <a:moveTo>
                      <a:pt x="0" y="179"/>
                    </a:moveTo>
                    <a:cubicBezTo>
                      <a:pt x="1" y="84"/>
                      <a:pt x="69" y="7"/>
                      <a:pt x="164" y="3"/>
                    </a:cubicBezTo>
                    <a:cubicBezTo>
                      <a:pt x="234" y="0"/>
                      <a:pt x="298" y="39"/>
                      <a:pt x="328" y="118"/>
                    </a:cubicBezTo>
                    <a:cubicBezTo>
                      <a:pt x="363" y="210"/>
                      <a:pt x="311" y="334"/>
                      <a:pt x="232" y="382"/>
                    </a:cubicBezTo>
                    <a:cubicBezTo>
                      <a:pt x="183" y="411"/>
                      <a:pt x="125" y="402"/>
                      <a:pt x="78" y="358"/>
                    </a:cubicBezTo>
                    <a:cubicBezTo>
                      <a:pt x="31" y="314"/>
                      <a:pt x="0" y="243"/>
                      <a:pt x="0" y="17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40" name="Freeform 156"/>
              <p:cNvSpPr>
                <a:spLocks/>
              </p:cNvSpPr>
              <p:nvPr/>
            </p:nvSpPr>
            <p:spPr bwMode="auto">
              <a:xfrm>
                <a:off x="3660" y="-103"/>
                <a:ext cx="812" cy="1008"/>
              </a:xfrm>
              <a:custGeom>
                <a:avLst/>
                <a:gdLst>
                  <a:gd name="T0" fmla="*/ 342 w 344"/>
                  <a:gd name="T1" fmla="*/ 214 h 427"/>
                  <a:gd name="T2" fmla="*/ 246 w 344"/>
                  <a:gd name="T3" fmla="*/ 388 h 427"/>
                  <a:gd name="T4" fmla="*/ 75 w 344"/>
                  <a:gd name="T5" fmla="*/ 364 h 427"/>
                  <a:gd name="T6" fmla="*/ 4 w 344"/>
                  <a:gd name="T7" fmla="*/ 203 h 427"/>
                  <a:gd name="T8" fmla="*/ 145 w 344"/>
                  <a:gd name="T9" fmla="*/ 19 h 427"/>
                  <a:gd name="T10" fmla="*/ 342 w 344"/>
                  <a:gd name="T11" fmla="*/ 214 h 427"/>
                </a:gdLst>
                <a:ahLst/>
                <a:cxnLst>
                  <a:cxn ang="0">
                    <a:pos x="T0" y="T1"/>
                  </a:cxn>
                  <a:cxn ang="0">
                    <a:pos x="T2" y="T3"/>
                  </a:cxn>
                  <a:cxn ang="0">
                    <a:pos x="T4" y="T5"/>
                  </a:cxn>
                  <a:cxn ang="0">
                    <a:pos x="T6" y="T7"/>
                  </a:cxn>
                  <a:cxn ang="0">
                    <a:pos x="T8" y="T9"/>
                  </a:cxn>
                  <a:cxn ang="0">
                    <a:pos x="T10" y="T11"/>
                  </a:cxn>
                </a:cxnLst>
                <a:rect l="0" t="0" r="r" b="b"/>
                <a:pathLst>
                  <a:path w="344" h="427">
                    <a:moveTo>
                      <a:pt x="342" y="214"/>
                    </a:moveTo>
                    <a:cubicBezTo>
                      <a:pt x="337" y="274"/>
                      <a:pt x="309" y="340"/>
                      <a:pt x="246" y="388"/>
                    </a:cubicBezTo>
                    <a:cubicBezTo>
                      <a:pt x="194" y="427"/>
                      <a:pt x="121" y="416"/>
                      <a:pt x="75" y="364"/>
                    </a:cubicBezTo>
                    <a:cubicBezTo>
                      <a:pt x="33" y="318"/>
                      <a:pt x="7" y="265"/>
                      <a:pt x="4" y="203"/>
                    </a:cubicBezTo>
                    <a:cubicBezTo>
                      <a:pt x="0" y="114"/>
                      <a:pt x="59" y="34"/>
                      <a:pt x="145" y="19"/>
                    </a:cubicBezTo>
                    <a:cubicBezTo>
                      <a:pt x="255" y="0"/>
                      <a:pt x="344" y="91"/>
                      <a:pt x="342" y="2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grpSp>
      </p:grpSp>
      <p:grpSp>
        <p:nvGrpSpPr>
          <p:cNvPr id="41" name="Grouper 40"/>
          <p:cNvGrpSpPr/>
          <p:nvPr/>
        </p:nvGrpSpPr>
        <p:grpSpPr>
          <a:xfrm>
            <a:off x="5636597" y="2434241"/>
            <a:ext cx="691525" cy="691525"/>
            <a:chOff x="5309447" y="4016224"/>
            <a:chExt cx="691525" cy="691525"/>
          </a:xfrm>
        </p:grpSpPr>
        <p:sp>
          <p:nvSpPr>
            <p:cNvPr id="42" name="Ellipse 41"/>
            <p:cNvSpPr/>
            <p:nvPr/>
          </p:nvSpPr>
          <p:spPr>
            <a:xfrm>
              <a:off x="5309447" y="4016224"/>
              <a:ext cx="691525" cy="69152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3" name="Group 148"/>
            <p:cNvGrpSpPr>
              <a:grpSpLocks noChangeAspect="1"/>
            </p:cNvGrpSpPr>
            <p:nvPr/>
          </p:nvGrpSpPr>
          <p:grpSpPr bwMode="auto">
            <a:xfrm>
              <a:off x="5462624" y="4131712"/>
              <a:ext cx="411767" cy="463717"/>
              <a:chOff x="731" y="-257"/>
              <a:chExt cx="4296" cy="4838"/>
            </a:xfrm>
            <a:solidFill>
              <a:schemeClr val="bg1"/>
            </a:solidFill>
          </p:grpSpPr>
          <p:sp>
            <p:nvSpPr>
              <p:cNvPr id="44" name="Freeform 149"/>
              <p:cNvSpPr>
                <a:spLocks/>
              </p:cNvSpPr>
              <p:nvPr/>
            </p:nvSpPr>
            <p:spPr bwMode="auto">
              <a:xfrm>
                <a:off x="1881" y="865"/>
                <a:ext cx="2005" cy="3716"/>
              </a:xfrm>
              <a:custGeom>
                <a:avLst/>
                <a:gdLst>
                  <a:gd name="T0" fmla="*/ 279 w 849"/>
                  <a:gd name="T1" fmla="*/ 1573 h 1573"/>
                  <a:gd name="T2" fmla="*/ 275 w 849"/>
                  <a:gd name="T3" fmla="*/ 1565 h 1573"/>
                  <a:gd name="T4" fmla="*/ 202 w 849"/>
                  <a:gd name="T5" fmla="*/ 1450 h 1573"/>
                  <a:gd name="T6" fmla="*/ 188 w 849"/>
                  <a:gd name="T7" fmla="*/ 1016 h 1573"/>
                  <a:gd name="T8" fmla="*/ 183 w 849"/>
                  <a:gd name="T9" fmla="*/ 803 h 1573"/>
                  <a:gd name="T10" fmla="*/ 159 w 849"/>
                  <a:gd name="T11" fmla="*/ 777 h 1573"/>
                  <a:gd name="T12" fmla="*/ 102 w 849"/>
                  <a:gd name="T13" fmla="*/ 761 h 1573"/>
                  <a:gd name="T14" fmla="*/ 34 w 849"/>
                  <a:gd name="T15" fmla="*/ 670 h 1573"/>
                  <a:gd name="T16" fmla="*/ 5 w 849"/>
                  <a:gd name="T17" fmla="*/ 471 h 1573"/>
                  <a:gd name="T18" fmla="*/ 8 w 849"/>
                  <a:gd name="T19" fmla="*/ 291 h 1573"/>
                  <a:gd name="T20" fmla="*/ 30 w 849"/>
                  <a:gd name="T21" fmla="*/ 119 h 1573"/>
                  <a:gd name="T22" fmla="*/ 132 w 849"/>
                  <a:gd name="T23" fmla="*/ 21 h 1573"/>
                  <a:gd name="T24" fmla="*/ 295 w 849"/>
                  <a:gd name="T25" fmla="*/ 2 h 1573"/>
                  <a:gd name="T26" fmla="*/ 333 w 849"/>
                  <a:gd name="T27" fmla="*/ 21 h 1573"/>
                  <a:gd name="T28" fmla="*/ 413 w 849"/>
                  <a:gd name="T29" fmla="*/ 142 h 1573"/>
                  <a:gd name="T30" fmla="*/ 433 w 849"/>
                  <a:gd name="T31" fmla="*/ 142 h 1573"/>
                  <a:gd name="T32" fmla="*/ 510 w 849"/>
                  <a:gd name="T33" fmla="*/ 25 h 1573"/>
                  <a:gd name="T34" fmla="*/ 560 w 849"/>
                  <a:gd name="T35" fmla="*/ 3 h 1573"/>
                  <a:gd name="T36" fmla="*/ 736 w 849"/>
                  <a:gd name="T37" fmla="*/ 25 h 1573"/>
                  <a:gd name="T38" fmla="*/ 813 w 849"/>
                  <a:gd name="T39" fmla="*/ 97 h 1573"/>
                  <a:gd name="T40" fmla="*/ 844 w 849"/>
                  <a:gd name="T41" fmla="*/ 439 h 1573"/>
                  <a:gd name="T42" fmla="*/ 814 w 849"/>
                  <a:gd name="T43" fmla="*/ 660 h 1573"/>
                  <a:gd name="T44" fmla="*/ 687 w 849"/>
                  <a:gd name="T45" fmla="*/ 777 h 1573"/>
                  <a:gd name="T46" fmla="*/ 663 w 849"/>
                  <a:gd name="T47" fmla="*/ 803 h 1573"/>
                  <a:gd name="T48" fmla="*/ 647 w 849"/>
                  <a:gd name="T49" fmla="*/ 1364 h 1573"/>
                  <a:gd name="T50" fmla="*/ 643 w 849"/>
                  <a:gd name="T51" fmla="*/ 1468 h 1573"/>
                  <a:gd name="T52" fmla="*/ 581 w 849"/>
                  <a:gd name="T53" fmla="*/ 1561 h 1573"/>
                  <a:gd name="T54" fmla="*/ 564 w 849"/>
                  <a:gd name="T55" fmla="*/ 1571 h 1573"/>
                  <a:gd name="T56" fmla="*/ 565 w 849"/>
                  <a:gd name="T57" fmla="*/ 1572 h 1573"/>
                  <a:gd name="T58" fmla="*/ 567 w 849"/>
                  <a:gd name="T59" fmla="*/ 1573 h 1573"/>
                  <a:gd name="T60" fmla="*/ 507 w 849"/>
                  <a:gd name="T61" fmla="*/ 1573 h 1573"/>
                  <a:gd name="T62" fmla="*/ 434 w 849"/>
                  <a:gd name="T63" fmla="*/ 1532 h 1573"/>
                  <a:gd name="T64" fmla="*/ 409 w 849"/>
                  <a:gd name="T65" fmla="*/ 1534 h 1573"/>
                  <a:gd name="T66" fmla="*/ 349 w 849"/>
                  <a:gd name="T67" fmla="*/ 1568 h 1573"/>
                  <a:gd name="T68" fmla="*/ 347 w 849"/>
                  <a:gd name="T69" fmla="*/ 1573 h 1573"/>
                  <a:gd name="T70" fmla="*/ 339 w 849"/>
                  <a:gd name="T71" fmla="*/ 1573 h 1573"/>
                  <a:gd name="T72" fmla="*/ 339 w 849"/>
                  <a:gd name="T73" fmla="*/ 1570 h 1573"/>
                  <a:gd name="T74" fmla="*/ 335 w 849"/>
                  <a:gd name="T75" fmla="*/ 1573 h 1573"/>
                  <a:gd name="T76" fmla="*/ 279 w 849"/>
                  <a:gd name="T77" fmla="*/ 1573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9" h="1573">
                    <a:moveTo>
                      <a:pt x="279" y="1573"/>
                    </a:moveTo>
                    <a:cubicBezTo>
                      <a:pt x="286" y="1566"/>
                      <a:pt x="277" y="1566"/>
                      <a:pt x="275" y="1565"/>
                    </a:cubicBezTo>
                    <a:cubicBezTo>
                      <a:pt x="225" y="1543"/>
                      <a:pt x="204" y="1505"/>
                      <a:pt x="202" y="1450"/>
                    </a:cubicBezTo>
                    <a:cubicBezTo>
                      <a:pt x="199" y="1305"/>
                      <a:pt x="193" y="1161"/>
                      <a:pt x="188" y="1016"/>
                    </a:cubicBezTo>
                    <a:cubicBezTo>
                      <a:pt x="186" y="945"/>
                      <a:pt x="184" y="874"/>
                      <a:pt x="183" y="803"/>
                    </a:cubicBezTo>
                    <a:cubicBezTo>
                      <a:pt x="183" y="784"/>
                      <a:pt x="175" y="778"/>
                      <a:pt x="159" y="777"/>
                    </a:cubicBezTo>
                    <a:cubicBezTo>
                      <a:pt x="139" y="776"/>
                      <a:pt x="120" y="770"/>
                      <a:pt x="102" y="761"/>
                    </a:cubicBezTo>
                    <a:cubicBezTo>
                      <a:pt x="63" y="743"/>
                      <a:pt x="41" y="714"/>
                      <a:pt x="34" y="670"/>
                    </a:cubicBezTo>
                    <a:cubicBezTo>
                      <a:pt x="24" y="603"/>
                      <a:pt x="10" y="538"/>
                      <a:pt x="5" y="471"/>
                    </a:cubicBezTo>
                    <a:cubicBezTo>
                      <a:pt x="0" y="411"/>
                      <a:pt x="1" y="351"/>
                      <a:pt x="8" y="291"/>
                    </a:cubicBezTo>
                    <a:cubicBezTo>
                      <a:pt x="15" y="234"/>
                      <a:pt x="25" y="177"/>
                      <a:pt x="30" y="119"/>
                    </a:cubicBezTo>
                    <a:cubicBezTo>
                      <a:pt x="34" y="65"/>
                      <a:pt x="63" y="27"/>
                      <a:pt x="132" y="21"/>
                    </a:cubicBezTo>
                    <a:cubicBezTo>
                      <a:pt x="186" y="16"/>
                      <a:pt x="240" y="9"/>
                      <a:pt x="295" y="2"/>
                    </a:cubicBezTo>
                    <a:cubicBezTo>
                      <a:pt x="312" y="0"/>
                      <a:pt x="324" y="6"/>
                      <a:pt x="333" y="21"/>
                    </a:cubicBezTo>
                    <a:cubicBezTo>
                      <a:pt x="360" y="61"/>
                      <a:pt x="387" y="101"/>
                      <a:pt x="413" y="142"/>
                    </a:cubicBezTo>
                    <a:cubicBezTo>
                      <a:pt x="422" y="155"/>
                      <a:pt x="425" y="154"/>
                      <a:pt x="433" y="142"/>
                    </a:cubicBezTo>
                    <a:cubicBezTo>
                      <a:pt x="458" y="103"/>
                      <a:pt x="485" y="65"/>
                      <a:pt x="510" y="25"/>
                    </a:cubicBezTo>
                    <a:cubicBezTo>
                      <a:pt x="522" y="6"/>
                      <a:pt x="536" y="0"/>
                      <a:pt x="560" y="3"/>
                    </a:cubicBezTo>
                    <a:cubicBezTo>
                      <a:pt x="618" y="12"/>
                      <a:pt x="677" y="17"/>
                      <a:pt x="736" y="25"/>
                    </a:cubicBezTo>
                    <a:cubicBezTo>
                      <a:pt x="776" y="30"/>
                      <a:pt x="808" y="58"/>
                      <a:pt x="813" y="97"/>
                    </a:cubicBezTo>
                    <a:cubicBezTo>
                      <a:pt x="827" y="211"/>
                      <a:pt x="849" y="324"/>
                      <a:pt x="844" y="439"/>
                    </a:cubicBezTo>
                    <a:cubicBezTo>
                      <a:pt x="840" y="513"/>
                      <a:pt x="827" y="587"/>
                      <a:pt x="814" y="660"/>
                    </a:cubicBezTo>
                    <a:cubicBezTo>
                      <a:pt x="799" y="736"/>
                      <a:pt x="765" y="767"/>
                      <a:pt x="687" y="777"/>
                    </a:cubicBezTo>
                    <a:cubicBezTo>
                      <a:pt x="671" y="779"/>
                      <a:pt x="664" y="784"/>
                      <a:pt x="663" y="803"/>
                    </a:cubicBezTo>
                    <a:cubicBezTo>
                      <a:pt x="659" y="990"/>
                      <a:pt x="653" y="1177"/>
                      <a:pt x="647" y="1364"/>
                    </a:cubicBezTo>
                    <a:cubicBezTo>
                      <a:pt x="646" y="1399"/>
                      <a:pt x="645" y="1433"/>
                      <a:pt x="643" y="1468"/>
                    </a:cubicBezTo>
                    <a:cubicBezTo>
                      <a:pt x="641" y="1511"/>
                      <a:pt x="618" y="1541"/>
                      <a:pt x="581" y="1561"/>
                    </a:cubicBezTo>
                    <a:cubicBezTo>
                      <a:pt x="575" y="1564"/>
                      <a:pt x="567" y="1564"/>
                      <a:pt x="564" y="1571"/>
                    </a:cubicBezTo>
                    <a:cubicBezTo>
                      <a:pt x="564" y="1571"/>
                      <a:pt x="565" y="1572"/>
                      <a:pt x="565" y="1572"/>
                    </a:cubicBezTo>
                    <a:cubicBezTo>
                      <a:pt x="566" y="1572"/>
                      <a:pt x="567" y="1573"/>
                      <a:pt x="567" y="1573"/>
                    </a:cubicBezTo>
                    <a:cubicBezTo>
                      <a:pt x="547" y="1573"/>
                      <a:pt x="527" y="1573"/>
                      <a:pt x="507" y="1573"/>
                    </a:cubicBezTo>
                    <a:cubicBezTo>
                      <a:pt x="482" y="1561"/>
                      <a:pt x="455" y="1552"/>
                      <a:pt x="434" y="1532"/>
                    </a:cubicBezTo>
                    <a:cubicBezTo>
                      <a:pt x="427" y="1525"/>
                      <a:pt x="416" y="1527"/>
                      <a:pt x="409" y="1534"/>
                    </a:cubicBezTo>
                    <a:cubicBezTo>
                      <a:pt x="391" y="1550"/>
                      <a:pt x="372" y="1562"/>
                      <a:pt x="349" y="1568"/>
                    </a:cubicBezTo>
                    <a:cubicBezTo>
                      <a:pt x="346" y="1568"/>
                      <a:pt x="344" y="1570"/>
                      <a:pt x="347" y="1573"/>
                    </a:cubicBezTo>
                    <a:cubicBezTo>
                      <a:pt x="345" y="1573"/>
                      <a:pt x="342" y="1573"/>
                      <a:pt x="339" y="1573"/>
                    </a:cubicBezTo>
                    <a:cubicBezTo>
                      <a:pt x="339" y="1572"/>
                      <a:pt x="339" y="1571"/>
                      <a:pt x="339" y="1570"/>
                    </a:cubicBezTo>
                    <a:cubicBezTo>
                      <a:pt x="338" y="1571"/>
                      <a:pt x="336" y="1572"/>
                      <a:pt x="335" y="1573"/>
                    </a:cubicBezTo>
                    <a:cubicBezTo>
                      <a:pt x="317" y="1573"/>
                      <a:pt x="298" y="1573"/>
                      <a:pt x="279" y="157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45" name="Freeform 150"/>
              <p:cNvSpPr>
                <a:spLocks/>
              </p:cNvSpPr>
              <p:nvPr/>
            </p:nvSpPr>
            <p:spPr bwMode="auto">
              <a:xfrm>
                <a:off x="3608" y="1011"/>
                <a:ext cx="1419" cy="3570"/>
              </a:xfrm>
              <a:custGeom>
                <a:avLst/>
                <a:gdLst>
                  <a:gd name="T0" fmla="*/ 60 w 601"/>
                  <a:gd name="T1" fmla="*/ 1511 h 1511"/>
                  <a:gd name="T2" fmla="*/ 26 w 601"/>
                  <a:gd name="T3" fmla="*/ 1488 h 1511"/>
                  <a:gd name="T4" fmla="*/ 5 w 601"/>
                  <a:gd name="T5" fmla="*/ 1438 h 1511"/>
                  <a:gd name="T6" fmla="*/ 11 w 601"/>
                  <a:gd name="T7" fmla="*/ 1357 h 1511"/>
                  <a:gd name="T8" fmla="*/ 15 w 601"/>
                  <a:gd name="T9" fmla="*/ 1223 h 1511"/>
                  <a:gd name="T10" fmla="*/ 25 w 601"/>
                  <a:gd name="T11" fmla="*/ 899 h 1511"/>
                  <a:gd name="T12" fmla="*/ 28 w 601"/>
                  <a:gd name="T13" fmla="*/ 813 h 1511"/>
                  <a:gd name="T14" fmla="*/ 44 w 601"/>
                  <a:gd name="T15" fmla="*/ 791 h 1511"/>
                  <a:gd name="T16" fmla="*/ 177 w 601"/>
                  <a:gd name="T17" fmla="*/ 623 h 1511"/>
                  <a:gd name="T18" fmla="*/ 211 w 601"/>
                  <a:gd name="T19" fmla="*/ 344 h 1511"/>
                  <a:gd name="T20" fmla="*/ 198 w 601"/>
                  <a:gd name="T21" fmla="*/ 175 h 1511"/>
                  <a:gd name="T22" fmla="*/ 207 w 601"/>
                  <a:gd name="T23" fmla="*/ 131 h 1511"/>
                  <a:gd name="T24" fmla="*/ 278 w 601"/>
                  <a:gd name="T25" fmla="*/ 25 h 1511"/>
                  <a:gd name="T26" fmla="*/ 321 w 601"/>
                  <a:gd name="T27" fmla="*/ 3 h 1511"/>
                  <a:gd name="T28" fmla="*/ 501 w 601"/>
                  <a:gd name="T29" fmla="*/ 24 h 1511"/>
                  <a:gd name="T30" fmla="*/ 568 w 601"/>
                  <a:gd name="T31" fmla="*/ 88 h 1511"/>
                  <a:gd name="T32" fmla="*/ 600 w 601"/>
                  <a:gd name="T33" fmla="*/ 381 h 1511"/>
                  <a:gd name="T34" fmla="*/ 571 w 601"/>
                  <a:gd name="T35" fmla="*/ 629 h 1511"/>
                  <a:gd name="T36" fmla="*/ 445 w 601"/>
                  <a:gd name="T37" fmla="*/ 747 h 1511"/>
                  <a:gd name="T38" fmla="*/ 427 w 601"/>
                  <a:gd name="T39" fmla="*/ 765 h 1511"/>
                  <a:gd name="T40" fmla="*/ 421 w 601"/>
                  <a:gd name="T41" fmla="*/ 923 h 1511"/>
                  <a:gd name="T42" fmla="*/ 412 w 601"/>
                  <a:gd name="T43" fmla="*/ 1239 h 1511"/>
                  <a:gd name="T44" fmla="*/ 405 w 601"/>
                  <a:gd name="T45" fmla="*/ 1414 h 1511"/>
                  <a:gd name="T46" fmla="*/ 347 w 601"/>
                  <a:gd name="T47" fmla="*/ 1499 h 1511"/>
                  <a:gd name="T48" fmla="*/ 332 w 601"/>
                  <a:gd name="T49" fmla="*/ 1511 h 1511"/>
                  <a:gd name="T50" fmla="*/ 268 w 601"/>
                  <a:gd name="T51" fmla="*/ 1511 h 1511"/>
                  <a:gd name="T52" fmla="*/ 212 w 601"/>
                  <a:gd name="T53" fmla="*/ 1476 h 1511"/>
                  <a:gd name="T54" fmla="*/ 176 w 601"/>
                  <a:gd name="T55" fmla="*/ 1477 h 1511"/>
                  <a:gd name="T56" fmla="*/ 134 w 601"/>
                  <a:gd name="T57" fmla="*/ 1502 h 1511"/>
                  <a:gd name="T58" fmla="*/ 124 w 601"/>
                  <a:gd name="T59" fmla="*/ 1511 h 1511"/>
                  <a:gd name="T60" fmla="*/ 60 w 601"/>
                  <a:gd name="T61"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1511">
                    <a:moveTo>
                      <a:pt x="60" y="1511"/>
                    </a:moveTo>
                    <a:cubicBezTo>
                      <a:pt x="53" y="1497"/>
                      <a:pt x="37" y="1497"/>
                      <a:pt x="26" y="1488"/>
                    </a:cubicBezTo>
                    <a:cubicBezTo>
                      <a:pt x="9" y="1475"/>
                      <a:pt x="0" y="1462"/>
                      <a:pt x="5" y="1438"/>
                    </a:cubicBezTo>
                    <a:cubicBezTo>
                      <a:pt x="11" y="1412"/>
                      <a:pt x="10" y="1384"/>
                      <a:pt x="11" y="1357"/>
                    </a:cubicBezTo>
                    <a:cubicBezTo>
                      <a:pt x="13" y="1312"/>
                      <a:pt x="13" y="1267"/>
                      <a:pt x="15" y="1223"/>
                    </a:cubicBezTo>
                    <a:cubicBezTo>
                      <a:pt x="20" y="1115"/>
                      <a:pt x="21" y="1007"/>
                      <a:pt x="25" y="899"/>
                    </a:cubicBezTo>
                    <a:cubicBezTo>
                      <a:pt x="25" y="871"/>
                      <a:pt x="27" y="842"/>
                      <a:pt x="28" y="813"/>
                    </a:cubicBezTo>
                    <a:cubicBezTo>
                      <a:pt x="28" y="802"/>
                      <a:pt x="33" y="796"/>
                      <a:pt x="44" y="791"/>
                    </a:cubicBezTo>
                    <a:cubicBezTo>
                      <a:pt x="118" y="759"/>
                      <a:pt x="163" y="705"/>
                      <a:pt x="177" y="623"/>
                    </a:cubicBezTo>
                    <a:cubicBezTo>
                      <a:pt x="193" y="530"/>
                      <a:pt x="209" y="438"/>
                      <a:pt x="211" y="344"/>
                    </a:cubicBezTo>
                    <a:cubicBezTo>
                      <a:pt x="212" y="287"/>
                      <a:pt x="206" y="231"/>
                      <a:pt x="198" y="175"/>
                    </a:cubicBezTo>
                    <a:cubicBezTo>
                      <a:pt x="195" y="158"/>
                      <a:pt x="198" y="145"/>
                      <a:pt x="207" y="131"/>
                    </a:cubicBezTo>
                    <a:cubicBezTo>
                      <a:pt x="232" y="96"/>
                      <a:pt x="255" y="61"/>
                      <a:pt x="278" y="25"/>
                    </a:cubicBezTo>
                    <a:cubicBezTo>
                      <a:pt x="289" y="9"/>
                      <a:pt x="301" y="0"/>
                      <a:pt x="321" y="3"/>
                    </a:cubicBezTo>
                    <a:cubicBezTo>
                      <a:pt x="381" y="10"/>
                      <a:pt x="441" y="16"/>
                      <a:pt x="501" y="24"/>
                    </a:cubicBezTo>
                    <a:cubicBezTo>
                      <a:pt x="537" y="30"/>
                      <a:pt x="562" y="53"/>
                      <a:pt x="568" y="88"/>
                    </a:cubicBezTo>
                    <a:cubicBezTo>
                      <a:pt x="583" y="185"/>
                      <a:pt x="598" y="283"/>
                      <a:pt x="600" y="381"/>
                    </a:cubicBezTo>
                    <a:cubicBezTo>
                      <a:pt x="601" y="465"/>
                      <a:pt x="586" y="547"/>
                      <a:pt x="571" y="629"/>
                    </a:cubicBezTo>
                    <a:cubicBezTo>
                      <a:pt x="556" y="706"/>
                      <a:pt x="525" y="736"/>
                      <a:pt x="445" y="747"/>
                    </a:cubicBezTo>
                    <a:cubicBezTo>
                      <a:pt x="433" y="748"/>
                      <a:pt x="429" y="753"/>
                      <a:pt x="427" y="765"/>
                    </a:cubicBezTo>
                    <a:cubicBezTo>
                      <a:pt x="421" y="818"/>
                      <a:pt x="424" y="871"/>
                      <a:pt x="421" y="923"/>
                    </a:cubicBezTo>
                    <a:cubicBezTo>
                      <a:pt x="416" y="1028"/>
                      <a:pt x="415" y="1133"/>
                      <a:pt x="412" y="1239"/>
                    </a:cubicBezTo>
                    <a:cubicBezTo>
                      <a:pt x="410" y="1297"/>
                      <a:pt x="408" y="1356"/>
                      <a:pt x="405" y="1414"/>
                    </a:cubicBezTo>
                    <a:cubicBezTo>
                      <a:pt x="403" y="1454"/>
                      <a:pt x="380" y="1480"/>
                      <a:pt x="347" y="1499"/>
                    </a:cubicBezTo>
                    <a:cubicBezTo>
                      <a:pt x="341" y="1502"/>
                      <a:pt x="333" y="1502"/>
                      <a:pt x="332" y="1511"/>
                    </a:cubicBezTo>
                    <a:cubicBezTo>
                      <a:pt x="311" y="1511"/>
                      <a:pt x="290" y="1511"/>
                      <a:pt x="268" y="1511"/>
                    </a:cubicBezTo>
                    <a:cubicBezTo>
                      <a:pt x="251" y="1496"/>
                      <a:pt x="228" y="1492"/>
                      <a:pt x="212" y="1476"/>
                    </a:cubicBezTo>
                    <a:cubicBezTo>
                      <a:pt x="200" y="1464"/>
                      <a:pt x="187" y="1466"/>
                      <a:pt x="176" y="1477"/>
                    </a:cubicBezTo>
                    <a:cubicBezTo>
                      <a:pt x="164" y="1489"/>
                      <a:pt x="150" y="1497"/>
                      <a:pt x="134" y="1502"/>
                    </a:cubicBezTo>
                    <a:cubicBezTo>
                      <a:pt x="129" y="1504"/>
                      <a:pt x="125" y="1505"/>
                      <a:pt x="124" y="1511"/>
                    </a:cubicBezTo>
                    <a:cubicBezTo>
                      <a:pt x="103" y="1511"/>
                      <a:pt x="82" y="1511"/>
                      <a:pt x="60" y="15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46" name="Freeform 151"/>
              <p:cNvSpPr>
                <a:spLocks/>
              </p:cNvSpPr>
              <p:nvPr/>
            </p:nvSpPr>
            <p:spPr bwMode="auto">
              <a:xfrm>
                <a:off x="731" y="1011"/>
                <a:ext cx="1417" cy="3570"/>
              </a:xfrm>
              <a:custGeom>
                <a:avLst/>
                <a:gdLst>
                  <a:gd name="T0" fmla="*/ 270 w 600"/>
                  <a:gd name="T1" fmla="*/ 1511 h 1511"/>
                  <a:gd name="T2" fmla="*/ 265 w 600"/>
                  <a:gd name="T3" fmla="*/ 1503 h 1511"/>
                  <a:gd name="T4" fmla="*/ 194 w 600"/>
                  <a:gd name="T5" fmla="*/ 1384 h 1511"/>
                  <a:gd name="T6" fmla="*/ 191 w 600"/>
                  <a:gd name="T7" fmla="*/ 1257 h 1511"/>
                  <a:gd name="T8" fmla="*/ 182 w 600"/>
                  <a:gd name="T9" fmla="*/ 927 h 1511"/>
                  <a:gd name="T10" fmla="*/ 175 w 600"/>
                  <a:gd name="T11" fmla="*/ 767 h 1511"/>
                  <a:gd name="T12" fmla="*/ 155 w 600"/>
                  <a:gd name="T13" fmla="*/ 746 h 1511"/>
                  <a:gd name="T14" fmla="*/ 79 w 600"/>
                  <a:gd name="T15" fmla="*/ 719 h 1511"/>
                  <a:gd name="T16" fmla="*/ 38 w 600"/>
                  <a:gd name="T17" fmla="*/ 664 h 1511"/>
                  <a:gd name="T18" fmla="*/ 2 w 600"/>
                  <a:gd name="T19" fmla="*/ 371 h 1511"/>
                  <a:gd name="T20" fmla="*/ 24 w 600"/>
                  <a:gd name="T21" fmla="*/ 161 h 1511"/>
                  <a:gd name="T22" fmla="*/ 33 w 600"/>
                  <a:gd name="T23" fmla="*/ 94 h 1511"/>
                  <a:gd name="T24" fmla="*/ 105 w 600"/>
                  <a:gd name="T25" fmla="*/ 23 h 1511"/>
                  <a:gd name="T26" fmla="*/ 273 w 600"/>
                  <a:gd name="T27" fmla="*/ 3 h 1511"/>
                  <a:gd name="T28" fmla="*/ 327 w 600"/>
                  <a:gd name="T29" fmla="*/ 28 h 1511"/>
                  <a:gd name="T30" fmla="*/ 381 w 600"/>
                  <a:gd name="T31" fmla="*/ 110 h 1511"/>
                  <a:gd name="T32" fmla="*/ 402 w 600"/>
                  <a:gd name="T33" fmla="*/ 197 h 1511"/>
                  <a:gd name="T34" fmla="*/ 424 w 600"/>
                  <a:gd name="T35" fmla="*/ 615 h 1511"/>
                  <a:gd name="T36" fmla="*/ 490 w 600"/>
                  <a:gd name="T37" fmla="*/ 748 h 1511"/>
                  <a:gd name="T38" fmla="*/ 557 w 600"/>
                  <a:gd name="T39" fmla="*/ 791 h 1511"/>
                  <a:gd name="T40" fmla="*/ 575 w 600"/>
                  <a:gd name="T41" fmla="*/ 816 h 1511"/>
                  <a:gd name="T42" fmla="*/ 583 w 600"/>
                  <a:gd name="T43" fmla="*/ 1101 h 1511"/>
                  <a:gd name="T44" fmla="*/ 594 w 600"/>
                  <a:gd name="T45" fmla="*/ 1422 h 1511"/>
                  <a:gd name="T46" fmla="*/ 595 w 600"/>
                  <a:gd name="T47" fmla="*/ 1430 h 1511"/>
                  <a:gd name="T48" fmla="*/ 557 w 600"/>
                  <a:gd name="T49" fmla="*/ 1499 h 1511"/>
                  <a:gd name="T50" fmla="*/ 542 w 600"/>
                  <a:gd name="T51" fmla="*/ 1511 h 1511"/>
                  <a:gd name="T52" fmla="*/ 478 w 600"/>
                  <a:gd name="T53" fmla="*/ 1511 h 1511"/>
                  <a:gd name="T54" fmla="*/ 474 w 600"/>
                  <a:gd name="T55" fmla="*/ 1505 h 1511"/>
                  <a:gd name="T56" fmla="*/ 421 w 600"/>
                  <a:gd name="T57" fmla="*/ 1473 h 1511"/>
                  <a:gd name="T58" fmla="*/ 401 w 600"/>
                  <a:gd name="T59" fmla="*/ 1470 h 1511"/>
                  <a:gd name="T60" fmla="*/ 334 w 600"/>
                  <a:gd name="T61" fmla="*/ 1511 h 1511"/>
                  <a:gd name="T62" fmla="*/ 270 w 600"/>
                  <a:gd name="T63"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0" h="1511">
                    <a:moveTo>
                      <a:pt x="270" y="1511"/>
                    </a:moveTo>
                    <a:cubicBezTo>
                      <a:pt x="270" y="1507"/>
                      <a:pt x="268" y="1505"/>
                      <a:pt x="265" y="1503"/>
                    </a:cubicBezTo>
                    <a:cubicBezTo>
                      <a:pt x="212" y="1481"/>
                      <a:pt x="195" y="1438"/>
                      <a:pt x="194" y="1384"/>
                    </a:cubicBezTo>
                    <a:cubicBezTo>
                      <a:pt x="194" y="1342"/>
                      <a:pt x="193" y="1299"/>
                      <a:pt x="191" y="1257"/>
                    </a:cubicBezTo>
                    <a:cubicBezTo>
                      <a:pt x="187" y="1147"/>
                      <a:pt x="185" y="1037"/>
                      <a:pt x="182" y="927"/>
                    </a:cubicBezTo>
                    <a:cubicBezTo>
                      <a:pt x="180" y="874"/>
                      <a:pt x="177" y="821"/>
                      <a:pt x="175" y="767"/>
                    </a:cubicBezTo>
                    <a:cubicBezTo>
                      <a:pt x="175" y="753"/>
                      <a:pt x="169" y="748"/>
                      <a:pt x="155" y="746"/>
                    </a:cubicBezTo>
                    <a:cubicBezTo>
                      <a:pt x="127" y="744"/>
                      <a:pt x="102" y="735"/>
                      <a:pt x="79" y="719"/>
                    </a:cubicBezTo>
                    <a:cubicBezTo>
                      <a:pt x="59" y="705"/>
                      <a:pt x="43" y="688"/>
                      <a:pt x="38" y="664"/>
                    </a:cubicBezTo>
                    <a:cubicBezTo>
                      <a:pt x="20" y="567"/>
                      <a:pt x="0" y="470"/>
                      <a:pt x="2" y="371"/>
                    </a:cubicBezTo>
                    <a:cubicBezTo>
                      <a:pt x="4" y="301"/>
                      <a:pt x="15" y="231"/>
                      <a:pt x="24" y="161"/>
                    </a:cubicBezTo>
                    <a:cubicBezTo>
                      <a:pt x="27" y="138"/>
                      <a:pt x="29" y="116"/>
                      <a:pt x="33" y="94"/>
                    </a:cubicBezTo>
                    <a:cubicBezTo>
                      <a:pt x="40" y="55"/>
                      <a:pt x="66" y="29"/>
                      <a:pt x="105" y="23"/>
                    </a:cubicBezTo>
                    <a:cubicBezTo>
                      <a:pt x="161" y="16"/>
                      <a:pt x="217" y="10"/>
                      <a:pt x="273" y="3"/>
                    </a:cubicBezTo>
                    <a:cubicBezTo>
                      <a:pt x="297" y="0"/>
                      <a:pt x="314" y="7"/>
                      <a:pt x="327" y="28"/>
                    </a:cubicBezTo>
                    <a:cubicBezTo>
                      <a:pt x="343" y="56"/>
                      <a:pt x="361" y="84"/>
                      <a:pt x="381" y="110"/>
                    </a:cubicBezTo>
                    <a:cubicBezTo>
                      <a:pt x="402" y="136"/>
                      <a:pt x="408" y="164"/>
                      <a:pt x="402" y="197"/>
                    </a:cubicBezTo>
                    <a:cubicBezTo>
                      <a:pt x="380" y="337"/>
                      <a:pt x="398" y="476"/>
                      <a:pt x="424" y="615"/>
                    </a:cubicBezTo>
                    <a:cubicBezTo>
                      <a:pt x="434" y="666"/>
                      <a:pt x="449" y="713"/>
                      <a:pt x="490" y="748"/>
                    </a:cubicBezTo>
                    <a:cubicBezTo>
                      <a:pt x="510" y="766"/>
                      <a:pt x="532" y="781"/>
                      <a:pt x="557" y="791"/>
                    </a:cubicBezTo>
                    <a:cubicBezTo>
                      <a:pt x="569" y="796"/>
                      <a:pt x="574" y="802"/>
                      <a:pt x="575" y="816"/>
                    </a:cubicBezTo>
                    <a:cubicBezTo>
                      <a:pt x="577" y="911"/>
                      <a:pt x="580" y="1006"/>
                      <a:pt x="583" y="1101"/>
                    </a:cubicBezTo>
                    <a:cubicBezTo>
                      <a:pt x="586" y="1208"/>
                      <a:pt x="590" y="1315"/>
                      <a:pt x="594" y="1422"/>
                    </a:cubicBezTo>
                    <a:cubicBezTo>
                      <a:pt x="594" y="1425"/>
                      <a:pt x="595" y="1428"/>
                      <a:pt x="595" y="1430"/>
                    </a:cubicBezTo>
                    <a:cubicBezTo>
                      <a:pt x="600" y="1471"/>
                      <a:pt x="594" y="1482"/>
                      <a:pt x="557" y="1499"/>
                    </a:cubicBezTo>
                    <a:cubicBezTo>
                      <a:pt x="552" y="1502"/>
                      <a:pt x="544" y="1503"/>
                      <a:pt x="542" y="1511"/>
                    </a:cubicBezTo>
                    <a:cubicBezTo>
                      <a:pt x="521" y="1511"/>
                      <a:pt x="500" y="1511"/>
                      <a:pt x="478" y="1511"/>
                    </a:cubicBezTo>
                    <a:cubicBezTo>
                      <a:pt x="477" y="1509"/>
                      <a:pt x="476" y="1505"/>
                      <a:pt x="474" y="1505"/>
                    </a:cubicBezTo>
                    <a:cubicBezTo>
                      <a:pt x="454" y="1498"/>
                      <a:pt x="437" y="1487"/>
                      <a:pt x="421" y="1473"/>
                    </a:cubicBezTo>
                    <a:cubicBezTo>
                      <a:pt x="416" y="1468"/>
                      <a:pt x="407" y="1465"/>
                      <a:pt x="401" y="1470"/>
                    </a:cubicBezTo>
                    <a:cubicBezTo>
                      <a:pt x="380" y="1486"/>
                      <a:pt x="356" y="1496"/>
                      <a:pt x="334" y="1511"/>
                    </a:cubicBezTo>
                    <a:cubicBezTo>
                      <a:pt x="313" y="1511"/>
                      <a:pt x="292" y="1511"/>
                      <a:pt x="270" y="15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47" name="Freeform 152"/>
              <p:cNvSpPr>
                <a:spLocks/>
              </p:cNvSpPr>
              <p:nvPr/>
            </p:nvSpPr>
            <p:spPr bwMode="auto">
              <a:xfrm>
                <a:off x="2417" y="-257"/>
                <a:ext cx="919" cy="1004"/>
              </a:xfrm>
              <a:custGeom>
                <a:avLst/>
                <a:gdLst>
                  <a:gd name="T0" fmla="*/ 236 w 389"/>
                  <a:gd name="T1" fmla="*/ 0 h 425"/>
                  <a:gd name="T2" fmla="*/ 244 w 389"/>
                  <a:gd name="T3" fmla="*/ 8 h 425"/>
                  <a:gd name="T4" fmla="*/ 369 w 389"/>
                  <a:gd name="T5" fmla="*/ 227 h 425"/>
                  <a:gd name="T6" fmla="*/ 286 w 389"/>
                  <a:gd name="T7" fmla="*/ 378 h 425"/>
                  <a:gd name="T8" fmla="*/ 113 w 389"/>
                  <a:gd name="T9" fmla="*/ 381 h 425"/>
                  <a:gd name="T10" fmla="*/ 28 w 389"/>
                  <a:gd name="T11" fmla="*/ 131 h 425"/>
                  <a:gd name="T12" fmla="*/ 139 w 389"/>
                  <a:gd name="T13" fmla="*/ 11 h 425"/>
                  <a:gd name="T14" fmla="*/ 154 w 389"/>
                  <a:gd name="T15" fmla="*/ 4 h 425"/>
                  <a:gd name="T16" fmla="*/ 155 w 389"/>
                  <a:gd name="T17" fmla="*/ 2 h 425"/>
                  <a:gd name="T18" fmla="*/ 152 w 389"/>
                  <a:gd name="T19" fmla="*/ 0 h 425"/>
                  <a:gd name="T20" fmla="*/ 172 w 389"/>
                  <a:gd name="T21" fmla="*/ 0 h 425"/>
                  <a:gd name="T22" fmla="*/ 180 w 389"/>
                  <a:gd name="T23" fmla="*/ 0 h 425"/>
                  <a:gd name="T24" fmla="*/ 224 w 389"/>
                  <a:gd name="T25" fmla="*/ 0 h 425"/>
                  <a:gd name="T26" fmla="*/ 228 w 389"/>
                  <a:gd name="T27" fmla="*/ 3 h 425"/>
                  <a:gd name="T28" fmla="*/ 228 w 389"/>
                  <a:gd name="T29" fmla="*/ 0 h 425"/>
                  <a:gd name="T30" fmla="*/ 236 w 389"/>
                  <a:gd name="T31"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9" h="425">
                    <a:moveTo>
                      <a:pt x="236" y="0"/>
                    </a:moveTo>
                    <a:cubicBezTo>
                      <a:pt x="233" y="9"/>
                      <a:pt x="241" y="7"/>
                      <a:pt x="244" y="8"/>
                    </a:cubicBezTo>
                    <a:cubicBezTo>
                      <a:pt x="337" y="40"/>
                      <a:pt x="389" y="131"/>
                      <a:pt x="369" y="227"/>
                    </a:cubicBezTo>
                    <a:cubicBezTo>
                      <a:pt x="357" y="286"/>
                      <a:pt x="332" y="338"/>
                      <a:pt x="286" y="378"/>
                    </a:cubicBezTo>
                    <a:cubicBezTo>
                      <a:pt x="231" y="424"/>
                      <a:pt x="169" y="425"/>
                      <a:pt x="113" y="381"/>
                    </a:cubicBezTo>
                    <a:cubicBezTo>
                      <a:pt x="46" y="327"/>
                      <a:pt x="0" y="217"/>
                      <a:pt x="28" y="131"/>
                    </a:cubicBezTo>
                    <a:cubicBezTo>
                      <a:pt x="46" y="74"/>
                      <a:pt x="82" y="33"/>
                      <a:pt x="139" y="11"/>
                    </a:cubicBezTo>
                    <a:cubicBezTo>
                      <a:pt x="144" y="9"/>
                      <a:pt x="149" y="6"/>
                      <a:pt x="154" y="4"/>
                    </a:cubicBezTo>
                    <a:cubicBezTo>
                      <a:pt x="155" y="3"/>
                      <a:pt x="155" y="2"/>
                      <a:pt x="155" y="2"/>
                    </a:cubicBezTo>
                    <a:cubicBezTo>
                      <a:pt x="154" y="1"/>
                      <a:pt x="153" y="0"/>
                      <a:pt x="152" y="0"/>
                    </a:cubicBezTo>
                    <a:cubicBezTo>
                      <a:pt x="159" y="0"/>
                      <a:pt x="166" y="0"/>
                      <a:pt x="172" y="0"/>
                    </a:cubicBezTo>
                    <a:cubicBezTo>
                      <a:pt x="175" y="6"/>
                      <a:pt x="178" y="2"/>
                      <a:pt x="180" y="0"/>
                    </a:cubicBezTo>
                    <a:cubicBezTo>
                      <a:pt x="195" y="0"/>
                      <a:pt x="210" y="0"/>
                      <a:pt x="224" y="0"/>
                    </a:cubicBezTo>
                    <a:cubicBezTo>
                      <a:pt x="225" y="2"/>
                      <a:pt x="226" y="3"/>
                      <a:pt x="228" y="3"/>
                    </a:cubicBezTo>
                    <a:cubicBezTo>
                      <a:pt x="228" y="3"/>
                      <a:pt x="228" y="1"/>
                      <a:pt x="228" y="0"/>
                    </a:cubicBezTo>
                    <a:cubicBezTo>
                      <a:pt x="231" y="0"/>
                      <a:pt x="234" y="0"/>
                      <a:pt x="23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48" name="Freeform 155"/>
              <p:cNvSpPr>
                <a:spLocks/>
              </p:cNvSpPr>
              <p:nvPr/>
            </p:nvSpPr>
            <p:spPr bwMode="auto">
              <a:xfrm>
                <a:off x="1293" y="-73"/>
                <a:ext cx="857" cy="971"/>
              </a:xfrm>
              <a:custGeom>
                <a:avLst/>
                <a:gdLst>
                  <a:gd name="T0" fmla="*/ 0 w 363"/>
                  <a:gd name="T1" fmla="*/ 179 h 411"/>
                  <a:gd name="T2" fmla="*/ 164 w 363"/>
                  <a:gd name="T3" fmla="*/ 3 h 411"/>
                  <a:gd name="T4" fmla="*/ 328 w 363"/>
                  <a:gd name="T5" fmla="*/ 118 h 411"/>
                  <a:gd name="T6" fmla="*/ 232 w 363"/>
                  <a:gd name="T7" fmla="*/ 382 h 411"/>
                  <a:gd name="T8" fmla="*/ 78 w 363"/>
                  <a:gd name="T9" fmla="*/ 358 h 411"/>
                  <a:gd name="T10" fmla="*/ 0 w 363"/>
                  <a:gd name="T11" fmla="*/ 179 h 411"/>
                </a:gdLst>
                <a:ahLst/>
                <a:cxnLst>
                  <a:cxn ang="0">
                    <a:pos x="T0" y="T1"/>
                  </a:cxn>
                  <a:cxn ang="0">
                    <a:pos x="T2" y="T3"/>
                  </a:cxn>
                  <a:cxn ang="0">
                    <a:pos x="T4" y="T5"/>
                  </a:cxn>
                  <a:cxn ang="0">
                    <a:pos x="T6" y="T7"/>
                  </a:cxn>
                  <a:cxn ang="0">
                    <a:pos x="T8" y="T9"/>
                  </a:cxn>
                  <a:cxn ang="0">
                    <a:pos x="T10" y="T11"/>
                  </a:cxn>
                </a:cxnLst>
                <a:rect l="0" t="0" r="r" b="b"/>
                <a:pathLst>
                  <a:path w="363" h="411">
                    <a:moveTo>
                      <a:pt x="0" y="179"/>
                    </a:moveTo>
                    <a:cubicBezTo>
                      <a:pt x="1" y="84"/>
                      <a:pt x="69" y="7"/>
                      <a:pt x="164" y="3"/>
                    </a:cubicBezTo>
                    <a:cubicBezTo>
                      <a:pt x="234" y="0"/>
                      <a:pt x="298" y="39"/>
                      <a:pt x="328" y="118"/>
                    </a:cubicBezTo>
                    <a:cubicBezTo>
                      <a:pt x="363" y="210"/>
                      <a:pt x="311" y="334"/>
                      <a:pt x="232" y="382"/>
                    </a:cubicBezTo>
                    <a:cubicBezTo>
                      <a:pt x="183" y="411"/>
                      <a:pt x="125" y="402"/>
                      <a:pt x="78" y="358"/>
                    </a:cubicBezTo>
                    <a:cubicBezTo>
                      <a:pt x="31" y="314"/>
                      <a:pt x="0" y="243"/>
                      <a:pt x="0" y="17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sp>
            <p:nvSpPr>
              <p:cNvPr id="49" name="Freeform 156"/>
              <p:cNvSpPr>
                <a:spLocks/>
              </p:cNvSpPr>
              <p:nvPr/>
            </p:nvSpPr>
            <p:spPr bwMode="auto">
              <a:xfrm>
                <a:off x="3660" y="-103"/>
                <a:ext cx="812" cy="1008"/>
              </a:xfrm>
              <a:custGeom>
                <a:avLst/>
                <a:gdLst>
                  <a:gd name="T0" fmla="*/ 342 w 344"/>
                  <a:gd name="T1" fmla="*/ 214 h 427"/>
                  <a:gd name="T2" fmla="*/ 246 w 344"/>
                  <a:gd name="T3" fmla="*/ 388 h 427"/>
                  <a:gd name="T4" fmla="*/ 75 w 344"/>
                  <a:gd name="T5" fmla="*/ 364 h 427"/>
                  <a:gd name="T6" fmla="*/ 4 w 344"/>
                  <a:gd name="T7" fmla="*/ 203 h 427"/>
                  <a:gd name="T8" fmla="*/ 145 w 344"/>
                  <a:gd name="T9" fmla="*/ 19 h 427"/>
                  <a:gd name="T10" fmla="*/ 342 w 344"/>
                  <a:gd name="T11" fmla="*/ 214 h 427"/>
                </a:gdLst>
                <a:ahLst/>
                <a:cxnLst>
                  <a:cxn ang="0">
                    <a:pos x="T0" y="T1"/>
                  </a:cxn>
                  <a:cxn ang="0">
                    <a:pos x="T2" y="T3"/>
                  </a:cxn>
                  <a:cxn ang="0">
                    <a:pos x="T4" y="T5"/>
                  </a:cxn>
                  <a:cxn ang="0">
                    <a:pos x="T6" y="T7"/>
                  </a:cxn>
                  <a:cxn ang="0">
                    <a:pos x="T8" y="T9"/>
                  </a:cxn>
                  <a:cxn ang="0">
                    <a:pos x="T10" y="T11"/>
                  </a:cxn>
                </a:cxnLst>
                <a:rect l="0" t="0" r="r" b="b"/>
                <a:pathLst>
                  <a:path w="344" h="427">
                    <a:moveTo>
                      <a:pt x="342" y="214"/>
                    </a:moveTo>
                    <a:cubicBezTo>
                      <a:pt x="337" y="274"/>
                      <a:pt x="309" y="340"/>
                      <a:pt x="246" y="388"/>
                    </a:cubicBezTo>
                    <a:cubicBezTo>
                      <a:pt x="194" y="427"/>
                      <a:pt x="121" y="416"/>
                      <a:pt x="75" y="364"/>
                    </a:cubicBezTo>
                    <a:cubicBezTo>
                      <a:pt x="33" y="318"/>
                      <a:pt x="7" y="265"/>
                      <a:pt x="4" y="203"/>
                    </a:cubicBezTo>
                    <a:cubicBezTo>
                      <a:pt x="0" y="114"/>
                      <a:pt x="59" y="34"/>
                      <a:pt x="145" y="19"/>
                    </a:cubicBezTo>
                    <a:cubicBezTo>
                      <a:pt x="255" y="0"/>
                      <a:pt x="344" y="91"/>
                      <a:pt x="342" y="2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66481" algn="l" rtl="0" fontAlgn="base">
                  <a:spcBef>
                    <a:spcPct val="0"/>
                  </a:spcBef>
                  <a:spcAft>
                    <a:spcPct val="0"/>
                  </a:spcAft>
                  <a:defRPr sz="1600" kern="1200">
                    <a:solidFill>
                      <a:schemeClr val="tx1"/>
                    </a:solidFill>
                    <a:latin typeface="Arial" charset="0"/>
                    <a:ea typeface="+mn-ea"/>
                    <a:cs typeface="+mn-cs"/>
                  </a:defRPr>
                </a:lvl2pPr>
                <a:lvl3pPr marL="932962" algn="l" rtl="0" fontAlgn="base">
                  <a:spcBef>
                    <a:spcPct val="0"/>
                  </a:spcBef>
                  <a:spcAft>
                    <a:spcPct val="0"/>
                  </a:spcAft>
                  <a:defRPr sz="1600" kern="1200">
                    <a:solidFill>
                      <a:schemeClr val="tx1"/>
                    </a:solidFill>
                    <a:latin typeface="Arial" charset="0"/>
                    <a:ea typeface="+mn-ea"/>
                    <a:cs typeface="+mn-cs"/>
                  </a:defRPr>
                </a:lvl3pPr>
                <a:lvl4pPr marL="1399443" algn="l" rtl="0" fontAlgn="base">
                  <a:spcBef>
                    <a:spcPct val="0"/>
                  </a:spcBef>
                  <a:spcAft>
                    <a:spcPct val="0"/>
                  </a:spcAft>
                  <a:defRPr sz="1600" kern="1200">
                    <a:solidFill>
                      <a:schemeClr val="tx1"/>
                    </a:solidFill>
                    <a:latin typeface="Arial" charset="0"/>
                    <a:ea typeface="+mn-ea"/>
                    <a:cs typeface="+mn-cs"/>
                  </a:defRPr>
                </a:lvl4pPr>
                <a:lvl5pPr marL="1865925" algn="l" rtl="0" fontAlgn="base">
                  <a:spcBef>
                    <a:spcPct val="0"/>
                  </a:spcBef>
                  <a:spcAft>
                    <a:spcPct val="0"/>
                  </a:spcAft>
                  <a:defRPr sz="1600" kern="1200">
                    <a:solidFill>
                      <a:schemeClr val="tx1"/>
                    </a:solidFill>
                    <a:latin typeface="Arial" charset="0"/>
                    <a:ea typeface="+mn-ea"/>
                    <a:cs typeface="+mn-cs"/>
                  </a:defRPr>
                </a:lvl5pPr>
                <a:lvl6pPr marL="2332406" algn="l" defTabSz="932962" rtl="0" eaLnBrk="1" latinLnBrk="0" hangingPunct="1">
                  <a:defRPr sz="1600" kern="1200">
                    <a:solidFill>
                      <a:schemeClr val="tx1"/>
                    </a:solidFill>
                    <a:latin typeface="Arial" charset="0"/>
                    <a:ea typeface="+mn-ea"/>
                    <a:cs typeface="+mn-cs"/>
                  </a:defRPr>
                </a:lvl6pPr>
                <a:lvl7pPr marL="2798887" algn="l" defTabSz="932962" rtl="0" eaLnBrk="1" latinLnBrk="0" hangingPunct="1">
                  <a:defRPr sz="1600" kern="1200">
                    <a:solidFill>
                      <a:schemeClr val="tx1"/>
                    </a:solidFill>
                    <a:latin typeface="Arial" charset="0"/>
                    <a:ea typeface="+mn-ea"/>
                    <a:cs typeface="+mn-cs"/>
                  </a:defRPr>
                </a:lvl7pPr>
                <a:lvl8pPr marL="3265368" algn="l" defTabSz="932962" rtl="0" eaLnBrk="1" latinLnBrk="0" hangingPunct="1">
                  <a:defRPr sz="1600" kern="1200">
                    <a:solidFill>
                      <a:schemeClr val="tx1"/>
                    </a:solidFill>
                    <a:latin typeface="Arial" charset="0"/>
                    <a:ea typeface="+mn-ea"/>
                    <a:cs typeface="+mn-cs"/>
                  </a:defRPr>
                </a:lvl8pPr>
                <a:lvl9pPr marL="3731849" algn="l" defTabSz="932962" rtl="0" eaLnBrk="1" latinLnBrk="0" hangingPunct="1">
                  <a:defRPr sz="1600" kern="1200">
                    <a:solidFill>
                      <a:schemeClr val="tx1"/>
                    </a:solidFill>
                    <a:latin typeface="Arial" charset="0"/>
                    <a:ea typeface="+mn-ea"/>
                    <a:cs typeface="+mn-cs"/>
                  </a:defRPr>
                </a:lvl9pPr>
              </a:lstStyle>
              <a:p>
                <a:endParaRPr lang="en-US"/>
              </a:p>
            </p:txBody>
          </p:sp>
        </p:grpSp>
      </p:grpSp>
      <p:sp>
        <p:nvSpPr>
          <p:cNvPr id="95" name="TextBox 4"/>
          <p:cNvSpPr txBox="1"/>
          <p:nvPr/>
        </p:nvSpPr>
        <p:spPr>
          <a:xfrm>
            <a:off x="1482968" y="764101"/>
            <a:ext cx="7429534" cy="369332"/>
          </a:xfrm>
          <a:prstGeom prst="rect">
            <a:avLst/>
          </a:prstGeom>
          <a:noFill/>
        </p:spPr>
        <p:txBody>
          <a:bodyPr wrap="none" rtlCol="0">
            <a:spAutoFit/>
          </a:bodyPr>
          <a:lstStyle/>
          <a:p>
            <a:r>
              <a:rPr lang="en-US" dirty="0">
                <a:solidFill>
                  <a:schemeClr val="tx1">
                    <a:lumMod val="75000"/>
                    <a:lumOff val="25000"/>
                  </a:schemeClr>
                </a:solidFill>
                <a:latin typeface="Verdana"/>
                <a:cs typeface="Verdana"/>
              </a:rPr>
              <a:t>Foster adoption of data science both in academia and industry</a:t>
            </a:r>
          </a:p>
        </p:txBody>
      </p:sp>
      <p:grpSp>
        <p:nvGrpSpPr>
          <p:cNvPr id="4" name="Group 3"/>
          <p:cNvGrpSpPr/>
          <p:nvPr/>
        </p:nvGrpSpPr>
        <p:grpSpPr>
          <a:xfrm>
            <a:off x="4448111" y="1530725"/>
            <a:ext cx="2903772" cy="498007"/>
            <a:chOff x="3231710" y="1417197"/>
            <a:chExt cx="2903772" cy="498007"/>
          </a:xfrm>
        </p:grpSpPr>
        <p:sp>
          <p:nvSpPr>
            <p:cNvPr id="14" name="TextBox 1"/>
            <p:cNvSpPr txBox="1"/>
            <p:nvPr/>
          </p:nvSpPr>
          <p:spPr>
            <a:xfrm>
              <a:off x="4522037" y="1417197"/>
              <a:ext cx="451566" cy="461665"/>
            </a:xfrm>
            <a:prstGeom prst="rect">
              <a:avLst/>
            </a:prstGeom>
            <a:noFill/>
          </p:spPr>
          <p:txBody>
            <a:bodyPr wrap="none" rtlCol="0">
              <a:spAutoFit/>
            </a:bodyPr>
            <a:lstStyle/>
            <a:p>
              <a:r>
                <a:rPr lang="en-US" sz="2400" b="1" dirty="0">
                  <a:latin typeface="Verdana"/>
                  <a:cs typeface="Verdana"/>
                </a:rPr>
                <a:t>+</a:t>
              </a:r>
            </a:p>
          </p:txBody>
        </p:sp>
        <p:pic>
          <p:nvPicPr>
            <p:cNvPr id="50" name="Imag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1710" y="1599342"/>
              <a:ext cx="1134996" cy="184640"/>
            </a:xfrm>
            <a:prstGeom prst="rect">
              <a:avLst/>
            </a:prstGeom>
          </p:spPr>
        </p:pic>
        <p:pic>
          <p:nvPicPr>
            <p:cNvPr id="51" name="Imag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7397" y="1460123"/>
              <a:ext cx="948085" cy="455081"/>
            </a:xfrm>
            <a:prstGeom prst="rect">
              <a:avLst/>
            </a:prstGeom>
          </p:spPr>
        </p:pic>
      </p:grpSp>
      <p:sp>
        <p:nvSpPr>
          <p:cNvPr id="107" name="TextBox 4"/>
          <p:cNvSpPr txBox="1"/>
          <p:nvPr/>
        </p:nvSpPr>
        <p:spPr>
          <a:xfrm>
            <a:off x="1482968" y="764104"/>
            <a:ext cx="6849952" cy="646331"/>
          </a:xfrm>
          <a:prstGeom prst="rect">
            <a:avLst/>
          </a:prstGeom>
          <a:noFill/>
        </p:spPr>
        <p:txBody>
          <a:bodyPr wrap="none" rtlCol="0">
            <a:spAutoFit/>
          </a:bodyPr>
          <a:lstStyle/>
          <a:p>
            <a:r>
              <a:rPr lang="en-US" dirty="0">
                <a:solidFill>
                  <a:schemeClr val="tx1">
                    <a:lumMod val="75000"/>
                    <a:lumOff val="25000"/>
                  </a:schemeClr>
                </a:solidFill>
                <a:latin typeface="Verdana"/>
                <a:cs typeface="Verdana"/>
              </a:rPr>
              <a:t>Multi-disciplinary team of 40 full-time computer and data</a:t>
            </a:r>
          </a:p>
          <a:p>
            <a:r>
              <a:rPr lang="en-US" dirty="0">
                <a:solidFill>
                  <a:schemeClr val="tx1">
                    <a:lumMod val="75000"/>
                    <a:lumOff val="25000"/>
                  </a:schemeClr>
                </a:solidFill>
                <a:latin typeface="Verdana"/>
                <a:cs typeface="Verdana"/>
              </a:rPr>
              <a:t>  scientists, and domain experts</a:t>
            </a:r>
          </a:p>
        </p:txBody>
      </p:sp>
    </p:spTree>
    <p:extLst>
      <p:ext uri="{BB962C8B-B14F-4D97-AF65-F5344CB8AC3E}">
        <p14:creationId xmlns:p14="http://schemas.microsoft.com/office/powerpoint/2010/main" val="37555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10"/>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500"/>
                                        <p:tgtEl>
                                          <p:spTgt spid="95"/>
                                        </p:tgtEl>
                                      </p:cBhvr>
                                    </p:animEffect>
                                    <p:set>
                                      <p:cBhvr>
                                        <p:cTn id="30" dur="1" fill="hold">
                                          <p:stCondLst>
                                            <p:cond delay="499"/>
                                          </p:stCondLst>
                                        </p:cTn>
                                        <p:tgtEl>
                                          <p:spTgt spid="95"/>
                                        </p:tgtEl>
                                        <p:attrNameLst>
                                          <p:attrName>style.visibility</p:attrName>
                                        </p:attrNameLst>
                                      </p:cBhvr>
                                      <p:to>
                                        <p:strVal val="hidden"/>
                                      </p:to>
                                    </p:set>
                                  </p:childTnLst>
                                </p:cTn>
                              </p:par>
                              <p:par>
                                <p:cTn id="31" presetID="9"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dissolve">
                                      <p:cBhvr>
                                        <p:cTn id="3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2159126" y="818400"/>
            <a:ext cx="7754960" cy="2100610"/>
            <a:chOff x="1063870" y="781716"/>
            <a:chExt cx="7147640" cy="2100610"/>
          </a:xfrm>
        </p:grpSpPr>
        <p:sp>
          <p:nvSpPr>
            <p:cNvPr id="6" name="Pentagon 5"/>
            <p:cNvSpPr/>
            <p:nvPr/>
          </p:nvSpPr>
          <p:spPr>
            <a:xfrm rot="16200000">
              <a:off x="288171" y="1557415"/>
              <a:ext cx="2100610" cy="549211"/>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   Domain expertise</a:t>
              </a:r>
            </a:p>
          </p:txBody>
        </p:sp>
        <p:sp>
          <p:nvSpPr>
            <p:cNvPr id="9" name="Rectangle 8"/>
            <p:cNvSpPr/>
            <p:nvPr/>
          </p:nvSpPr>
          <p:spPr>
            <a:xfrm>
              <a:off x="1613080" y="1042452"/>
              <a:ext cx="6598430" cy="1797606"/>
            </a:xfrm>
            <a:prstGeom prst="rect">
              <a:avLst/>
            </a:prstGeom>
            <a:solidFill>
              <a:srgbClr val="8EC6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3076652" y="2150889"/>
            <a:ext cx="6723641" cy="1374617"/>
            <a:chOff x="1909419" y="2122994"/>
            <a:chExt cx="6197087" cy="1374617"/>
          </a:xfrm>
        </p:grpSpPr>
        <p:sp>
          <p:nvSpPr>
            <p:cNvPr id="115" name="Freeform 114"/>
            <p:cNvSpPr/>
            <p:nvPr/>
          </p:nvSpPr>
          <p:spPr>
            <a:xfrm>
              <a:off x="1909419" y="2122994"/>
              <a:ext cx="1364234" cy="1312703"/>
            </a:xfrm>
            <a:custGeom>
              <a:avLst/>
              <a:gdLst>
                <a:gd name="connsiteX0" fmla="*/ 767863 w 1366236"/>
                <a:gd name="connsiteY0" fmla="*/ 1390218 h 1422163"/>
                <a:gd name="connsiteX1" fmla="*/ 389793 w 1366236"/>
                <a:gd name="connsiteY1" fmla="*/ 1407802 h 1422163"/>
                <a:gd name="connsiteX2" fmla="*/ 407378 w 1366236"/>
                <a:gd name="connsiteY2" fmla="*/ 1144033 h 1422163"/>
                <a:gd name="connsiteX3" fmla="*/ 468924 w 1366236"/>
                <a:gd name="connsiteY3" fmla="*/ 862679 h 1422163"/>
                <a:gd name="connsiteX4" fmla="*/ 29309 w 1366236"/>
                <a:gd name="connsiteY4" fmla="*/ 396687 h 1422163"/>
                <a:gd name="connsiteX5" fmla="*/ 126024 w 1366236"/>
                <a:gd name="connsiteY5" fmla="*/ 106541 h 1422163"/>
                <a:gd name="connsiteX6" fmla="*/ 811824 w 1366236"/>
                <a:gd name="connsiteY6" fmla="*/ 1033 h 1422163"/>
                <a:gd name="connsiteX7" fmla="*/ 1269024 w 1366236"/>
                <a:gd name="connsiteY7" fmla="*/ 159295 h 1422163"/>
                <a:gd name="connsiteX8" fmla="*/ 1365739 w 1366236"/>
                <a:gd name="connsiteY8" fmla="*/ 308764 h 1422163"/>
                <a:gd name="connsiteX9" fmla="*/ 1251439 w 1366236"/>
                <a:gd name="connsiteY9" fmla="*/ 502195 h 1422163"/>
                <a:gd name="connsiteX10" fmla="*/ 1058009 w 1366236"/>
                <a:gd name="connsiteY10" fmla="*/ 704418 h 1422163"/>
                <a:gd name="connsiteX11" fmla="*/ 978878 w 1366236"/>
                <a:gd name="connsiteY11" fmla="*/ 889056 h 1422163"/>
                <a:gd name="connsiteX12" fmla="*/ 1066801 w 1366236"/>
                <a:gd name="connsiteY12" fmla="*/ 1073695 h 1422163"/>
                <a:gd name="connsiteX13" fmla="*/ 1269024 w 1366236"/>
                <a:gd name="connsiteY13" fmla="*/ 1302295 h 1422163"/>
                <a:gd name="connsiteX14" fmla="*/ 715109 w 1366236"/>
                <a:gd name="connsiteY14" fmla="*/ 1416595 h 1422163"/>
                <a:gd name="connsiteX15" fmla="*/ 767863 w 1366236"/>
                <a:gd name="connsiteY15" fmla="*/ 1390218 h 142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236" h="1422163">
                  <a:moveTo>
                    <a:pt x="767863" y="1390218"/>
                  </a:moveTo>
                  <a:cubicBezTo>
                    <a:pt x="713644" y="1388752"/>
                    <a:pt x="449874" y="1448833"/>
                    <a:pt x="389793" y="1407802"/>
                  </a:cubicBezTo>
                  <a:cubicBezTo>
                    <a:pt x="329712" y="1366771"/>
                    <a:pt x="394190" y="1234887"/>
                    <a:pt x="407378" y="1144033"/>
                  </a:cubicBezTo>
                  <a:cubicBezTo>
                    <a:pt x="420566" y="1053179"/>
                    <a:pt x="531935" y="987237"/>
                    <a:pt x="468924" y="862679"/>
                  </a:cubicBezTo>
                  <a:cubicBezTo>
                    <a:pt x="405913" y="738121"/>
                    <a:pt x="86459" y="522710"/>
                    <a:pt x="29309" y="396687"/>
                  </a:cubicBezTo>
                  <a:cubicBezTo>
                    <a:pt x="-27841" y="270664"/>
                    <a:pt x="-4395" y="172483"/>
                    <a:pt x="126024" y="106541"/>
                  </a:cubicBezTo>
                  <a:cubicBezTo>
                    <a:pt x="256443" y="40599"/>
                    <a:pt x="621324" y="-7759"/>
                    <a:pt x="811824" y="1033"/>
                  </a:cubicBezTo>
                  <a:cubicBezTo>
                    <a:pt x="1002324" y="9825"/>
                    <a:pt x="1176705" y="108007"/>
                    <a:pt x="1269024" y="159295"/>
                  </a:cubicBezTo>
                  <a:cubicBezTo>
                    <a:pt x="1361343" y="210583"/>
                    <a:pt x="1368670" y="251614"/>
                    <a:pt x="1365739" y="308764"/>
                  </a:cubicBezTo>
                  <a:cubicBezTo>
                    <a:pt x="1362808" y="365914"/>
                    <a:pt x="1302727" y="436253"/>
                    <a:pt x="1251439" y="502195"/>
                  </a:cubicBezTo>
                  <a:cubicBezTo>
                    <a:pt x="1200151" y="568137"/>
                    <a:pt x="1103436" y="639941"/>
                    <a:pt x="1058009" y="704418"/>
                  </a:cubicBezTo>
                  <a:cubicBezTo>
                    <a:pt x="1012582" y="768895"/>
                    <a:pt x="977413" y="827510"/>
                    <a:pt x="978878" y="889056"/>
                  </a:cubicBezTo>
                  <a:cubicBezTo>
                    <a:pt x="980343" y="950602"/>
                    <a:pt x="1018443" y="1004822"/>
                    <a:pt x="1066801" y="1073695"/>
                  </a:cubicBezTo>
                  <a:cubicBezTo>
                    <a:pt x="1115159" y="1142568"/>
                    <a:pt x="1327639" y="1245145"/>
                    <a:pt x="1269024" y="1302295"/>
                  </a:cubicBezTo>
                  <a:cubicBezTo>
                    <a:pt x="1210409" y="1359445"/>
                    <a:pt x="801567" y="1403407"/>
                    <a:pt x="715109" y="1416595"/>
                  </a:cubicBezTo>
                  <a:cubicBezTo>
                    <a:pt x="628651" y="1429783"/>
                    <a:pt x="822082" y="1391684"/>
                    <a:pt x="767863" y="1390218"/>
                  </a:cubicBezTo>
                  <a:close/>
                </a:path>
              </a:pathLst>
            </a:custGeom>
            <a:solidFill>
              <a:srgbClr val="55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3519404" y="2174471"/>
              <a:ext cx="1361059" cy="1312703"/>
            </a:xfrm>
            <a:custGeom>
              <a:avLst/>
              <a:gdLst>
                <a:gd name="connsiteX0" fmla="*/ 767863 w 1366236"/>
                <a:gd name="connsiteY0" fmla="*/ 1390218 h 1422163"/>
                <a:gd name="connsiteX1" fmla="*/ 389793 w 1366236"/>
                <a:gd name="connsiteY1" fmla="*/ 1407802 h 1422163"/>
                <a:gd name="connsiteX2" fmla="*/ 407378 w 1366236"/>
                <a:gd name="connsiteY2" fmla="*/ 1144033 h 1422163"/>
                <a:gd name="connsiteX3" fmla="*/ 468924 w 1366236"/>
                <a:gd name="connsiteY3" fmla="*/ 862679 h 1422163"/>
                <a:gd name="connsiteX4" fmla="*/ 29309 w 1366236"/>
                <a:gd name="connsiteY4" fmla="*/ 396687 h 1422163"/>
                <a:gd name="connsiteX5" fmla="*/ 126024 w 1366236"/>
                <a:gd name="connsiteY5" fmla="*/ 106541 h 1422163"/>
                <a:gd name="connsiteX6" fmla="*/ 811824 w 1366236"/>
                <a:gd name="connsiteY6" fmla="*/ 1033 h 1422163"/>
                <a:gd name="connsiteX7" fmla="*/ 1269024 w 1366236"/>
                <a:gd name="connsiteY7" fmla="*/ 159295 h 1422163"/>
                <a:gd name="connsiteX8" fmla="*/ 1365739 w 1366236"/>
                <a:gd name="connsiteY8" fmla="*/ 308764 h 1422163"/>
                <a:gd name="connsiteX9" fmla="*/ 1251439 w 1366236"/>
                <a:gd name="connsiteY9" fmla="*/ 502195 h 1422163"/>
                <a:gd name="connsiteX10" fmla="*/ 1058009 w 1366236"/>
                <a:gd name="connsiteY10" fmla="*/ 704418 h 1422163"/>
                <a:gd name="connsiteX11" fmla="*/ 978878 w 1366236"/>
                <a:gd name="connsiteY11" fmla="*/ 889056 h 1422163"/>
                <a:gd name="connsiteX12" fmla="*/ 1066801 w 1366236"/>
                <a:gd name="connsiteY12" fmla="*/ 1073695 h 1422163"/>
                <a:gd name="connsiteX13" fmla="*/ 1269024 w 1366236"/>
                <a:gd name="connsiteY13" fmla="*/ 1302295 h 1422163"/>
                <a:gd name="connsiteX14" fmla="*/ 715109 w 1366236"/>
                <a:gd name="connsiteY14" fmla="*/ 1416595 h 1422163"/>
                <a:gd name="connsiteX15" fmla="*/ 767863 w 1366236"/>
                <a:gd name="connsiteY15" fmla="*/ 1390218 h 142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236" h="1422163">
                  <a:moveTo>
                    <a:pt x="767863" y="1390218"/>
                  </a:moveTo>
                  <a:cubicBezTo>
                    <a:pt x="713644" y="1388752"/>
                    <a:pt x="449874" y="1448833"/>
                    <a:pt x="389793" y="1407802"/>
                  </a:cubicBezTo>
                  <a:cubicBezTo>
                    <a:pt x="329712" y="1366771"/>
                    <a:pt x="394190" y="1234887"/>
                    <a:pt x="407378" y="1144033"/>
                  </a:cubicBezTo>
                  <a:cubicBezTo>
                    <a:pt x="420566" y="1053179"/>
                    <a:pt x="531935" y="987237"/>
                    <a:pt x="468924" y="862679"/>
                  </a:cubicBezTo>
                  <a:cubicBezTo>
                    <a:pt x="405913" y="738121"/>
                    <a:pt x="86459" y="522710"/>
                    <a:pt x="29309" y="396687"/>
                  </a:cubicBezTo>
                  <a:cubicBezTo>
                    <a:pt x="-27841" y="270664"/>
                    <a:pt x="-4395" y="172483"/>
                    <a:pt x="126024" y="106541"/>
                  </a:cubicBezTo>
                  <a:cubicBezTo>
                    <a:pt x="256443" y="40599"/>
                    <a:pt x="621324" y="-7759"/>
                    <a:pt x="811824" y="1033"/>
                  </a:cubicBezTo>
                  <a:cubicBezTo>
                    <a:pt x="1002324" y="9825"/>
                    <a:pt x="1176705" y="108007"/>
                    <a:pt x="1269024" y="159295"/>
                  </a:cubicBezTo>
                  <a:cubicBezTo>
                    <a:pt x="1361343" y="210583"/>
                    <a:pt x="1368670" y="251614"/>
                    <a:pt x="1365739" y="308764"/>
                  </a:cubicBezTo>
                  <a:cubicBezTo>
                    <a:pt x="1362808" y="365914"/>
                    <a:pt x="1302727" y="436253"/>
                    <a:pt x="1251439" y="502195"/>
                  </a:cubicBezTo>
                  <a:cubicBezTo>
                    <a:pt x="1200151" y="568137"/>
                    <a:pt x="1103436" y="639941"/>
                    <a:pt x="1058009" y="704418"/>
                  </a:cubicBezTo>
                  <a:cubicBezTo>
                    <a:pt x="1012582" y="768895"/>
                    <a:pt x="977413" y="827510"/>
                    <a:pt x="978878" y="889056"/>
                  </a:cubicBezTo>
                  <a:cubicBezTo>
                    <a:pt x="980343" y="950602"/>
                    <a:pt x="1018443" y="1004822"/>
                    <a:pt x="1066801" y="1073695"/>
                  </a:cubicBezTo>
                  <a:cubicBezTo>
                    <a:pt x="1115159" y="1142568"/>
                    <a:pt x="1327639" y="1245145"/>
                    <a:pt x="1269024" y="1302295"/>
                  </a:cubicBezTo>
                  <a:cubicBezTo>
                    <a:pt x="1210409" y="1359445"/>
                    <a:pt x="801567" y="1403407"/>
                    <a:pt x="715109" y="1416595"/>
                  </a:cubicBezTo>
                  <a:cubicBezTo>
                    <a:pt x="628651" y="1429783"/>
                    <a:pt x="822082" y="1391684"/>
                    <a:pt x="767863" y="1390218"/>
                  </a:cubicBezTo>
                  <a:close/>
                </a:path>
              </a:pathLst>
            </a:custGeom>
            <a:solidFill>
              <a:srgbClr val="55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a:off x="5124556" y="2184908"/>
              <a:ext cx="1357744" cy="1312703"/>
            </a:xfrm>
            <a:custGeom>
              <a:avLst/>
              <a:gdLst>
                <a:gd name="connsiteX0" fmla="*/ 767863 w 1366236"/>
                <a:gd name="connsiteY0" fmla="*/ 1390218 h 1422163"/>
                <a:gd name="connsiteX1" fmla="*/ 389793 w 1366236"/>
                <a:gd name="connsiteY1" fmla="*/ 1407802 h 1422163"/>
                <a:gd name="connsiteX2" fmla="*/ 407378 w 1366236"/>
                <a:gd name="connsiteY2" fmla="*/ 1144033 h 1422163"/>
                <a:gd name="connsiteX3" fmla="*/ 468924 w 1366236"/>
                <a:gd name="connsiteY3" fmla="*/ 862679 h 1422163"/>
                <a:gd name="connsiteX4" fmla="*/ 29309 w 1366236"/>
                <a:gd name="connsiteY4" fmla="*/ 396687 h 1422163"/>
                <a:gd name="connsiteX5" fmla="*/ 126024 w 1366236"/>
                <a:gd name="connsiteY5" fmla="*/ 106541 h 1422163"/>
                <a:gd name="connsiteX6" fmla="*/ 811824 w 1366236"/>
                <a:gd name="connsiteY6" fmla="*/ 1033 h 1422163"/>
                <a:gd name="connsiteX7" fmla="*/ 1269024 w 1366236"/>
                <a:gd name="connsiteY7" fmla="*/ 159295 h 1422163"/>
                <a:gd name="connsiteX8" fmla="*/ 1365739 w 1366236"/>
                <a:gd name="connsiteY8" fmla="*/ 308764 h 1422163"/>
                <a:gd name="connsiteX9" fmla="*/ 1251439 w 1366236"/>
                <a:gd name="connsiteY9" fmla="*/ 502195 h 1422163"/>
                <a:gd name="connsiteX10" fmla="*/ 1058009 w 1366236"/>
                <a:gd name="connsiteY10" fmla="*/ 704418 h 1422163"/>
                <a:gd name="connsiteX11" fmla="*/ 978878 w 1366236"/>
                <a:gd name="connsiteY11" fmla="*/ 889056 h 1422163"/>
                <a:gd name="connsiteX12" fmla="*/ 1066801 w 1366236"/>
                <a:gd name="connsiteY12" fmla="*/ 1073695 h 1422163"/>
                <a:gd name="connsiteX13" fmla="*/ 1269024 w 1366236"/>
                <a:gd name="connsiteY13" fmla="*/ 1302295 h 1422163"/>
                <a:gd name="connsiteX14" fmla="*/ 715109 w 1366236"/>
                <a:gd name="connsiteY14" fmla="*/ 1416595 h 1422163"/>
                <a:gd name="connsiteX15" fmla="*/ 767863 w 1366236"/>
                <a:gd name="connsiteY15" fmla="*/ 1390218 h 142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236" h="1422163">
                  <a:moveTo>
                    <a:pt x="767863" y="1390218"/>
                  </a:moveTo>
                  <a:cubicBezTo>
                    <a:pt x="713644" y="1388752"/>
                    <a:pt x="449874" y="1448833"/>
                    <a:pt x="389793" y="1407802"/>
                  </a:cubicBezTo>
                  <a:cubicBezTo>
                    <a:pt x="329712" y="1366771"/>
                    <a:pt x="394190" y="1234887"/>
                    <a:pt x="407378" y="1144033"/>
                  </a:cubicBezTo>
                  <a:cubicBezTo>
                    <a:pt x="420566" y="1053179"/>
                    <a:pt x="531935" y="987237"/>
                    <a:pt x="468924" y="862679"/>
                  </a:cubicBezTo>
                  <a:cubicBezTo>
                    <a:pt x="405913" y="738121"/>
                    <a:pt x="86459" y="522710"/>
                    <a:pt x="29309" y="396687"/>
                  </a:cubicBezTo>
                  <a:cubicBezTo>
                    <a:pt x="-27841" y="270664"/>
                    <a:pt x="-4395" y="172483"/>
                    <a:pt x="126024" y="106541"/>
                  </a:cubicBezTo>
                  <a:cubicBezTo>
                    <a:pt x="256443" y="40599"/>
                    <a:pt x="621324" y="-7759"/>
                    <a:pt x="811824" y="1033"/>
                  </a:cubicBezTo>
                  <a:cubicBezTo>
                    <a:pt x="1002324" y="9825"/>
                    <a:pt x="1176705" y="108007"/>
                    <a:pt x="1269024" y="159295"/>
                  </a:cubicBezTo>
                  <a:cubicBezTo>
                    <a:pt x="1361343" y="210583"/>
                    <a:pt x="1368670" y="251614"/>
                    <a:pt x="1365739" y="308764"/>
                  </a:cubicBezTo>
                  <a:cubicBezTo>
                    <a:pt x="1362808" y="365914"/>
                    <a:pt x="1302727" y="436253"/>
                    <a:pt x="1251439" y="502195"/>
                  </a:cubicBezTo>
                  <a:cubicBezTo>
                    <a:pt x="1200151" y="568137"/>
                    <a:pt x="1103436" y="639941"/>
                    <a:pt x="1058009" y="704418"/>
                  </a:cubicBezTo>
                  <a:cubicBezTo>
                    <a:pt x="1012582" y="768895"/>
                    <a:pt x="977413" y="827510"/>
                    <a:pt x="978878" y="889056"/>
                  </a:cubicBezTo>
                  <a:cubicBezTo>
                    <a:pt x="980343" y="950602"/>
                    <a:pt x="1018443" y="1004822"/>
                    <a:pt x="1066801" y="1073695"/>
                  </a:cubicBezTo>
                  <a:cubicBezTo>
                    <a:pt x="1115159" y="1142568"/>
                    <a:pt x="1327639" y="1245145"/>
                    <a:pt x="1269024" y="1302295"/>
                  </a:cubicBezTo>
                  <a:cubicBezTo>
                    <a:pt x="1210409" y="1359445"/>
                    <a:pt x="801567" y="1403407"/>
                    <a:pt x="715109" y="1416595"/>
                  </a:cubicBezTo>
                  <a:cubicBezTo>
                    <a:pt x="628651" y="1429783"/>
                    <a:pt x="822082" y="1391684"/>
                    <a:pt x="767863" y="1390218"/>
                  </a:cubicBezTo>
                  <a:close/>
                </a:path>
              </a:pathLst>
            </a:custGeom>
            <a:solidFill>
              <a:srgbClr val="55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p:cNvSpPr/>
            <p:nvPr/>
          </p:nvSpPr>
          <p:spPr>
            <a:xfrm>
              <a:off x="6736610" y="2174471"/>
              <a:ext cx="1369896" cy="1312703"/>
            </a:xfrm>
            <a:custGeom>
              <a:avLst/>
              <a:gdLst>
                <a:gd name="connsiteX0" fmla="*/ 767863 w 1366236"/>
                <a:gd name="connsiteY0" fmla="*/ 1390218 h 1422163"/>
                <a:gd name="connsiteX1" fmla="*/ 389793 w 1366236"/>
                <a:gd name="connsiteY1" fmla="*/ 1407802 h 1422163"/>
                <a:gd name="connsiteX2" fmla="*/ 407378 w 1366236"/>
                <a:gd name="connsiteY2" fmla="*/ 1144033 h 1422163"/>
                <a:gd name="connsiteX3" fmla="*/ 468924 w 1366236"/>
                <a:gd name="connsiteY3" fmla="*/ 862679 h 1422163"/>
                <a:gd name="connsiteX4" fmla="*/ 29309 w 1366236"/>
                <a:gd name="connsiteY4" fmla="*/ 396687 h 1422163"/>
                <a:gd name="connsiteX5" fmla="*/ 126024 w 1366236"/>
                <a:gd name="connsiteY5" fmla="*/ 106541 h 1422163"/>
                <a:gd name="connsiteX6" fmla="*/ 811824 w 1366236"/>
                <a:gd name="connsiteY6" fmla="*/ 1033 h 1422163"/>
                <a:gd name="connsiteX7" fmla="*/ 1269024 w 1366236"/>
                <a:gd name="connsiteY7" fmla="*/ 159295 h 1422163"/>
                <a:gd name="connsiteX8" fmla="*/ 1365739 w 1366236"/>
                <a:gd name="connsiteY8" fmla="*/ 308764 h 1422163"/>
                <a:gd name="connsiteX9" fmla="*/ 1251439 w 1366236"/>
                <a:gd name="connsiteY9" fmla="*/ 502195 h 1422163"/>
                <a:gd name="connsiteX10" fmla="*/ 1058009 w 1366236"/>
                <a:gd name="connsiteY10" fmla="*/ 704418 h 1422163"/>
                <a:gd name="connsiteX11" fmla="*/ 978878 w 1366236"/>
                <a:gd name="connsiteY11" fmla="*/ 889056 h 1422163"/>
                <a:gd name="connsiteX12" fmla="*/ 1066801 w 1366236"/>
                <a:gd name="connsiteY12" fmla="*/ 1073695 h 1422163"/>
                <a:gd name="connsiteX13" fmla="*/ 1269024 w 1366236"/>
                <a:gd name="connsiteY13" fmla="*/ 1302295 h 1422163"/>
                <a:gd name="connsiteX14" fmla="*/ 715109 w 1366236"/>
                <a:gd name="connsiteY14" fmla="*/ 1416595 h 1422163"/>
                <a:gd name="connsiteX15" fmla="*/ 767863 w 1366236"/>
                <a:gd name="connsiteY15" fmla="*/ 1390218 h 142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236" h="1422163">
                  <a:moveTo>
                    <a:pt x="767863" y="1390218"/>
                  </a:moveTo>
                  <a:cubicBezTo>
                    <a:pt x="713644" y="1388752"/>
                    <a:pt x="449874" y="1448833"/>
                    <a:pt x="389793" y="1407802"/>
                  </a:cubicBezTo>
                  <a:cubicBezTo>
                    <a:pt x="329712" y="1366771"/>
                    <a:pt x="394190" y="1234887"/>
                    <a:pt x="407378" y="1144033"/>
                  </a:cubicBezTo>
                  <a:cubicBezTo>
                    <a:pt x="420566" y="1053179"/>
                    <a:pt x="531935" y="987237"/>
                    <a:pt x="468924" y="862679"/>
                  </a:cubicBezTo>
                  <a:cubicBezTo>
                    <a:pt x="405913" y="738121"/>
                    <a:pt x="86459" y="522710"/>
                    <a:pt x="29309" y="396687"/>
                  </a:cubicBezTo>
                  <a:cubicBezTo>
                    <a:pt x="-27841" y="270664"/>
                    <a:pt x="-4395" y="172483"/>
                    <a:pt x="126024" y="106541"/>
                  </a:cubicBezTo>
                  <a:cubicBezTo>
                    <a:pt x="256443" y="40599"/>
                    <a:pt x="621324" y="-7759"/>
                    <a:pt x="811824" y="1033"/>
                  </a:cubicBezTo>
                  <a:cubicBezTo>
                    <a:pt x="1002324" y="9825"/>
                    <a:pt x="1176705" y="108007"/>
                    <a:pt x="1269024" y="159295"/>
                  </a:cubicBezTo>
                  <a:cubicBezTo>
                    <a:pt x="1361343" y="210583"/>
                    <a:pt x="1368670" y="251614"/>
                    <a:pt x="1365739" y="308764"/>
                  </a:cubicBezTo>
                  <a:cubicBezTo>
                    <a:pt x="1362808" y="365914"/>
                    <a:pt x="1302727" y="436253"/>
                    <a:pt x="1251439" y="502195"/>
                  </a:cubicBezTo>
                  <a:cubicBezTo>
                    <a:pt x="1200151" y="568137"/>
                    <a:pt x="1103436" y="639941"/>
                    <a:pt x="1058009" y="704418"/>
                  </a:cubicBezTo>
                  <a:cubicBezTo>
                    <a:pt x="1012582" y="768895"/>
                    <a:pt x="977413" y="827510"/>
                    <a:pt x="978878" y="889056"/>
                  </a:cubicBezTo>
                  <a:cubicBezTo>
                    <a:pt x="980343" y="950602"/>
                    <a:pt x="1018443" y="1004822"/>
                    <a:pt x="1066801" y="1073695"/>
                  </a:cubicBezTo>
                  <a:cubicBezTo>
                    <a:pt x="1115159" y="1142568"/>
                    <a:pt x="1327639" y="1245145"/>
                    <a:pt x="1269024" y="1302295"/>
                  </a:cubicBezTo>
                  <a:cubicBezTo>
                    <a:pt x="1210409" y="1359445"/>
                    <a:pt x="801567" y="1403407"/>
                    <a:pt x="715109" y="1416595"/>
                  </a:cubicBezTo>
                  <a:cubicBezTo>
                    <a:pt x="628651" y="1429783"/>
                    <a:pt x="822082" y="1391684"/>
                    <a:pt x="767863" y="1390218"/>
                  </a:cubicBezTo>
                  <a:close/>
                </a:path>
              </a:pathLst>
            </a:custGeom>
            <a:solidFill>
              <a:srgbClr val="55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2159877" y="2637491"/>
            <a:ext cx="7745420" cy="2032564"/>
            <a:chOff x="1063871" y="2603064"/>
            <a:chExt cx="7147639" cy="2032563"/>
          </a:xfrm>
        </p:grpSpPr>
        <p:sp>
          <p:nvSpPr>
            <p:cNvPr id="5" name="Pentagon 4"/>
            <p:cNvSpPr/>
            <p:nvPr/>
          </p:nvSpPr>
          <p:spPr>
            <a:xfrm rot="16200000">
              <a:off x="322195" y="3344740"/>
              <a:ext cx="2032563" cy="549211"/>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Applied</a:t>
              </a:r>
            </a:p>
            <a:p>
              <a:pPr algn="ctr"/>
              <a:r>
                <a:rPr lang="en-US" sz="1400" dirty="0"/>
                <a:t>Research</a:t>
              </a:r>
            </a:p>
          </p:txBody>
        </p:sp>
        <p:sp>
          <p:nvSpPr>
            <p:cNvPr id="8" name="Rectangle 7"/>
            <p:cNvSpPr/>
            <p:nvPr/>
          </p:nvSpPr>
          <p:spPr>
            <a:xfrm>
              <a:off x="1613080" y="2840058"/>
              <a:ext cx="6598430" cy="1763925"/>
            </a:xfrm>
            <a:prstGeom prst="rect">
              <a:avLst/>
            </a:prstGeom>
            <a:solidFill>
              <a:srgbClr val="5461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154365" y="4368801"/>
            <a:ext cx="7750932" cy="1970393"/>
            <a:chOff x="1067582" y="4340906"/>
            <a:chExt cx="7143927" cy="1970393"/>
          </a:xfrm>
        </p:grpSpPr>
        <p:sp>
          <p:nvSpPr>
            <p:cNvPr id="4" name="Pentagon 3"/>
            <p:cNvSpPr/>
            <p:nvPr/>
          </p:nvSpPr>
          <p:spPr>
            <a:xfrm rot="16200000">
              <a:off x="357739" y="5050749"/>
              <a:ext cx="1968898" cy="549211"/>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Basic Research in </a:t>
              </a:r>
            </a:p>
            <a:p>
              <a:pPr algn="ctr"/>
              <a:r>
                <a:rPr lang="en-US" sz="1400" dirty="0"/>
                <a:t>Data science</a:t>
              </a:r>
            </a:p>
          </p:txBody>
        </p:sp>
        <p:sp>
          <p:nvSpPr>
            <p:cNvPr id="7" name="Rectangle 6"/>
            <p:cNvSpPr/>
            <p:nvPr/>
          </p:nvSpPr>
          <p:spPr>
            <a:xfrm>
              <a:off x="1610978" y="4609231"/>
              <a:ext cx="6600531" cy="1702068"/>
            </a:xfrm>
            <a:prstGeom prst="rect">
              <a:avLst/>
            </a:prstGeom>
            <a:solidFill>
              <a:schemeClr val="tx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3134178" y="3501057"/>
            <a:ext cx="6540912" cy="1939919"/>
            <a:chOff x="1952633" y="3473162"/>
            <a:chExt cx="6028669" cy="1939919"/>
          </a:xfrm>
        </p:grpSpPr>
        <p:sp>
          <p:nvSpPr>
            <p:cNvPr id="87" name="Freeform 86"/>
            <p:cNvSpPr/>
            <p:nvPr/>
          </p:nvSpPr>
          <p:spPr>
            <a:xfrm rot="20905599">
              <a:off x="1952633" y="3643265"/>
              <a:ext cx="1381763" cy="1711467"/>
            </a:xfrm>
            <a:custGeom>
              <a:avLst/>
              <a:gdLst>
                <a:gd name="connsiteX0" fmla="*/ 104551 w 904875"/>
                <a:gd name="connsiteY0" fmla="*/ 1227694 h 1397703"/>
                <a:gd name="connsiteX1" fmla="*/ 245228 w 904875"/>
                <a:gd name="connsiteY1" fmla="*/ 796871 h 1397703"/>
                <a:gd name="connsiteX2" fmla="*/ 904651 w 904875"/>
                <a:gd name="connsiteY2" fmla="*/ 146240 h 1397703"/>
                <a:gd name="connsiteX3" fmla="*/ 315567 w 904875"/>
                <a:gd name="connsiteY3" fmla="*/ 102279 h 1397703"/>
                <a:gd name="connsiteX4" fmla="*/ 7836 w 904875"/>
                <a:gd name="connsiteY4" fmla="*/ 1315617 h 1397703"/>
                <a:gd name="connsiteX5" fmla="*/ 104551 w 904875"/>
                <a:gd name="connsiteY5" fmla="*/ 1227694 h 139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875" h="1397703">
                  <a:moveTo>
                    <a:pt x="104551" y="1227694"/>
                  </a:moveTo>
                  <a:cubicBezTo>
                    <a:pt x="144116" y="1141236"/>
                    <a:pt x="111878" y="977113"/>
                    <a:pt x="245228" y="796871"/>
                  </a:cubicBezTo>
                  <a:cubicBezTo>
                    <a:pt x="378578" y="616629"/>
                    <a:pt x="892928" y="262005"/>
                    <a:pt x="904651" y="146240"/>
                  </a:cubicBezTo>
                  <a:cubicBezTo>
                    <a:pt x="916374" y="30475"/>
                    <a:pt x="465036" y="-92617"/>
                    <a:pt x="315567" y="102279"/>
                  </a:cubicBezTo>
                  <a:cubicBezTo>
                    <a:pt x="166098" y="297175"/>
                    <a:pt x="43005" y="1123652"/>
                    <a:pt x="7836" y="1315617"/>
                  </a:cubicBezTo>
                  <a:cubicBezTo>
                    <a:pt x="-27333" y="1507582"/>
                    <a:pt x="64986" y="1314152"/>
                    <a:pt x="104551" y="122769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flipH="1">
              <a:off x="5085773" y="3734854"/>
              <a:ext cx="926392" cy="1668473"/>
            </a:xfrm>
            <a:custGeom>
              <a:avLst/>
              <a:gdLst>
                <a:gd name="connsiteX0" fmla="*/ 104551 w 904875"/>
                <a:gd name="connsiteY0" fmla="*/ 1227694 h 1397703"/>
                <a:gd name="connsiteX1" fmla="*/ 245228 w 904875"/>
                <a:gd name="connsiteY1" fmla="*/ 796871 h 1397703"/>
                <a:gd name="connsiteX2" fmla="*/ 904651 w 904875"/>
                <a:gd name="connsiteY2" fmla="*/ 146240 h 1397703"/>
                <a:gd name="connsiteX3" fmla="*/ 315567 w 904875"/>
                <a:gd name="connsiteY3" fmla="*/ 102279 h 1397703"/>
                <a:gd name="connsiteX4" fmla="*/ 7836 w 904875"/>
                <a:gd name="connsiteY4" fmla="*/ 1315617 h 1397703"/>
                <a:gd name="connsiteX5" fmla="*/ 104551 w 904875"/>
                <a:gd name="connsiteY5" fmla="*/ 1227694 h 139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875" h="1397703">
                  <a:moveTo>
                    <a:pt x="104551" y="1227694"/>
                  </a:moveTo>
                  <a:cubicBezTo>
                    <a:pt x="144116" y="1141236"/>
                    <a:pt x="111878" y="977113"/>
                    <a:pt x="245228" y="796871"/>
                  </a:cubicBezTo>
                  <a:cubicBezTo>
                    <a:pt x="378578" y="616629"/>
                    <a:pt x="892928" y="262005"/>
                    <a:pt x="904651" y="146240"/>
                  </a:cubicBezTo>
                  <a:cubicBezTo>
                    <a:pt x="916374" y="30475"/>
                    <a:pt x="465036" y="-92617"/>
                    <a:pt x="315567" y="102279"/>
                  </a:cubicBezTo>
                  <a:cubicBezTo>
                    <a:pt x="166098" y="297175"/>
                    <a:pt x="43005" y="1123652"/>
                    <a:pt x="7836" y="1315617"/>
                  </a:cubicBezTo>
                  <a:cubicBezTo>
                    <a:pt x="-27333" y="1507582"/>
                    <a:pt x="64986" y="1314152"/>
                    <a:pt x="104551" y="122769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rot="20370431" flipH="1">
              <a:off x="6381567" y="3695479"/>
              <a:ext cx="703848" cy="1698565"/>
            </a:xfrm>
            <a:custGeom>
              <a:avLst/>
              <a:gdLst>
                <a:gd name="connsiteX0" fmla="*/ 381056 w 684242"/>
                <a:gd name="connsiteY0" fmla="*/ 1307528 h 1388803"/>
                <a:gd name="connsiteX1" fmla="*/ 363472 w 684242"/>
                <a:gd name="connsiteY1" fmla="*/ 903082 h 1388803"/>
                <a:gd name="connsiteX2" fmla="*/ 679995 w 684242"/>
                <a:gd name="connsiteY2" fmla="*/ 173320 h 1388803"/>
                <a:gd name="connsiteX3" fmla="*/ 99702 w 684242"/>
                <a:gd name="connsiteY3" fmla="*/ 23851 h 1388803"/>
                <a:gd name="connsiteX4" fmla="*/ 11779 w 684242"/>
                <a:gd name="connsiteY4" fmla="*/ 551389 h 1388803"/>
                <a:gd name="connsiteX5" fmla="*/ 231587 w 684242"/>
                <a:gd name="connsiteY5" fmla="*/ 1316320 h 1388803"/>
                <a:gd name="connsiteX6" fmla="*/ 381056 w 684242"/>
                <a:gd name="connsiteY6" fmla="*/ 1307528 h 138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242" h="1388803">
                  <a:moveTo>
                    <a:pt x="381056" y="1307528"/>
                  </a:moveTo>
                  <a:cubicBezTo>
                    <a:pt x="403037" y="1238655"/>
                    <a:pt x="313649" y="1092116"/>
                    <a:pt x="363472" y="903082"/>
                  </a:cubicBezTo>
                  <a:cubicBezTo>
                    <a:pt x="413295" y="714048"/>
                    <a:pt x="723957" y="319858"/>
                    <a:pt x="679995" y="173320"/>
                  </a:cubicBezTo>
                  <a:cubicBezTo>
                    <a:pt x="636033" y="26781"/>
                    <a:pt x="211071" y="-39161"/>
                    <a:pt x="99702" y="23851"/>
                  </a:cubicBezTo>
                  <a:cubicBezTo>
                    <a:pt x="-11667" y="86863"/>
                    <a:pt x="-10202" y="335977"/>
                    <a:pt x="11779" y="551389"/>
                  </a:cubicBezTo>
                  <a:cubicBezTo>
                    <a:pt x="33760" y="766800"/>
                    <a:pt x="170041" y="1187366"/>
                    <a:pt x="231587" y="1316320"/>
                  </a:cubicBezTo>
                  <a:cubicBezTo>
                    <a:pt x="293133" y="1445274"/>
                    <a:pt x="359075" y="1376401"/>
                    <a:pt x="381056" y="1307528"/>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6701848" y="3602966"/>
              <a:ext cx="1279454" cy="1808491"/>
            </a:xfrm>
            <a:custGeom>
              <a:avLst/>
              <a:gdLst>
                <a:gd name="connsiteX0" fmla="*/ 669531 w 742765"/>
                <a:gd name="connsiteY0" fmla="*/ 1390771 h 1549380"/>
                <a:gd name="connsiteX1" fmla="*/ 739870 w 742765"/>
                <a:gd name="connsiteY1" fmla="*/ 872025 h 1549380"/>
                <a:gd name="connsiteX2" fmla="*/ 564024 w 742765"/>
                <a:gd name="connsiteY2" fmla="*/ 63132 h 1549380"/>
                <a:gd name="connsiteX3" fmla="*/ 1316 w 742765"/>
                <a:gd name="connsiteY3" fmla="*/ 115886 h 1549380"/>
                <a:gd name="connsiteX4" fmla="*/ 414554 w 742765"/>
                <a:gd name="connsiteY4" fmla="*/ 617048 h 1549380"/>
                <a:gd name="connsiteX5" fmla="*/ 616777 w 742765"/>
                <a:gd name="connsiteY5" fmla="*/ 1496279 h 1549380"/>
                <a:gd name="connsiteX6" fmla="*/ 669531 w 742765"/>
                <a:gd name="connsiteY6" fmla="*/ 1390771 h 154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765" h="1549380">
                  <a:moveTo>
                    <a:pt x="669531" y="1390771"/>
                  </a:moveTo>
                  <a:cubicBezTo>
                    <a:pt x="690046" y="1286729"/>
                    <a:pt x="757454" y="1093298"/>
                    <a:pt x="739870" y="872025"/>
                  </a:cubicBezTo>
                  <a:cubicBezTo>
                    <a:pt x="722286" y="650752"/>
                    <a:pt x="687116" y="189155"/>
                    <a:pt x="564024" y="63132"/>
                  </a:cubicBezTo>
                  <a:cubicBezTo>
                    <a:pt x="440932" y="-62891"/>
                    <a:pt x="26228" y="23567"/>
                    <a:pt x="1316" y="115886"/>
                  </a:cubicBezTo>
                  <a:cubicBezTo>
                    <a:pt x="-23596" y="208205"/>
                    <a:pt x="311977" y="386982"/>
                    <a:pt x="414554" y="617048"/>
                  </a:cubicBezTo>
                  <a:cubicBezTo>
                    <a:pt x="517131" y="847113"/>
                    <a:pt x="566954" y="1368791"/>
                    <a:pt x="616777" y="1496279"/>
                  </a:cubicBezTo>
                  <a:cubicBezTo>
                    <a:pt x="666600" y="1623767"/>
                    <a:pt x="649016" y="1494813"/>
                    <a:pt x="669531" y="139077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rot="21354095">
              <a:off x="2855689" y="3473162"/>
              <a:ext cx="1604396" cy="1939919"/>
            </a:xfrm>
            <a:custGeom>
              <a:avLst/>
              <a:gdLst>
                <a:gd name="connsiteX0" fmla="*/ 138526 w 833298"/>
                <a:gd name="connsiteY0" fmla="*/ 1614879 h 1616489"/>
                <a:gd name="connsiteX1" fmla="*/ 217657 w 833298"/>
                <a:gd name="connsiteY1" fmla="*/ 955456 h 1616489"/>
                <a:gd name="connsiteX2" fmla="*/ 455049 w 833298"/>
                <a:gd name="connsiteY2" fmla="*/ 559802 h 1616489"/>
                <a:gd name="connsiteX3" fmla="*/ 833119 w 833298"/>
                <a:gd name="connsiteY3" fmla="*/ 392749 h 1616489"/>
                <a:gd name="connsiteX4" fmla="*/ 499011 w 833298"/>
                <a:gd name="connsiteY4" fmla="*/ 14679 h 1616489"/>
                <a:gd name="connsiteX5" fmla="*/ 94565 w 833298"/>
                <a:gd name="connsiteY5" fmla="*/ 102602 h 1616489"/>
                <a:gd name="connsiteX6" fmla="*/ 6642 w 833298"/>
                <a:gd name="connsiteY6" fmla="*/ 339995 h 1616489"/>
                <a:gd name="connsiteX7" fmla="*/ 217657 w 833298"/>
                <a:gd name="connsiteY7" fmla="*/ 498256 h 1616489"/>
                <a:gd name="connsiteX8" fmla="*/ 129734 w 833298"/>
                <a:gd name="connsiteY8" fmla="*/ 1122510 h 1616489"/>
                <a:gd name="connsiteX9" fmla="*/ 138526 w 833298"/>
                <a:gd name="connsiteY9" fmla="*/ 1614879 h 161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298" h="1616489">
                  <a:moveTo>
                    <a:pt x="138526" y="1614879"/>
                  </a:moveTo>
                  <a:cubicBezTo>
                    <a:pt x="153180" y="1587037"/>
                    <a:pt x="164903" y="1131302"/>
                    <a:pt x="217657" y="955456"/>
                  </a:cubicBezTo>
                  <a:cubicBezTo>
                    <a:pt x="270411" y="779610"/>
                    <a:pt x="352472" y="653586"/>
                    <a:pt x="455049" y="559802"/>
                  </a:cubicBezTo>
                  <a:cubicBezTo>
                    <a:pt x="557626" y="466018"/>
                    <a:pt x="825792" y="483603"/>
                    <a:pt x="833119" y="392749"/>
                  </a:cubicBezTo>
                  <a:cubicBezTo>
                    <a:pt x="840446" y="301895"/>
                    <a:pt x="622103" y="63037"/>
                    <a:pt x="499011" y="14679"/>
                  </a:cubicBezTo>
                  <a:cubicBezTo>
                    <a:pt x="375919" y="-33679"/>
                    <a:pt x="176627" y="48383"/>
                    <a:pt x="94565" y="102602"/>
                  </a:cubicBezTo>
                  <a:cubicBezTo>
                    <a:pt x="12503" y="156821"/>
                    <a:pt x="-13873" y="274053"/>
                    <a:pt x="6642" y="339995"/>
                  </a:cubicBezTo>
                  <a:cubicBezTo>
                    <a:pt x="27157" y="405937"/>
                    <a:pt x="197142" y="367837"/>
                    <a:pt x="217657" y="498256"/>
                  </a:cubicBezTo>
                  <a:cubicBezTo>
                    <a:pt x="238172" y="628675"/>
                    <a:pt x="147319" y="942268"/>
                    <a:pt x="129734" y="1122510"/>
                  </a:cubicBezTo>
                  <a:cubicBezTo>
                    <a:pt x="112149" y="1302752"/>
                    <a:pt x="123872" y="1642721"/>
                    <a:pt x="138526" y="161487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flipH="1">
              <a:off x="4472805" y="3687105"/>
              <a:ext cx="844658" cy="1724770"/>
            </a:xfrm>
            <a:custGeom>
              <a:avLst/>
              <a:gdLst>
                <a:gd name="connsiteX0" fmla="*/ 138526 w 833298"/>
                <a:gd name="connsiteY0" fmla="*/ 1614879 h 1616489"/>
                <a:gd name="connsiteX1" fmla="*/ 217657 w 833298"/>
                <a:gd name="connsiteY1" fmla="*/ 955456 h 1616489"/>
                <a:gd name="connsiteX2" fmla="*/ 455049 w 833298"/>
                <a:gd name="connsiteY2" fmla="*/ 559802 h 1616489"/>
                <a:gd name="connsiteX3" fmla="*/ 833119 w 833298"/>
                <a:gd name="connsiteY3" fmla="*/ 392749 h 1616489"/>
                <a:gd name="connsiteX4" fmla="*/ 499011 w 833298"/>
                <a:gd name="connsiteY4" fmla="*/ 14679 h 1616489"/>
                <a:gd name="connsiteX5" fmla="*/ 94565 w 833298"/>
                <a:gd name="connsiteY5" fmla="*/ 102602 h 1616489"/>
                <a:gd name="connsiteX6" fmla="*/ 6642 w 833298"/>
                <a:gd name="connsiteY6" fmla="*/ 339995 h 1616489"/>
                <a:gd name="connsiteX7" fmla="*/ 217657 w 833298"/>
                <a:gd name="connsiteY7" fmla="*/ 498256 h 1616489"/>
                <a:gd name="connsiteX8" fmla="*/ 129734 w 833298"/>
                <a:gd name="connsiteY8" fmla="*/ 1122510 h 1616489"/>
                <a:gd name="connsiteX9" fmla="*/ 138526 w 833298"/>
                <a:gd name="connsiteY9" fmla="*/ 1614879 h 161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298" h="1616489">
                  <a:moveTo>
                    <a:pt x="138526" y="1614879"/>
                  </a:moveTo>
                  <a:cubicBezTo>
                    <a:pt x="153180" y="1587037"/>
                    <a:pt x="164903" y="1131302"/>
                    <a:pt x="217657" y="955456"/>
                  </a:cubicBezTo>
                  <a:cubicBezTo>
                    <a:pt x="270411" y="779610"/>
                    <a:pt x="352472" y="653586"/>
                    <a:pt x="455049" y="559802"/>
                  </a:cubicBezTo>
                  <a:cubicBezTo>
                    <a:pt x="557626" y="466018"/>
                    <a:pt x="825792" y="483603"/>
                    <a:pt x="833119" y="392749"/>
                  </a:cubicBezTo>
                  <a:cubicBezTo>
                    <a:pt x="840446" y="301895"/>
                    <a:pt x="622103" y="63037"/>
                    <a:pt x="499011" y="14679"/>
                  </a:cubicBezTo>
                  <a:cubicBezTo>
                    <a:pt x="375919" y="-33679"/>
                    <a:pt x="176627" y="48383"/>
                    <a:pt x="94565" y="102602"/>
                  </a:cubicBezTo>
                  <a:cubicBezTo>
                    <a:pt x="12503" y="156821"/>
                    <a:pt x="-13873" y="274053"/>
                    <a:pt x="6642" y="339995"/>
                  </a:cubicBezTo>
                  <a:cubicBezTo>
                    <a:pt x="27157" y="405937"/>
                    <a:pt x="197142" y="367837"/>
                    <a:pt x="217657" y="498256"/>
                  </a:cubicBezTo>
                  <a:cubicBezTo>
                    <a:pt x="238172" y="628675"/>
                    <a:pt x="147319" y="942268"/>
                    <a:pt x="129734" y="1122510"/>
                  </a:cubicBezTo>
                  <a:cubicBezTo>
                    <a:pt x="112149" y="1302752"/>
                    <a:pt x="123872" y="1642721"/>
                    <a:pt x="138526" y="161487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763615" y="5257463"/>
            <a:ext cx="7208683" cy="803631"/>
            <a:chOff x="1634370" y="5229568"/>
            <a:chExt cx="6644144" cy="803631"/>
          </a:xfrm>
        </p:grpSpPr>
        <p:grpSp>
          <p:nvGrpSpPr>
            <p:cNvPr id="10" name="Group 9"/>
            <p:cNvGrpSpPr/>
            <p:nvPr/>
          </p:nvGrpSpPr>
          <p:grpSpPr>
            <a:xfrm>
              <a:off x="6566423" y="5238320"/>
              <a:ext cx="888385" cy="794879"/>
              <a:chOff x="3190265" y="4716520"/>
              <a:chExt cx="1450937" cy="1300855"/>
            </a:xfrm>
            <a:effectLst>
              <a:outerShdw blurRad="50800" dist="38100" dir="2700000" algn="tl" rotWithShape="0">
                <a:prstClr val="black">
                  <a:alpha val="40000"/>
                </a:prstClr>
              </a:outerShdw>
            </a:effectLst>
          </p:grpSpPr>
          <p:sp>
            <p:nvSpPr>
              <p:cNvPr id="11" name="TextBox 12"/>
              <p:cNvSpPr txBox="1"/>
              <p:nvPr/>
            </p:nvSpPr>
            <p:spPr>
              <a:xfrm>
                <a:off x="3190265" y="5362577"/>
                <a:ext cx="1450937" cy="654798"/>
              </a:xfrm>
              <a:prstGeom prst="rect">
                <a:avLst/>
              </a:prstGeom>
              <a:noFill/>
            </p:spPr>
            <p:txBody>
              <a:bodyPr wrap="none" rtlCol="0">
                <a:spAutoFit/>
              </a:bodyPr>
              <a:lstStyle/>
              <a:p>
                <a:pPr algn="ctr"/>
                <a:r>
                  <a:rPr lang="en-US" sz="1000" dirty="0">
                    <a:latin typeface="Verdana"/>
                    <a:cs typeface="Verdana"/>
                  </a:rPr>
                  <a:t>Operations</a:t>
                </a:r>
              </a:p>
              <a:p>
                <a:pPr algn="ctr"/>
                <a:r>
                  <a:rPr lang="en-US" sz="1000" dirty="0">
                    <a:latin typeface="Verdana"/>
                    <a:cs typeface="Verdana"/>
                  </a:rPr>
                  <a:t>research</a:t>
                </a:r>
              </a:p>
            </p:txBody>
          </p:sp>
          <p:grpSp>
            <p:nvGrpSpPr>
              <p:cNvPr id="12" name="Grouper 113"/>
              <p:cNvGrpSpPr/>
              <p:nvPr/>
            </p:nvGrpSpPr>
            <p:grpSpPr>
              <a:xfrm>
                <a:off x="3646652" y="4716520"/>
                <a:ext cx="587510" cy="587510"/>
                <a:chOff x="3624241" y="4776292"/>
                <a:chExt cx="587510" cy="587510"/>
              </a:xfrm>
            </p:grpSpPr>
            <p:sp>
              <p:nvSpPr>
                <p:cNvPr id="13" name="Ellipse 99"/>
                <p:cNvSpPr/>
                <p:nvPr/>
              </p:nvSpPr>
              <p:spPr>
                <a:xfrm>
                  <a:off x="3624241" y="4776292"/>
                  <a:ext cx="587510" cy="587510"/>
                </a:xfrm>
                <a:prstGeom prst="ellipse">
                  <a:avLst/>
                </a:prstGeom>
                <a:solidFill>
                  <a:srgbClr val="54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14" name="Shape 92"/>
                <p:cNvSpPr>
                  <a:spLocks noChangeAspect="1"/>
                </p:cNvSpPr>
                <p:nvPr/>
              </p:nvSpPr>
              <p:spPr>
                <a:xfrm>
                  <a:off x="3762928" y="4920614"/>
                  <a:ext cx="349199" cy="331676"/>
                </a:xfrm>
                <a:custGeom>
                  <a:avLst/>
                  <a:gdLst/>
                  <a:ahLst/>
                  <a:cxnLst>
                    <a:cxn ang="0">
                      <a:pos x="wd2" y="hd2"/>
                    </a:cxn>
                    <a:cxn ang="5400000">
                      <a:pos x="wd2" y="hd2"/>
                    </a:cxn>
                    <a:cxn ang="10800000">
                      <a:pos x="wd2" y="hd2"/>
                    </a:cxn>
                    <a:cxn ang="16200000">
                      <a:pos x="wd2" y="hd2"/>
                    </a:cxn>
                  </a:cxnLst>
                  <a:rect l="0" t="0" r="r" b="b"/>
                  <a:pathLst>
                    <a:path w="21600" h="21283" extrusionOk="0">
                      <a:moveTo>
                        <a:pt x="4547" y="0"/>
                      </a:moveTo>
                      <a:cubicBezTo>
                        <a:pt x="3747" y="0"/>
                        <a:pt x="2945" y="317"/>
                        <a:pt x="2335" y="950"/>
                      </a:cubicBezTo>
                      <a:cubicBezTo>
                        <a:pt x="2106" y="1187"/>
                        <a:pt x="1936" y="1457"/>
                        <a:pt x="1793" y="1738"/>
                      </a:cubicBezTo>
                      <a:lnTo>
                        <a:pt x="1452" y="1738"/>
                      </a:lnTo>
                      <a:cubicBezTo>
                        <a:pt x="650" y="1738"/>
                        <a:pt x="0" y="2413"/>
                        <a:pt x="0" y="3245"/>
                      </a:cubicBezTo>
                      <a:cubicBezTo>
                        <a:pt x="0" y="4077"/>
                        <a:pt x="650" y="4752"/>
                        <a:pt x="1452" y="4752"/>
                      </a:cubicBezTo>
                      <a:lnTo>
                        <a:pt x="1793" y="4752"/>
                      </a:lnTo>
                      <a:cubicBezTo>
                        <a:pt x="1936" y="5033"/>
                        <a:pt x="2107" y="5303"/>
                        <a:pt x="2335" y="5540"/>
                      </a:cubicBezTo>
                      <a:cubicBezTo>
                        <a:pt x="3556" y="6806"/>
                        <a:pt x="5538" y="6806"/>
                        <a:pt x="6759" y="5540"/>
                      </a:cubicBezTo>
                      <a:cubicBezTo>
                        <a:pt x="6987" y="5303"/>
                        <a:pt x="7158" y="5033"/>
                        <a:pt x="7301" y="4752"/>
                      </a:cubicBezTo>
                      <a:lnTo>
                        <a:pt x="20148" y="4752"/>
                      </a:lnTo>
                      <a:cubicBezTo>
                        <a:pt x="20950" y="4752"/>
                        <a:pt x="21600" y="4077"/>
                        <a:pt x="21600" y="3245"/>
                      </a:cubicBezTo>
                      <a:cubicBezTo>
                        <a:pt x="21600" y="2413"/>
                        <a:pt x="20950" y="1738"/>
                        <a:pt x="20148" y="1738"/>
                      </a:cubicBezTo>
                      <a:lnTo>
                        <a:pt x="7301" y="1738"/>
                      </a:lnTo>
                      <a:cubicBezTo>
                        <a:pt x="7158" y="1457"/>
                        <a:pt x="6987" y="1187"/>
                        <a:pt x="6759" y="950"/>
                      </a:cubicBezTo>
                      <a:cubicBezTo>
                        <a:pt x="6148" y="317"/>
                        <a:pt x="5347" y="0"/>
                        <a:pt x="4547" y="0"/>
                      </a:cubicBezTo>
                      <a:close/>
                      <a:moveTo>
                        <a:pt x="4547" y="1854"/>
                      </a:moveTo>
                      <a:cubicBezTo>
                        <a:pt x="4890" y="1854"/>
                        <a:pt x="5235" y="1989"/>
                        <a:pt x="5496" y="2260"/>
                      </a:cubicBezTo>
                      <a:cubicBezTo>
                        <a:pt x="6019" y="2803"/>
                        <a:pt x="6019" y="3687"/>
                        <a:pt x="5496" y="4230"/>
                      </a:cubicBezTo>
                      <a:cubicBezTo>
                        <a:pt x="4973" y="4773"/>
                        <a:pt x="4126" y="4773"/>
                        <a:pt x="3603" y="4230"/>
                      </a:cubicBezTo>
                      <a:cubicBezTo>
                        <a:pt x="3080" y="3687"/>
                        <a:pt x="3080" y="2803"/>
                        <a:pt x="3603" y="2260"/>
                      </a:cubicBezTo>
                      <a:cubicBezTo>
                        <a:pt x="3864" y="1989"/>
                        <a:pt x="4204" y="1854"/>
                        <a:pt x="4547" y="1854"/>
                      </a:cubicBezTo>
                      <a:close/>
                      <a:moveTo>
                        <a:pt x="10803" y="7400"/>
                      </a:moveTo>
                      <a:cubicBezTo>
                        <a:pt x="10003" y="7400"/>
                        <a:pt x="9201" y="7717"/>
                        <a:pt x="8591" y="8350"/>
                      </a:cubicBezTo>
                      <a:cubicBezTo>
                        <a:pt x="8363" y="8587"/>
                        <a:pt x="8192" y="8857"/>
                        <a:pt x="8049" y="9138"/>
                      </a:cubicBezTo>
                      <a:lnTo>
                        <a:pt x="1452" y="9138"/>
                      </a:lnTo>
                      <a:cubicBezTo>
                        <a:pt x="650" y="9138"/>
                        <a:pt x="0" y="9813"/>
                        <a:pt x="0" y="10645"/>
                      </a:cubicBezTo>
                      <a:cubicBezTo>
                        <a:pt x="0" y="11477"/>
                        <a:pt x="650" y="12151"/>
                        <a:pt x="1452" y="12151"/>
                      </a:cubicBezTo>
                      <a:lnTo>
                        <a:pt x="8049" y="12151"/>
                      </a:lnTo>
                      <a:cubicBezTo>
                        <a:pt x="8192" y="12432"/>
                        <a:pt x="8363" y="12698"/>
                        <a:pt x="8591" y="12934"/>
                      </a:cubicBezTo>
                      <a:cubicBezTo>
                        <a:pt x="9812" y="14200"/>
                        <a:pt x="11794" y="14200"/>
                        <a:pt x="13015" y="12934"/>
                      </a:cubicBezTo>
                      <a:cubicBezTo>
                        <a:pt x="13242" y="12698"/>
                        <a:pt x="13408" y="12431"/>
                        <a:pt x="13551" y="12151"/>
                      </a:cubicBezTo>
                      <a:lnTo>
                        <a:pt x="20148" y="12151"/>
                      </a:lnTo>
                      <a:cubicBezTo>
                        <a:pt x="20950" y="12151"/>
                        <a:pt x="21600" y="11477"/>
                        <a:pt x="21600" y="10645"/>
                      </a:cubicBezTo>
                      <a:cubicBezTo>
                        <a:pt x="21600" y="9813"/>
                        <a:pt x="20950" y="9138"/>
                        <a:pt x="20148" y="9138"/>
                      </a:cubicBezTo>
                      <a:lnTo>
                        <a:pt x="13557" y="9138"/>
                      </a:lnTo>
                      <a:cubicBezTo>
                        <a:pt x="13414" y="8856"/>
                        <a:pt x="13243" y="8587"/>
                        <a:pt x="13015" y="8350"/>
                      </a:cubicBezTo>
                      <a:cubicBezTo>
                        <a:pt x="12404" y="7717"/>
                        <a:pt x="11603" y="7400"/>
                        <a:pt x="10803" y="7400"/>
                      </a:cubicBezTo>
                      <a:close/>
                      <a:moveTo>
                        <a:pt x="10803" y="9370"/>
                      </a:moveTo>
                      <a:cubicBezTo>
                        <a:pt x="11146" y="9370"/>
                        <a:pt x="11485" y="9504"/>
                        <a:pt x="11747" y="9775"/>
                      </a:cubicBezTo>
                      <a:cubicBezTo>
                        <a:pt x="12270" y="10318"/>
                        <a:pt x="12270" y="11197"/>
                        <a:pt x="11747" y="11740"/>
                      </a:cubicBezTo>
                      <a:cubicBezTo>
                        <a:pt x="11224" y="12282"/>
                        <a:pt x="10376" y="12282"/>
                        <a:pt x="9853" y="11740"/>
                      </a:cubicBezTo>
                      <a:cubicBezTo>
                        <a:pt x="9330" y="11197"/>
                        <a:pt x="9330" y="10318"/>
                        <a:pt x="9853" y="9775"/>
                      </a:cubicBezTo>
                      <a:cubicBezTo>
                        <a:pt x="10115" y="9504"/>
                        <a:pt x="10460" y="9370"/>
                        <a:pt x="10803" y="9370"/>
                      </a:cubicBezTo>
                      <a:close/>
                      <a:moveTo>
                        <a:pt x="17053" y="14794"/>
                      </a:moveTo>
                      <a:cubicBezTo>
                        <a:pt x="16253" y="14794"/>
                        <a:pt x="15457" y="15111"/>
                        <a:pt x="14847" y="15744"/>
                      </a:cubicBezTo>
                      <a:cubicBezTo>
                        <a:pt x="14619" y="15980"/>
                        <a:pt x="14448" y="16251"/>
                        <a:pt x="14305" y="16532"/>
                      </a:cubicBezTo>
                      <a:lnTo>
                        <a:pt x="1452" y="16532"/>
                      </a:lnTo>
                      <a:cubicBezTo>
                        <a:pt x="650" y="16532"/>
                        <a:pt x="0" y="17207"/>
                        <a:pt x="0" y="18039"/>
                      </a:cubicBezTo>
                      <a:cubicBezTo>
                        <a:pt x="0" y="18871"/>
                        <a:pt x="650" y="19545"/>
                        <a:pt x="1452" y="19545"/>
                      </a:cubicBezTo>
                      <a:lnTo>
                        <a:pt x="14305" y="19545"/>
                      </a:lnTo>
                      <a:cubicBezTo>
                        <a:pt x="14448" y="19826"/>
                        <a:pt x="14619" y="20097"/>
                        <a:pt x="14847" y="20333"/>
                      </a:cubicBezTo>
                      <a:cubicBezTo>
                        <a:pt x="16068" y="21600"/>
                        <a:pt x="18044" y="21600"/>
                        <a:pt x="19265" y="20333"/>
                      </a:cubicBezTo>
                      <a:cubicBezTo>
                        <a:pt x="19493" y="20097"/>
                        <a:pt x="19664" y="19826"/>
                        <a:pt x="19807" y="19545"/>
                      </a:cubicBezTo>
                      <a:lnTo>
                        <a:pt x="20148" y="19545"/>
                      </a:lnTo>
                      <a:cubicBezTo>
                        <a:pt x="20950" y="19545"/>
                        <a:pt x="21600" y="18871"/>
                        <a:pt x="21600" y="18039"/>
                      </a:cubicBezTo>
                      <a:cubicBezTo>
                        <a:pt x="21600" y="17207"/>
                        <a:pt x="20950" y="16532"/>
                        <a:pt x="20148" y="16532"/>
                      </a:cubicBezTo>
                      <a:lnTo>
                        <a:pt x="19807" y="16532"/>
                      </a:lnTo>
                      <a:cubicBezTo>
                        <a:pt x="19664" y="16251"/>
                        <a:pt x="19493" y="15980"/>
                        <a:pt x="19265" y="15744"/>
                      </a:cubicBezTo>
                      <a:cubicBezTo>
                        <a:pt x="18655" y="15111"/>
                        <a:pt x="17853" y="14794"/>
                        <a:pt x="17053" y="14794"/>
                      </a:cubicBezTo>
                      <a:close/>
                      <a:moveTo>
                        <a:pt x="17053" y="16648"/>
                      </a:moveTo>
                      <a:cubicBezTo>
                        <a:pt x="17396" y="16648"/>
                        <a:pt x="17741" y="16788"/>
                        <a:pt x="18003" y="17059"/>
                      </a:cubicBezTo>
                      <a:cubicBezTo>
                        <a:pt x="18526" y="17602"/>
                        <a:pt x="18526" y="18481"/>
                        <a:pt x="18003" y="19024"/>
                      </a:cubicBezTo>
                      <a:cubicBezTo>
                        <a:pt x="17480" y="19566"/>
                        <a:pt x="16632" y="19566"/>
                        <a:pt x="16109" y="19024"/>
                      </a:cubicBezTo>
                      <a:cubicBezTo>
                        <a:pt x="15586" y="18481"/>
                        <a:pt x="15586" y="17602"/>
                        <a:pt x="16109" y="17059"/>
                      </a:cubicBezTo>
                      <a:cubicBezTo>
                        <a:pt x="16371" y="16788"/>
                        <a:pt x="16710" y="16648"/>
                        <a:pt x="17053" y="16648"/>
                      </a:cubicBezTo>
                      <a:close/>
                    </a:path>
                  </a:pathLst>
                </a:custGeom>
                <a:solidFill>
                  <a:srgbClr val="FFFFFF"/>
                </a:solidFill>
                <a:ln w="12700">
                  <a:miter lim="400000"/>
                </a:ln>
              </p:spPr>
              <p:txBody>
                <a:bodyPr lIns="71437" tIns="71437" rIns="71437" bIns="71437" anchor="ctr"/>
                <a:lstStyle/>
                <a:p>
                  <a:pPr>
                    <a:defRPr sz="3200">
                      <a:solidFill>
                        <a:srgbClr val="FFFFFF"/>
                      </a:solidFill>
                      <a:latin typeface="+mn-lt"/>
                      <a:ea typeface="+mn-ea"/>
                      <a:cs typeface="+mn-cs"/>
                      <a:sym typeface="Helvetica Light"/>
                    </a:defRPr>
                  </a:pPr>
                  <a:endParaRPr sz="1100"/>
                </a:p>
              </p:txBody>
            </p:sp>
          </p:grpSp>
        </p:grpSp>
        <p:grpSp>
          <p:nvGrpSpPr>
            <p:cNvPr id="15" name="Group 14"/>
            <p:cNvGrpSpPr/>
            <p:nvPr/>
          </p:nvGrpSpPr>
          <p:grpSpPr>
            <a:xfrm>
              <a:off x="2636950" y="5229569"/>
              <a:ext cx="1043877" cy="786253"/>
              <a:chOff x="290440" y="2417397"/>
              <a:chExt cx="1704890" cy="1286731"/>
            </a:xfrm>
            <a:effectLst>
              <a:outerShdw blurRad="50800" dist="38100" dir="2700000" algn="tl" rotWithShape="0">
                <a:prstClr val="black">
                  <a:alpha val="40000"/>
                </a:prstClr>
              </a:outerShdw>
            </a:effectLst>
          </p:grpSpPr>
          <p:sp>
            <p:nvSpPr>
              <p:cNvPr id="16" name="TextBox 16"/>
              <p:cNvSpPr txBox="1"/>
              <p:nvPr/>
            </p:nvSpPr>
            <p:spPr>
              <a:xfrm>
                <a:off x="290440" y="3049334"/>
                <a:ext cx="1704890" cy="654794"/>
              </a:xfrm>
              <a:prstGeom prst="rect">
                <a:avLst/>
              </a:prstGeom>
              <a:noFill/>
            </p:spPr>
            <p:txBody>
              <a:bodyPr wrap="none" rtlCol="0">
                <a:spAutoFit/>
              </a:bodyPr>
              <a:lstStyle/>
              <a:p>
                <a:pPr algn="ctr"/>
                <a:r>
                  <a:rPr lang="en-US" sz="1000" dirty="0">
                    <a:latin typeface="Verdana"/>
                    <a:cs typeface="Verdana"/>
                  </a:rPr>
                  <a:t>Data security</a:t>
                </a:r>
              </a:p>
              <a:p>
                <a:pPr algn="ctr"/>
                <a:r>
                  <a:rPr lang="en-US" sz="1000" dirty="0">
                    <a:latin typeface="Verdana"/>
                    <a:cs typeface="Verdana"/>
                  </a:rPr>
                  <a:t>&amp; privacy</a:t>
                </a:r>
              </a:p>
            </p:txBody>
          </p:sp>
          <p:grpSp>
            <p:nvGrpSpPr>
              <p:cNvPr id="17" name="Grouper 109"/>
              <p:cNvGrpSpPr/>
              <p:nvPr/>
            </p:nvGrpSpPr>
            <p:grpSpPr>
              <a:xfrm>
                <a:off x="872530" y="2417397"/>
                <a:ext cx="587510" cy="587510"/>
                <a:chOff x="1007006" y="2484639"/>
                <a:chExt cx="587510" cy="587510"/>
              </a:xfrm>
            </p:grpSpPr>
            <p:sp>
              <p:nvSpPr>
                <p:cNvPr id="18" name="Ellipse 95"/>
                <p:cNvSpPr/>
                <p:nvPr/>
              </p:nvSpPr>
              <p:spPr>
                <a:xfrm>
                  <a:off x="1007006" y="2484639"/>
                  <a:ext cx="587510" cy="587510"/>
                </a:xfrm>
                <a:prstGeom prst="ellipse">
                  <a:avLst/>
                </a:prstGeom>
                <a:solidFill>
                  <a:srgbClr val="54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9" name="Freeform 6"/>
                <p:cNvSpPr>
                  <a:spLocks noEditPoints="1"/>
                </p:cNvSpPr>
                <p:nvPr/>
              </p:nvSpPr>
              <p:spPr bwMode="auto">
                <a:xfrm>
                  <a:off x="1074597" y="2588748"/>
                  <a:ext cx="423188" cy="391758"/>
                </a:xfrm>
                <a:custGeom>
                  <a:avLst/>
                  <a:gdLst>
                    <a:gd name="T0" fmla="*/ 343 w 400"/>
                    <a:gd name="T1" fmla="*/ 29 h 370"/>
                    <a:gd name="T2" fmla="*/ 351 w 400"/>
                    <a:gd name="T3" fmla="*/ 129 h 370"/>
                    <a:gd name="T4" fmla="*/ 336 w 400"/>
                    <a:gd name="T5" fmla="*/ 161 h 370"/>
                    <a:gd name="T6" fmla="*/ 361 w 400"/>
                    <a:gd name="T7" fmla="*/ 164 h 370"/>
                    <a:gd name="T8" fmla="*/ 400 w 400"/>
                    <a:gd name="T9" fmla="*/ 172 h 370"/>
                    <a:gd name="T10" fmla="*/ 391 w 400"/>
                    <a:gd name="T11" fmla="*/ 235 h 370"/>
                    <a:gd name="T12" fmla="*/ 337 w 400"/>
                    <a:gd name="T13" fmla="*/ 235 h 370"/>
                    <a:gd name="T14" fmla="*/ 351 w 400"/>
                    <a:gd name="T15" fmla="*/ 270 h 370"/>
                    <a:gd name="T16" fmla="*/ 343 w 400"/>
                    <a:gd name="T17" fmla="*/ 341 h 370"/>
                    <a:gd name="T18" fmla="*/ 270 w 400"/>
                    <a:gd name="T19" fmla="*/ 345 h 370"/>
                    <a:gd name="T20" fmla="*/ 166 w 400"/>
                    <a:gd name="T21" fmla="*/ 370 h 370"/>
                    <a:gd name="T22" fmla="*/ 124 w 400"/>
                    <a:gd name="T23" fmla="*/ 341 h 370"/>
                    <a:gd name="T24" fmla="*/ 52 w 400"/>
                    <a:gd name="T25" fmla="*/ 341 h 370"/>
                    <a:gd name="T26" fmla="*/ 43 w 400"/>
                    <a:gd name="T27" fmla="*/ 292 h 370"/>
                    <a:gd name="T28" fmla="*/ 58 w 400"/>
                    <a:gd name="T29" fmla="*/ 259 h 370"/>
                    <a:gd name="T30" fmla="*/ 3 w 400"/>
                    <a:gd name="T31" fmla="*/ 194 h 370"/>
                    <a:gd name="T32" fmla="*/ 57 w 400"/>
                    <a:gd name="T33" fmla="*/ 142 h 370"/>
                    <a:gd name="T34" fmla="*/ 44 w 400"/>
                    <a:gd name="T35" fmla="*/ 108 h 370"/>
                    <a:gd name="T36" fmla="*/ 51 w 400"/>
                    <a:gd name="T37" fmla="*/ 29 h 370"/>
                    <a:gd name="T38" fmla="*/ 125 w 400"/>
                    <a:gd name="T39" fmla="*/ 29 h 370"/>
                    <a:gd name="T40" fmla="*/ 165 w 400"/>
                    <a:gd name="T41" fmla="*/ 0 h 370"/>
                    <a:gd name="T42" fmla="*/ 272 w 400"/>
                    <a:gd name="T43" fmla="*/ 29 h 370"/>
                    <a:gd name="T44" fmla="*/ 328 w 400"/>
                    <a:gd name="T45" fmla="*/ 43 h 370"/>
                    <a:gd name="T46" fmla="*/ 270 w 400"/>
                    <a:gd name="T47" fmla="*/ 48 h 370"/>
                    <a:gd name="T48" fmla="*/ 166 w 400"/>
                    <a:gd name="T49" fmla="*/ 71 h 370"/>
                    <a:gd name="T50" fmla="*/ 125 w 400"/>
                    <a:gd name="T51" fmla="*/ 43 h 370"/>
                    <a:gd name="T52" fmla="*/ 66 w 400"/>
                    <a:gd name="T53" fmla="*/ 43 h 370"/>
                    <a:gd name="T54" fmla="*/ 73 w 400"/>
                    <a:gd name="T55" fmla="*/ 108 h 370"/>
                    <a:gd name="T56" fmla="*/ 60 w 400"/>
                    <a:gd name="T57" fmla="*/ 141 h 370"/>
                    <a:gd name="T58" fmla="*/ 112 w 400"/>
                    <a:gd name="T59" fmla="*/ 192 h 370"/>
                    <a:gd name="T60" fmla="*/ 60 w 400"/>
                    <a:gd name="T61" fmla="*/ 259 h 370"/>
                    <a:gd name="T62" fmla="*/ 74 w 400"/>
                    <a:gd name="T63" fmla="*/ 292 h 370"/>
                    <a:gd name="T64" fmla="*/ 66 w 400"/>
                    <a:gd name="T65" fmla="*/ 327 h 370"/>
                    <a:gd name="T66" fmla="*/ 132 w 400"/>
                    <a:gd name="T67" fmla="*/ 323 h 370"/>
                    <a:gd name="T68" fmla="*/ 237 w 400"/>
                    <a:gd name="T69" fmla="*/ 299 h 370"/>
                    <a:gd name="T70" fmla="*/ 272 w 400"/>
                    <a:gd name="T71" fmla="*/ 327 h 370"/>
                    <a:gd name="T72" fmla="*/ 328 w 400"/>
                    <a:gd name="T73" fmla="*/ 263 h 370"/>
                    <a:gd name="T74" fmla="*/ 310 w 400"/>
                    <a:gd name="T75" fmla="*/ 259 h 370"/>
                    <a:gd name="T76" fmla="*/ 272 w 400"/>
                    <a:gd name="T77" fmla="*/ 234 h 370"/>
                    <a:gd name="T78" fmla="*/ 281 w 400"/>
                    <a:gd name="T79" fmla="*/ 164 h 370"/>
                    <a:gd name="T80" fmla="*/ 334 w 400"/>
                    <a:gd name="T81" fmla="*/ 164 h 370"/>
                    <a:gd name="T82" fmla="*/ 311 w 400"/>
                    <a:gd name="T83" fmla="*/ 139 h 370"/>
                    <a:gd name="T84" fmla="*/ 328 w 400"/>
                    <a:gd name="T85" fmla="*/ 136 h 370"/>
                    <a:gd name="T86" fmla="*/ 218 w 400"/>
                    <a:gd name="T87" fmla="*/ 356 h 370"/>
                    <a:gd name="T88" fmla="*/ 258 w 400"/>
                    <a:gd name="T89" fmla="*/ 334 h 370"/>
                    <a:gd name="T90" fmla="*/ 166 w 400"/>
                    <a:gd name="T91" fmla="*/ 313 h 370"/>
                    <a:gd name="T92" fmla="*/ 166 w 400"/>
                    <a:gd name="T93" fmla="*/ 356 h 370"/>
                    <a:gd name="T94" fmla="*/ 201 w 400"/>
                    <a:gd name="T95" fmla="*/ 57 h 370"/>
                    <a:gd name="T96" fmla="*/ 236 w 400"/>
                    <a:gd name="T97" fmla="*/ 57 h 370"/>
                    <a:gd name="T98" fmla="*/ 236 w 400"/>
                    <a:gd name="T99" fmla="*/ 14 h 370"/>
                    <a:gd name="T100" fmla="*/ 144 w 400"/>
                    <a:gd name="T101" fmla="*/ 36 h 370"/>
                    <a:gd name="T102" fmla="*/ 201 w 400"/>
                    <a:gd name="T103" fmla="*/ 57 h 370"/>
                    <a:gd name="T104" fmla="*/ 287 w 400"/>
                    <a:gd name="T105" fmla="*/ 220 h 370"/>
                    <a:gd name="T106" fmla="*/ 386 w 400"/>
                    <a:gd name="T107" fmla="*/ 178 h 370"/>
                    <a:gd name="T108" fmla="*/ 97 w 400"/>
                    <a:gd name="T109" fmla="*/ 199 h 370"/>
                    <a:gd name="T110" fmla="*/ 20 w 400"/>
                    <a:gd name="T111" fmla="*/ 199 h 370"/>
                    <a:gd name="T112" fmla="*/ 97 w 400"/>
                    <a:gd name="T113" fmla="*/ 19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0" h="370">
                      <a:moveTo>
                        <a:pt x="272" y="29"/>
                      </a:moveTo>
                      <a:cubicBezTo>
                        <a:pt x="295" y="29"/>
                        <a:pt x="319" y="29"/>
                        <a:pt x="343" y="29"/>
                      </a:cubicBezTo>
                      <a:cubicBezTo>
                        <a:pt x="343" y="64"/>
                        <a:pt x="343" y="99"/>
                        <a:pt x="343" y="136"/>
                      </a:cubicBezTo>
                      <a:cubicBezTo>
                        <a:pt x="346" y="133"/>
                        <a:pt x="349" y="131"/>
                        <a:pt x="351" y="129"/>
                      </a:cubicBezTo>
                      <a:cubicBezTo>
                        <a:pt x="354" y="132"/>
                        <a:pt x="357" y="135"/>
                        <a:pt x="360" y="140"/>
                      </a:cubicBezTo>
                      <a:cubicBezTo>
                        <a:pt x="353" y="146"/>
                        <a:pt x="345" y="154"/>
                        <a:pt x="336" y="161"/>
                      </a:cubicBezTo>
                      <a:cubicBezTo>
                        <a:pt x="337" y="162"/>
                        <a:pt x="337" y="163"/>
                        <a:pt x="338" y="164"/>
                      </a:cubicBezTo>
                      <a:cubicBezTo>
                        <a:pt x="345" y="164"/>
                        <a:pt x="353" y="164"/>
                        <a:pt x="361" y="164"/>
                      </a:cubicBezTo>
                      <a:cubicBezTo>
                        <a:pt x="371" y="164"/>
                        <a:pt x="381" y="164"/>
                        <a:pt x="391" y="164"/>
                      </a:cubicBezTo>
                      <a:cubicBezTo>
                        <a:pt x="397" y="164"/>
                        <a:pt x="400" y="166"/>
                        <a:pt x="400" y="172"/>
                      </a:cubicBezTo>
                      <a:cubicBezTo>
                        <a:pt x="400" y="190"/>
                        <a:pt x="400" y="208"/>
                        <a:pt x="400" y="227"/>
                      </a:cubicBezTo>
                      <a:cubicBezTo>
                        <a:pt x="400" y="233"/>
                        <a:pt x="396" y="235"/>
                        <a:pt x="391" y="235"/>
                      </a:cubicBezTo>
                      <a:cubicBezTo>
                        <a:pt x="375" y="235"/>
                        <a:pt x="360" y="235"/>
                        <a:pt x="344" y="235"/>
                      </a:cubicBezTo>
                      <a:cubicBezTo>
                        <a:pt x="342" y="235"/>
                        <a:pt x="340" y="235"/>
                        <a:pt x="337" y="235"/>
                      </a:cubicBezTo>
                      <a:cubicBezTo>
                        <a:pt x="346" y="243"/>
                        <a:pt x="354" y="251"/>
                        <a:pt x="362" y="259"/>
                      </a:cubicBezTo>
                      <a:cubicBezTo>
                        <a:pt x="357" y="263"/>
                        <a:pt x="354" y="267"/>
                        <a:pt x="351" y="270"/>
                      </a:cubicBezTo>
                      <a:cubicBezTo>
                        <a:pt x="349" y="268"/>
                        <a:pt x="347" y="266"/>
                        <a:pt x="343" y="263"/>
                      </a:cubicBezTo>
                      <a:cubicBezTo>
                        <a:pt x="343" y="290"/>
                        <a:pt x="343" y="315"/>
                        <a:pt x="343" y="341"/>
                      </a:cubicBezTo>
                      <a:cubicBezTo>
                        <a:pt x="319" y="341"/>
                        <a:pt x="295" y="341"/>
                        <a:pt x="272" y="341"/>
                      </a:cubicBezTo>
                      <a:cubicBezTo>
                        <a:pt x="271" y="343"/>
                        <a:pt x="271" y="344"/>
                        <a:pt x="270" y="345"/>
                      </a:cubicBezTo>
                      <a:cubicBezTo>
                        <a:pt x="264" y="361"/>
                        <a:pt x="252" y="370"/>
                        <a:pt x="236" y="370"/>
                      </a:cubicBezTo>
                      <a:cubicBezTo>
                        <a:pt x="213" y="370"/>
                        <a:pt x="189" y="370"/>
                        <a:pt x="166" y="370"/>
                      </a:cubicBezTo>
                      <a:cubicBezTo>
                        <a:pt x="150" y="370"/>
                        <a:pt x="137" y="361"/>
                        <a:pt x="132" y="346"/>
                      </a:cubicBezTo>
                      <a:cubicBezTo>
                        <a:pt x="130" y="342"/>
                        <a:pt x="128" y="341"/>
                        <a:pt x="124" y="341"/>
                      </a:cubicBezTo>
                      <a:cubicBezTo>
                        <a:pt x="102" y="341"/>
                        <a:pt x="81" y="341"/>
                        <a:pt x="59" y="341"/>
                      </a:cubicBezTo>
                      <a:cubicBezTo>
                        <a:pt x="57" y="341"/>
                        <a:pt x="55" y="341"/>
                        <a:pt x="52" y="341"/>
                      </a:cubicBezTo>
                      <a:cubicBezTo>
                        <a:pt x="52" y="322"/>
                        <a:pt x="52" y="304"/>
                        <a:pt x="52" y="284"/>
                      </a:cubicBezTo>
                      <a:cubicBezTo>
                        <a:pt x="48" y="287"/>
                        <a:pt x="46" y="289"/>
                        <a:pt x="43" y="292"/>
                      </a:cubicBezTo>
                      <a:cubicBezTo>
                        <a:pt x="41" y="288"/>
                        <a:pt x="38" y="285"/>
                        <a:pt x="35" y="281"/>
                      </a:cubicBezTo>
                      <a:cubicBezTo>
                        <a:pt x="42" y="274"/>
                        <a:pt x="50" y="266"/>
                        <a:pt x="58" y="259"/>
                      </a:cubicBezTo>
                      <a:cubicBezTo>
                        <a:pt x="39" y="240"/>
                        <a:pt x="22" y="223"/>
                        <a:pt x="4" y="205"/>
                      </a:cubicBezTo>
                      <a:cubicBezTo>
                        <a:pt x="1" y="202"/>
                        <a:pt x="0" y="198"/>
                        <a:pt x="3" y="194"/>
                      </a:cubicBezTo>
                      <a:cubicBezTo>
                        <a:pt x="21" y="177"/>
                        <a:pt x="38" y="160"/>
                        <a:pt x="55" y="143"/>
                      </a:cubicBezTo>
                      <a:cubicBezTo>
                        <a:pt x="56" y="142"/>
                        <a:pt x="56" y="142"/>
                        <a:pt x="57" y="142"/>
                      </a:cubicBezTo>
                      <a:cubicBezTo>
                        <a:pt x="49" y="134"/>
                        <a:pt x="41" y="126"/>
                        <a:pt x="33" y="118"/>
                      </a:cubicBezTo>
                      <a:cubicBezTo>
                        <a:pt x="37" y="114"/>
                        <a:pt x="40" y="112"/>
                        <a:pt x="44" y="108"/>
                      </a:cubicBezTo>
                      <a:cubicBezTo>
                        <a:pt x="46" y="110"/>
                        <a:pt x="48" y="111"/>
                        <a:pt x="51" y="114"/>
                      </a:cubicBezTo>
                      <a:cubicBezTo>
                        <a:pt x="51" y="86"/>
                        <a:pt x="51" y="58"/>
                        <a:pt x="51" y="29"/>
                      </a:cubicBezTo>
                      <a:cubicBezTo>
                        <a:pt x="54" y="29"/>
                        <a:pt x="57" y="29"/>
                        <a:pt x="59" y="29"/>
                      </a:cubicBezTo>
                      <a:cubicBezTo>
                        <a:pt x="81" y="29"/>
                        <a:pt x="103" y="29"/>
                        <a:pt x="125" y="29"/>
                      </a:cubicBezTo>
                      <a:cubicBezTo>
                        <a:pt x="129" y="29"/>
                        <a:pt x="130" y="28"/>
                        <a:pt x="132" y="24"/>
                      </a:cubicBezTo>
                      <a:cubicBezTo>
                        <a:pt x="138" y="9"/>
                        <a:pt x="149" y="0"/>
                        <a:pt x="165" y="0"/>
                      </a:cubicBezTo>
                      <a:cubicBezTo>
                        <a:pt x="189" y="0"/>
                        <a:pt x="213" y="0"/>
                        <a:pt x="237" y="0"/>
                      </a:cubicBezTo>
                      <a:cubicBezTo>
                        <a:pt x="255" y="1"/>
                        <a:pt x="266" y="11"/>
                        <a:pt x="272" y="29"/>
                      </a:cubicBezTo>
                      <a:close/>
                      <a:moveTo>
                        <a:pt x="328" y="136"/>
                      </a:moveTo>
                      <a:cubicBezTo>
                        <a:pt x="328" y="104"/>
                        <a:pt x="328" y="74"/>
                        <a:pt x="328" y="43"/>
                      </a:cubicBezTo>
                      <a:cubicBezTo>
                        <a:pt x="310" y="43"/>
                        <a:pt x="293" y="43"/>
                        <a:pt x="275" y="43"/>
                      </a:cubicBezTo>
                      <a:cubicBezTo>
                        <a:pt x="273" y="43"/>
                        <a:pt x="271" y="46"/>
                        <a:pt x="270" y="48"/>
                      </a:cubicBezTo>
                      <a:cubicBezTo>
                        <a:pt x="263" y="63"/>
                        <a:pt x="252" y="71"/>
                        <a:pt x="236" y="71"/>
                      </a:cubicBezTo>
                      <a:cubicBezTo>
                        <a:pt x="213" y="72"/>
                        <a:pt x="189" y="72"/>
                        <a:pt x="166" y="71"/>
                      </a:cubicBezTo>
                      <a:cubicBezTo>
                        <a:pt x="150" y="71"/>
                        <a:pt x="138" y="63"/>
                        <a:pt x="132" y="48"/>
                      </a:cubicBezTo>
                      <a:cubicBezTo>
                        <a:pt x="131" y="44"/>
                        <a:pt x="129" y="43"/>
                        <a:pt x="125" y="43"/>
                      </a:cubicBezTo>
                      <a:cubicBezTo>
                        <a:pt x="108" y="43"/>
                        <a:pt x="91" y="43"/>
                        <a:pt x="74" y="43"/>
                      </a:cubicBezTo>
                      <a:cubicBezTo>
                        <a:pt x="71" y="43"/>
                        <a:pt x="69" y="43"/>
                        <a:pt x="66" y="43"/>
                      </a:cubicBezTo>
                      <a:cubicBezTo>
                        <a:pt x="66" y="67"/>
                        <a:pt x="66" y="90"/>
                        <a:pt x="66" y="114"/>
                      </a:cubicBezTo>
                      <a:cubicBezTo>
                        <a:pt x="69" y="112"/>
                        <a:pt x="71" y="110"/>
                        <a:pt x="73" y="108"/>
                      </a:cubicBezTo>
                      <a:cubicBezTo>
                        <a:pt x="77" y="111"/>
                        <a:pt x="80" y="114"/>
                        <a:pt x="84" y="118"/>
                      </a:cubicBezTo>
                      <a:cubicBezTo>
                        <a:pt x="76" y="125"/>
                        <a:pt x="68" y="133"/>
                        <a:pt x="60" y="141"/>
                      </a:cubicBezTo>
                      <a:cubicBezTo>
                        <a:pt x="62" y="143"/>
                        <a:pt x="64" y="144"/>
                        <a:pt x="66" y="146"/>
                      </a:cubicBezTo>
                      <a:cubicBezTo>
                        <a:pt x="81" y="161"/>
                        <a:pt x="96" y="176"/>
                        <a:pt x="112" y="192"/>
                      </a:cubicBezTo>
                      <a:cubicBezTo>
                        <a:pt x="118" y="198"/>
                        <a:pt x="118" y="201"/>
                        <a:pt x="112" y="207"/>
                      </a:cubicBezTo>
                      <a:cubicBezTo>
                        <a:pt x="95" y="224"/>
                        <a:pt x="78" y="241"/>
                        <a:pt x="60" y="259"/>
                      </a:cubicBezTo>
                      <a:cubicBezTo>
                        <a:pt x="67" y="266"/>
                        <a:pt x="75" y="274"/>
                        <a:pt x="83" y="281"/>
                      </a:cubicBezTo>
                      <a:cubicBezTo>
                        <a:pt x="80" y="285"/>
                        <a:pt x="77" y="288"/>
                        <a:pt x="74" y="292"/>
                      </a:cubicBezTo>
                      <a:cubicBezTo>
                        <a:pt x="71" y="289"/>
                        <a:pt x="69" y="287"/>
                        <a:pt x="66" y="285"/>
                      </a:cubicBezTo>
                      <a:cubicBezTo>
                        <a:pt x="66" y="299"/>
                        <a:pt x="66" y="313"/>
                        <a:pt x="66" y="327"/>
                      </a:cubicBezTo>
                      <a:cubicBezTo>
                        <a:pt x="87" y="327"/>
                        <a:pt x="107" y="327"/>
                        <a:pt x="127" y="327"/>
                      </a:cubicBezTo>
                      <a:cubicBezTo>
                        <a:pt x="129" y="327"/>
                        <a:pt x="131" y="324"/>
                        <a:pt x="132" y="323"/>
                      </a:cubicBezTo>
                      <a:cubicBezTo>
                        <a:pt x="138" y="307"/>
                        <a:pt x="149" y="299"/>
                        <a:pt x="165" y="299"/>
                      </a:cubicBezTo>
                      <a:cubicBezTo>
                        <a:pt x="189" y="298"/>
                        <a:pt x="213" y="298"/>
                        <a:pt x="237" y="299"/>
                      </a:cubicBezTo>
                      <a:cubicBezTo>
                        <a:pt x="250" y="299"/>
                        <a:pt x="261" y="305"/>
                        <a:pt x="268" y="317"/>
                      </a:cubicBezTo>
                      <a:cubicBezTo>
                        <a:pt x="269" y="320"/>
                        <a:pt x="270" y="324"/>
                        <a:pt x="272" y="327"/>
                      </a:cubicBezTo>
                      <a:cubicBezTo>
                        <a:pt x="291" y="327"/>
                        <a:pt x="310" y="327"/>
                        <a:pt x="328" y="327"/>
                      </a:cubicBezTo>
                      <a:cubicBezTo>
                        <a:pt x="328" y="306"/>
                        <a:pt x="328" y="285"/>
                        <a:pt x="328" y="263"/>
                      </a:cubicBezTo>
                      <a:cubicBezTo>
                        <a:pt x="326" y="266"/>
                        <a:pt x="323" y="268"/>
                        <a:pt x="321" y="270"/>
                      </a:cubicBezTo>
                      <a:cubicBezTo>
                        <a:pt x="318" y="266"/>
                        <a:pt x="315" y="263"/>
                        <a:pt x="310" y="259"/>
                      </a:cubicBezTo>
                      <a:cubicBezTo>
                        <a:pt x="318" y="251"/>
                        <a:pt x="326" y="243"/>
                        <a:pt x="336" y="234"/>
                      </a:cubicBezTo>
                      <a:cubicBezTo>
                        <a:pt x="314" y="234"/>
                        <a:pt x="293" y="234"/>
                        <a:pt x="272" y="234"/>
                      </a:cubicBezTo>
                      <a:cubicBezTo>
                        <a:pt x="272" y="213"/>
                        <a:pt x="272" y="192"/>
                        <a:pt x="272" y="171"/>
                      </a:cubicBezTo>
                      <a:cubicBezTo>
                        <a:pt x="272" y="166"/>
                        <a:pt x="275" y="164"/>
                        <a:pt x="281" y="164"/>
                      </a:cubicBezTo>
                      <a:cubicBezTo>
                        <a:pt x="289" y="164"/>
                        <a:pt x="298" y="164"/>
                        <a:pt x="306" y="164"/>
                      </a:cubicBezTo>
                      <a:cubicBezTo>
                        <a:pt x="315" y="164"/>
                        <a:pt x="325" y="164"/>
                        <a:pt x="334" y="164"/>
                      </a:cubicBezTo>
                      <a:cubicBezTo>
                        <a:pt x="335" y="163"/>
                        <a:pt x="335" y="162"/>
                        <a:pt x="335" y="162"/>
                      </a:cubicBezTo>
                      <a:cubicBezTo>
                        <a:pt x="327" y="154"/>
                        <a:pt x="319" y="147"/>
                        <a:pt x="311" y="139"/>
                      </a:cubicBezTo>
                      <a:cubicBezTo>
                        <a:pt x="315" y="135"/>
                        <a:pt x="318" y="132"/>
                        <a:pt x="321" y="129"/>
                      </a:cubicBezTo>
                      <a:cubicBezTo>
                        <a:pt x="323" y="131"/>
                        <a:pt x="325" y="133"/>
                        <a:pt x="328" y="136"/>
                      </a:cubicBezTo>
                      <a:close/>
                      <a:moveTo>
                        <a:pt x="201" y="356"/>
                      </a:moveTo>
                      <a:cubicBezTo>
                        <a:pt x="207" y="356"/>
                        <a:pt x="213" y="356"/>
                        <a:pt x="218" y="356"/>
                      </a:cubicBezTo>
                      <a:cubicBezTo>
                        <a:pt x="224" y="356"/>
                        <a:pt x="230" y="356"/>
                        <a:pt x="236" y="356"/>
                      </a:cubicBezTo>
                      <a:cubicBezTo>
                        <a:pt x="249" y="355"/>
                        <a:pt x="258" y="346"/>
                        <a:pt x="258" y="334"/>
                      </a:cubicBezTo>
                      <a:cubicBezTo>
                        <a:pt x="258" y="322"/>
                        <a:pt x="249" y="313"/>
                        <a:pt x="236" y="313"/>
                      </a:cubicBezTo>
                      <a:cubicBezTo>
                        <a:pt x="213" y="313"/>
                        <a:pt x="189" y="313"/>
                        <a:pt x="166" y="313"/>
                      </a:cubicBezTo>
                      <a:cubicBezTo>
                        <a:pt x="153" y="313"/>
                        <a:pt x="144" y="322"/>
                        <a:pt x="144" y="335"/>
                      </a:cubicBezTo>
                      <a:cubicBezTo>
                        <a:pt x="144" y="347"/>
                        <a:pt x="153" y="356"/>
                        <a:pt x="166" y="356"/>
                      </a:cubicBezTo>
                      <a:cubicBezTo>
                        <a:pt x="178" y="356"/>
                        <a:pt x="189" y="356"/>
                        <a:pt x="201" y="356"/>
                      </a:cubicBezTo>
                      <a:close/>
                      <a:moveTo>
                        <a:pt x="201" y="57"/>
                      </a:moveTo>
                      <a:cubicBezTo>
                        <a:pt x="201" y="57"/>
                        <a:pt x="201" y="57"/>
                        <a:pt x="201" y="57"/>
                      </a:cubicBezTo>
                      <a:cubicBezTo>
                        <a:pt x="213" y="57"/>
                        <a:pt x="224" y="57"/>
                        <a:pt x="236" y="57"/>
                      </a:cubicBezTo>
                      <a:cubicBezTo>
                        <a:pt x="248" y="57"/>
                        <a:pt x="258" y="48"/>
                        <a:pt x="258" y="36"/>
                      </a:cubicBezTo>
                      <a:cubicBezTo>
                        <a:pt x="258" y="24"/>
                        <a:pt x="249" y="14"/>
                        <a:pt x="236" y="14"/>
                      </a:cubicBezTo>
                      <a:cubicBezTo>
                        <a:pt x="213" y="14"/>
                        <a:pt x="189" y="14"/>
                        <a:pt x="166" y="14"/>
                      </a:cubicBezTo>
                      <a:cubicBezTo>
                        <a:pt x="153" y="14"/>
                        <a:pt x="144" y="23"/>
                        <a:pt x="144" y="36"/>
                      </a:cubicBezTo>
                      <a:cubicBezTo>
                        <a:pt x="144" y="48"/>
                        <a:pt x="153" y="57"/>
                        <a:pt x="167" y="57"/>
                      </a:cubicBezTo>
                      <a:cubicBezTo>
                        <a:pt x="178" y="57"/>
                        <a:pt x="190" y="57"/>
                        <a:pt x="201" y="57"/>
                      </a:cubicBezTo>
                      <a:close/>
                      <a:moveTo>
                        <a:pt x="287" y="178"/>
                      </a:moveTo>
                      <a:cubicBezTo>
                        <a:pt x="287" y="193"/>
                        <a:pt x="287" y="206"/>
                        <a:pt x="287" y="220"/>
                      </a:cubicBezTo>
                      <a:cubicBezTo>
                        <a:pt x="320" y="220"/>
                        <a:pt x="353" y="220"/>
                        <a:pt x="386" y="220"/>
                      </a:cubicBezTo>
                      <a:cubicBezTo>
                        <a:pt x="386" y="206"/>
                        <a:pt x="386" y="193"/>
                        <a:pt x="386" y="178"/>
                      </a:cubicBezTo>
                      <a:cubicBezTo>
                        <a:pt x="352" y="178"/>
                        <a:pt x="320" y="178"/>
                        <a:pt x="287" y="178"/>
                      </a:cubicBezTo>
                      <a:close/>
                      <a:moveTo>
                        <a:pt x="97" y="199"/>
                      </a:moveTo>
                      <a:cubicBezTo>
                        <a:pt x="84" y="186"/>
                        <a:pt x="71" y="173"/>
                        <a:pt x="59" y="161"/>
                      </a:cubicBezTo>
                      <a:cubicBezTo>
                        <a:pt x="46" y="173"/>
                        <a:pt x="33" y="187"/>
                        <a:pt x="20" y="199"/>
                      </a:cubicBezTo>
                      <a:cubicBezTo>
                        <a:pt x="33" y="212"/>
                        <a:pt x="46" y="225"/>
                        <a:pt x="59" y="238"/>
                      </a:cubicBezTo>
                      <a:cubicBezTo>
                        <a:pt x="71" y="225"/>
                        <a:pt x="84" y="212"/>
                        <a:pt x="97" y="19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sz="1100"/>
                </a:p>
              </p:txBody>
            </p:sp>
          </p:grpSp>
        </p:grpSp>
        <p:grpSp>
          <p:nvGrpSpPr>
            <p:cNvPr id="20" name="Group 19"/>
            <p:cNvGrpSpPr/>
            <p:nvPr/>
          </p:nvGrpSpPr>
          <p:grpSpPr>
            <a:xfrm>
              <a:off x="7282728" y="5229570"/>
              <a:ext cx="995786" cy="658263"/>
              <a:chOff x="1730310" y="5391397"/>
              <a:chExt cx="1626345" cy="1077275"/>
            </a:xfrm>
            <a:effectLst>
              <a:outerShdw blurRad="50800" dist="38100" dir="2700000" algn="tl" rotWithShape="0">
                <a:prstClr val="black">
                  <a:alpha val="40000"/>
                </a:prstClr>
              </a:outerShdw>
            </a:effectLst>
          </p:grpSpPr>
          <p:sp>
            <p:nvSpPr>
              <p:cNvPr id="21" name="TextBox 13"/>
              <p:cNvSpPr txBox="1"/>
              <p:nvPr/>
            </p:nvSpPr>
            <p:spPr>
              <a:xfrm>
                <a:off x="1730310" y="6065721"/>
                <a:ext cx="1626345" cy="402951"/>
              </a:xfrm>
              <a:prstGeom prst="rect">
                <a:avLst/>
              </a:prstGeom>
              <a:noFill/>
            </p:spPr>
            <p:txBody>
              <a:bodyPr wrap="none" rtlCol="0">
                <a:spAutoFit/>
              </a:bodyPr>
              <a:lstStyle/>
              <a:p>
                <a:pPr algn="ctr"/>
                <a:r>
                  <a:rPr lang="en-US" sz="1000" dirty="0">
                    <a:latin typeface="Verdana"/>
                    <a:cs typeface="Verdana"/>
                  </a:rPr>
                  <a:t>Visualization</a:t>
                </a:r>
              </a:p>
            </p:txBody>
          </p:sp>
          <p:grpSp>
            <p:nvGrpSpPr>
              <p:cNvPr id="22" name="Grouper 114"/>
              <p:cNvGrpSpPr/>
              <p:nvPr/>
            </p:nvGrpSpPr>
            <p:grpSpPr>
              <a:xfrm>
                <a:off x="2274393" y="5391397"/>
                <a:ext cx="587510" cy="587510"/>
                <a:chOff x="2229569" y="5339110"/>
                <a:chExt cx="587510" cy="587510"/>
              </a:xfrm>
            </p:grpSpPr>
            <p:sp>
              <p:nvSpPr>
                <p:cNvPr id="23" name="Ellipse 100"/>
                <p:cNvSpPr/>
                <p:nvPr/>
              </p:nvSpPr>
              <p:spPr>
                <a:xfrm>
                  <a:off x="2229569" y="5339110"/>
                  <a:ext cx="587510" cy="587510"/>
                </a:xfrm>
                <a:prstGeom prst="ellipse">
                  <a:avLst/>
                </a:prstGeom>
                <a:solidFill>
                  <a:srgbClr val="54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grpSp>
              <p:nvGrpSpPr>
                <p:cNvPr id="24" name="Grouper 74"/>
                <p:cNvGrpSpPr/>
                <p:nvPr/>
              </p:nvGrpSpPr>
              <p:grpSpPr>
                <a:xfrm>
                  <a:off x="2289619" y="5532242"/>
                  <a:ext cx="462715" cy="181064"/>
                  <a:chOff x="820556" y="6121725"/>
                  <a:chExt cx="476671" cy="186525"/>
                </a:xfrm>
              </p:grpSpPr>
              <p:sp>
                <p:nvSpPr>
                  <p:cNvPr id="25" name="Ellipse 68"/>
                  <p:cNvSpPr/>
                  <p:nvPr/>
                </p:nvSpPr>
                <p:spPr>
                  <a:xfrm>
                    <a:off x="820556" y="6121725"/>
                    <a:ext cx="343886" cy="171943"/>
                  </a:xfrm>
                  <a:custGeom>
                    <a:avLst/>
                    <a:gdLst>
                      <a:gd name="connsiteX0" fmla="*/ 0 w 343885"/>
                      <a:gd name="connsiteY0" fmla="*/ 171943 h 343885"/>
                      <a:gd name="connsiteX1" fmla="*/ 171943 w 343885"/>
                      <a:gd name="connsiteY1" fmla="*/ 0 h 343885"/>
                      <a:gd name="connsiteX2" fmla="*/ 343886 w 343885"/>
                      <a:gd name="connsiteY2" fmla="*/ 171943 h 343885"/>
                      <a:gd name="connsiteX3" fmla="*/ 171943 w 343885"/>
                      <a:gd name="connsiteY3" fmla="*/ 343886 h 343885"/>
                      <a:gd name="connsiteX4" fmla="*/ 0 w 343885"/>
                      <a:gd name="connsiteY4" fmla="*/ 171943 h 343885"/>
                      <a:gd name="connsiteX0" fmla="*/ 0 w 343886"/>
                      <a:gd name="connsiteY0" fmla="*/ 171943 h 171943"/>
                      <a:gd name="connsiteX1" fmla="*/ 171943 w 343886"/>
                      <a:gd name="connsiteY1" fmla="*/ 0 h 171943"/>
                      <a:gd name="connsiteX2" fmla="*/ 343886 w 343886"/>
                      <a:gd name="connsiteY2" fmla="*/ 171943 h 171943"/>
                      <a:gd name="connsiteX3" fmla="*/ 0 w 343886"/>
                      <a:gd name="connsiteY3" fmla="*/ 171943 h 171943"/>
                    </a:gdLst>
                    <a:ahLst/>
                    <a:cxnLst>
                      <a:cxn ang="0">
                        <a:pos x="connsiteX0" y="connsiteY0"/>
                      </a:cxn>
                      <a:cxn ang="0">
                        <a:pos x="connsiteX1" y="connsiteY1"/>
                      </a:cxn>
                      <a:cxn ang="0">
                        <a:pos x="connsiteX2" y="connsiteY2"/>
                      </a:cxn>
                      <a:cxn ang="0">
                        <a:pos x="connsiteX3" y="connsiteY3"/>
                      </a:cxn>
                    </a:cxnLst>
                    <a:rect l="l" t="t" r="r" b="b"/>
                    <a:pathLst>
                      <a:path w="343886" h="171943">
                        <a:moveTo>
                          <a:pt x="0" y="171943"/>
                        </a:moveTo>
                        <a:cubicBezTo>
                          <a:pt x="0" y="76982"/>
                          <a:pt x="76982" y="0"/>
                          <a:pt x="171943" y="0"/>
                        </a:cubicBezTo>
                        <a:cubicBezTo>
                          <a:pt x="266904" y="0"/>
                          <a:pt x="343886" y="76982"/>
                          <a:pt x="343886" y="171943"/>
                        </a:cubicBezTo>
                        <a:cubicBezTo>
                          <a:pt x="315229" y="200600"/>
                          <a:pt x="28657" y="200600"/>
                          <a:pt x="0" y="171943"/>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6" name="Ellipse 68"/>
                  <p:cNvSpPr/>
                  <p:nvPr/>
                </p:nvSpPr>
                <p:spPr>
                  <a:xfrm>
                    <a:off x="1034243" y="6167634"/>
                    <a:ext cx="262984" cy="131492"/>
                  </a:xfrm>
                  <a:custGeom>
                    <a:avLst/>
                    <a:gdLst>
                      <a:gd name="connsiteX0" fmla="*/ 0 w 343885"/>
                      <a:gd name="connsiteY0" fmla="*/ 171943 h 343885"/>
                      <a:gd name="connsiteX1" fmla="*/ 171943 w 343885"/>
                      <a:gd name="connsiteY1" fmla="*/ 0 h 343885"/>
                      <a:gd name="connsiteX2" fmla="*/ 343886 w 343885"/>
                      <a:gd name="connsiteY2" fmla="*/ 171943 h 343885"/>
                      <a:gd name="connsiteX3" fmla="*/ 171943 w 343885"/>
                      <a:gd name="connsiteY3" fmla="*/ 343886 h 343885"/>
                      <a:gd name="connsiteX4" fmla="*/ 0 w 343885"/>
                      <a:gd name="connsiteY4" fmla="*/ 171943 h 343885"/>
                      <a:gd name="connsiteX0" fmla="*/ 0 w 343886"/>
                      <a:gd name="connsiteY0" fmla="*/ 171943 h 171943"/>
                      <a:gd name="connsiteX1" fmla="*/ 171943 w 343886"/>
                      <a:gd name="connsiteY1" fmla="*/ 0 h 171943"/>
                      <a:gd name="connsiteX2" fmla="*/ 343886 w 343886"/>
                      <a:gd name="connsiteY2" fmla="*/ 171943 h 171943"/>
                      <a:gd name="connsiteX3" fmla="*/ 0 w 343886"/>
                      <a:gd name="connsiteY3" fmla="*/ 171943 h 171943"/>
                    </a:gdLst>
                    <a:ahLst/>
                    <a:cxnLst>
                      <a:cxn ang="0">
                        <a:pos x="connsiteX0" y="connsiteY0"/>
                      </a:cxn>
                      <a:cxn ang="0">
                        <a:pos x="connsiteX1" y="connsiteY1"/>
                      </a:cxn>
                      <a:cxn ang="0">
                        <a:pos x="connsiteX2" y="connsiteY2"/>
                      </a:cxn>
                      <a:cxn ang="0">
                        <a:pos x="connsiteX3" y="connsiteY3"/>
                      </a:cxn>
                    </a:cxnLst>
                    <a:rect l="l" t="t" r="r" b="b"/>
                    <a:pathLst>
                      <a:path w="343886" h="171943">
                        <a:moveTo>
                          <a:pt x="0" y="171943"/>
                        </a:moveTo>
                        <a:cubicBezTo>
                          <a:pt x="0" y="76982"/>
                          <a:pt x="76982" y="0"/>
                          <a:pt x="171943" y="0"/>
                        </a:cubicBezTo>
                        <a:cubicBezTo>
                          <a:pt x="266904" y="0"/>
                          <a:pt x="343886" y="76982"/>
                          <a:pt x="343886" y="171943"/>
                        </a:cubicBezTo>
                        <a:cubicBezTo>
                          <a:pt x="315229" y="200600"/>
                          <a:pt x="28657" y="200600"/>
                          <a:pt x="0" y="171943"/>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7" name="Ellipse 68"/>
                  <p:cNvSpPr/>
                  <p:nvPr/>
                </p:nvSpPr>
                <p:spPr>
                  <a:xfrm>
                    <a:off x="822330" y="6209510"/>
                    <a:ext cx="178679" cy="89340"/>
                  </a:xfrm>
                  <a:custGeom>
                    <a:avLst/>
                    <a:gdLst>
                      <a:gd name="connsiteX0" fmla="*/ 0 w 343885"/>
                      <a:gd name="connsiteY0" fmla="*/ 171943 h 343885"/>
                      <a:gd name="connsiteX1" fmla="*/ 171943 w 343885"/>
                      <a:gd name="connsiteY1" fmla="*/ 0 h 343885"/>
                      <a:gd name="connsiteX2" fmla="*/ 343886 w 343885"/>
                      <a:gd name="connsiteY2" fmla="*/ 171943 h 343885"/>
                      <a:gd name="connsiteX3" fmla="*/ 171943 w 343885"/>
                      <a:gd name="connsiteY3" fmla="*/ 343886 h 343885"/>
                      <a:gd name="connsiteX4" fmla="*/ 0 w 343885"/>
                      <a:gd name="connsiteY4" fmla="*/ 171943 h 343885"/>
                      <a:gd name="connsiteX0" fmla="*/ 0 w 343886"/>
                      <a:gd name="connsiteY0" fmla="*/ 171943 h 171943"/>
                      <a:gd name="connsiteX1" fmla="*/ 171943 w 343886"/>
                      <a:gd name="connsiteY1" fmla="*/ 0 h 171943"/>
                      <a:gd name="connsiteX2" fmla="*/ 343886 w 343886"/>
                      <a:gd name="connsiteY2" fmla="*/ 171943 h 171943"/>
                      <a:gd name="connsiteX3" fmla="*/ 0 w 343886"/>
                      <a:gd name="connsiteY3" fmla="*/ 171943 h 171943"/>
                    </a:gdLst>
                    <a:ahLst/>
                    <a:cxnLst>
                      <a:cxn ang="0">
                        <a:pos x="connsiteX0" y="connsiteY0"/>
                      </a:cxn>
                      <a:cxn ang="0">
                        <a:pos x="connsiteX1" y="connsiteY1"/>
                      </a:cxn>
                      <a:cxn ang="0">
                        <a:pos x="connsiteX2" y="connsiteY2"/>
                      </a:cxn>
                      <a:cxn ang="0">
                        <a:pos x="connsiteX3" y="connsiteY3"/>
                      </a:cxn>
                    </a:cxnLst>
                    <a:rect l="l" t="t" r="r" b="b"/>
                    <a:pathLst>
                      <a:path w="343886" h="171943">
                        <a:moveTo>
                          <a:pt x="0" y="171943"/>
                        </a:moveTo>
                        <a:cubicBezTo>
                          <a:pt x="0" y="76982"/>
                          <a:pt x="76982" y="0"/>
                          <a:pt x="171943" y="0"/>
                        </a:cubicBezTo>
                        <a:cubicBezTo>
                          <a:pt x="266904" y="0"/>
                          <a:pt x="343886" y="76982"/>
                          <a:pt x="343886" y="171943"/>
                        </a:cubicBezTo>
                        <a:cubicBezTo>
                          <a:pt x="315229" y="200600"/>
                          <a:pt x="28657" y="200600"/>
                          <a:pt x="0" y="171943"/>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8" name="Ellipse 68"/>
                  <p:cNvSpPr/>
                  <p:nvPr/>
                </p:nvSpPr>
                <p:spPr>
                  <a:xfrm>
                    <a:off x="961110" y="6244295"/>
                    <a:ext cx="127909" cy="63955"/>
                  </a:xfrm>
                  <a:custGeom>
                    <a:avLst/>
                    <a:gdLst>
                      <a:gd name="connsiteX0" fmla="*/ 0 w 343885"/>
                      <a:gd name="connsiteY0" fmla="*/ 171943 h 343885"/>
                      <a:gd name="connsiteX1" fmla="*/ 171943 w 343885"/>
                      <a:gd name="connsiteY1" fmla="*/ 0 h 343885"/>
                      <a:gd name="connsiteX2" fmla="*/ 343886 w 343885"/>
                      <a:gd name="connsiteY2" fmla="*/ 171943 h 343885"/>
                      <a:gd name="connsiteX3" fmla="*/ 171943 w 343885"/>
                      <a:gd name="connsiteY3" fmla="*/ 343886 h 343885"/>
                      <a:gd name="connsiteX4" fmla="*/ 0 w 343885"/>
                      <a:gd name="connsiteY4" fmla="*/ 171943 h 343885"/>
                      <a:gd name="connsiteX0" fmla="*/ 0 w 343886"/>
                      <a:gd name="connsiteY0" fmla="*/ 171943 h 171943"/>
                      <a:gd name="connsiteX1" fmla="*/ 171943 w 343886"/>
                      <a:gd name="connsiteY1" fmla="*/ 0 h 171943"/>
                      <a:gd name="connsiteX2" fmla="*/ 343886 w 343886"/>
                      <a:gd name="connsiteY2" fmla="*/ 171943 h 171943"/>
                      <a:gd name="connsiteX3" fmla="*/ 0 w 343886"/>
                      <a:gd name="connsiteY3" fmla="*/ 171943 h 171943"/>
                    </a:gdLst>
                    <a:ahLst/>
                    <a:cxnLst>
                      <a:cxn ang="0">
                        <a:pos x="connsiteX0" y="connsiteY0"/>
                      </a:cxn>
                      <a:cxn ang="0">
                        <a:pos x="connsiteX1" y="connsiteY1"/>
                      </a:cxn>
                      <a:cxn ang="0">
                        <a:pos x="connsiteX2" y="connsiteY2"/>
                      </a:cxn>
                      <a:cxn ang="0">
                        <a:pos x="connsiteX3" y="connsiteY3"/>
                      </a:cxn>
                    </a:cxnLst>
                    <a:rect l="l" t="t" r="r" b="b"/>
                    <a:pathLst>
                      <a:path w="343886" h="171943">
                        <a:moveTo>
                          <a:pt x="0" y="171943"/>
                        </a:moveTo>
                        <a:cubicBezTo>
                          <a:pt x="0" y="76982"/>
                          <a:pt x="76982" y="0"/>
                          <a:pt x="171943" y="0"/>
                        </a:cubicBezTo>
                        <a:cubicBezTo>
                          <a:pt x="266904" y="0"/>
                          <a:pt x="343886" y="76982"/>
                          <a:pt x="343886" y="171943"/>
                        </a:cubicBezTo>
                        <a:cubicBezTo>
                          <a:pt x="315229" y="200600"/>
                          <a:pt x="28657" y="200600"/>
                          <a:pt x="0" y="171943"/>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9" name="Ellipse 68"/>
                  <p:cNvSpPr/>
                  <p:nvPr/>
                </p:nvSpPr>
                <p:spPr>
                  <a:xfrm>
                    <a:off x="1161994" y="6237485"/>
                    <a:ext cx="134719" cy="63955"/>
                  </a:xfrm>
                  <a:custGeom>
                    <a:avLst/>
                    <a:gdLst>
                      <a:gd name="connsiteX0" fmla="*/ 0 w 343885"/>
                      <a:gd name="connsiteY0" fmla="*/ 171943 h 343885"/>
                      <a:gd name="connsiteX1" fmla="*/ 171943 w 343885"/>
                      <a:gd name="connsiteY1" fmla="*/ 0 h 343885"/>
                      <a:gd name="connsiteX2" fmla="*/ 343886 w 343885"/>
                      <a:gd name="connsiteY2" fmla="*/ 171943 h 343885"/>
                      <a:gd name="connsiteX3" fmla="*/ 171943 w 343885"/>
                      <a:gd name="connsiteY3" fmla="*/ 343886 h 343885"/>
                      <a:gd name="connsiteX4" fmla="*/ 0 w 343885"/>
                      <a:gd name="connsiteY4" fmla="*/ 171943 h 343885"/>
                      <a:gd name="connsiteX0" fmla="*/ 0 w 343886"/>
                      <a:gd name="connsiteY0" fmla="*/ 171943 h 171943"/>
                      <a:gd name="connsiteX1" fmla="*/ 171943 w 343886"/>
                      <a:gd name="connsiteY1" fmla="*/ 0 h 171943"/>
                      <a:gd name="connsiteX2" fmla="*/ 343886 w 343886"/>
                      <a:gd name="connsiteY2" fmla="*/ 171943 h 171943"/>
                      <a:gd name="connsiteX3" fmla="*/ 0 w 343886"/>
                      <a:gd name="connsiteY3" fmla="*/ 171943 h 171943"/>
                    </a:gdLst>
                    <a:ahLst/>
                    <a:cxnLst>
                      <a:cxn ang="0">
                        <a:pos x="connsiteX0" y="connsiteY0"/>
                      </a:cxn>
                      <a:cxn ang="0">
                        <a:pos x="connsiteX1" y="connsiteY1"/>
                      </a:cxn>
                      <a:cxn ang="0">
                        <a:pos x="connsiteX2" y="connsiteY2"/>
                      </a:cxn>
                      <a:cxn ang="0">
                        <a:pos x="connsiteX3" y="connsiteY3"/>
                      </a:cxn>
                    </a:cxnLst>
                    <a:rect l="l" t="t" r="r" b="b"/>
                    <a:pathLst>
                      <a:path w="343886" h="171943">
                        <a:moveTo>
                          <a:pt x="0" y="171943"/>
                        </a:moveTo>
                        <a:cubicBezTo>
                          <a:pt x="0" y="76982"/>
                          <a:pt x="76982" y="0"/>
                          <a:pt x="171943" y="0"/>
                        </a:cubicBezTo>
                        <a:cubicBezTo>
                          <a:pt x="266904" y="0"/>
                          <a:pt x="343886" y="76982"/>
                          <a:pt x="343886" y="171943"/>
                        </a:cubicBezTo>
                        <a:cubicBezTo>
                          <a:pt x="315229" y="200600"/>
                          <a:pt x="28657" y="200600"/>
                          <a:pt x="0" y="171943"/>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grpSp>
          </p:grpSp>
        </p:grpSp>
        <p:grpSp>
          <p:nvGrpSpPr>
            <p:cNvPr id="97" name="Group 96"/>
            <p:cNvGrpSpPr>
              <a:grpSpLocks noChangeAspect="1"/>
            </p:cNvGrpSpPr>
            <p:nvPr/>
          </p:nvGrpSpPr>
          <p:grpSpPr>
            <a:xfrm>
              <a:off x="4769060" y="5247532"/>
              <a:ext cx="776175" cy="625749"/>
              <a:chOff x="3280504" y="2420259"/>
              <a:chExt cx="1267673" cy="1024067"/>
            </a:xfrm>
            <a:effectLst>
              <a:outerShdw blurRad="50800" dist="38100" dir="2700000" algn="tl" rotWithShape="0">
                <a:prstClr val="black">
                  <a:alpha val="40000"/>
                </a:prstClr>
              </a:outerShdw>
            </a:effectLst>
          </p:grpSpPr>
          <p:sp>
            <p:nvSpPr>
              <p:cNvPr id="98" name="TextBox 10"/>
              <p:cNvSpPr txBox="1"/>
              <p:nvPr/>
            </p:nvSpPr>
            <p:spPr>
              <a:xfrm>
                <a:off x="3280504" y="3041374"/>
                <a:ext cx="1267673" cy="402952"/>
              </a:xfrm>
              <a:prstGeom prst="rect">
                <a:avLst/>
              </a:prstGeom>
              <a:noFill/>
            </p:spPr>
            <p:txBody>
              <a:bodyPr wrap="none" rtlCol="0">
                <a:spAutoFit/>
              </a:bodyPr>
              <a:lstStyle/>
              <a:p>
                <a:pPr algn="ctr"/>
                <a:r>
                  <a:rPr lang="en-US" sz="1000" dirty="0">
                    <a:latin typeface="Verdana"/>
                    <a:cs typeface="Verdana"/>
                  </a:rPr>
                  <a:t>Statistics</a:t>
                </a:r>
              </a:p>
            </p:txBody>
          </p:sp>
          <p:grpSp>
            <p:nvGrpSpPr>
              <p:cNvPr id="99" name="Grouper 107"/>
              <p:cNvGrpSpPr/>
              <p:nvPr/>
            </p:nvGrpSpPr>
            <p:grpSpPr>
              <a:xfrm>
                <a:off x="3651260" y="2420259"/>
                <a:ext cx="587510" cy="587510"/>
                <a:chOff x="3606437" y="2502443"/>
                <a:chExt cx="587510" cy="587510"/>
              </a:xfrm>
            </p:grpSpPr>
            <p:sp>
              <p:nvSpPr>
                <p:cNvPr id="100" name="Ellipse 97"/>
                <p:cNvSpPr/>
                <p:nvPr/>
              </p:nvSpPr>
              <p:spPr>
                <a:xfrm>
                  <a:off x="3606437" y="2502443"/>
                  <a:ext cx="587510" cy="587510"/>
                </a:xfrm>
                <a:prstGeom prst="ellipse">
                  <a:avLst/>
                </a:prstGeom>
                <a:solidFill>
                  <a:srgbClr val="54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grpSp>
              <p:nvGrpSpPr>
                <p:cNvPr id="101" name="Grouper 48"/>
                <p:cNvGrpSpPr/>
                <p:nvPr/>
              </p:nvGrpSpPr>
              <p:grpSpPr>
                <a:xfrm>
                  <a:off x="3697180" y="2646765"/>
                  <a:ext cx="395557" cy="281805"/>
                  <a:chOff x="4860395" y="1494277"/>
                  <a:chExt cx="505537" cy="360158"/>
                </a:xfrm>
                <a:solidFill>
                  <a:srgbClr val="FFFFFF"/>
                </a:solidFill>
              </p:grpSpPr>
              <p:sp>
                <p:nvSpPr>
                  <p:cNvPr id="102" name="Ellipse 36"/>
                  <p:cNvSpPr/>
                  <p:nvPr/>
                </p:nvSpPr>
                <p:spPr>
                  <a:xfrm>
                    <a:off x="4860395" y="1770941"/>
                    <a:ext cx="83494" cy="83494"/>
                  </a:xfrm>
                  <a:prstGeom prst="ellipse">
                    <a:avLst/>
                  </a:prstGeom>
                  <a:grpFill/>
                  <a:ln w="285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03" name="Ellipse 37"/>
                  <p:cNvSpPr/>
                  <p:nvPr/>
                </p:nvSpPr>
                <p:spPr>
                  <a:xfrm>
                    <a:off x="5001076" y="1615734"/>
                    <a:ext cx="83494" cy="83494"/>
                  </a:xfrm>
                  <a:prstGeom prst="ellipse">
                    <a:avLst/>
                  </a:prstGeom>
                  <a:grpFill/>
                  <a:ln w="285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04" name="Ellipse 38"/>
                  <p:cNvSpPr/>
                  <p:nvPr/>
                </p:nvSpPr>
                <p:spPr>
                  <a:xfrm>
                    <a:off x="5141757" y="1732978"/>
                    <a:ext cx="83494" cy="83494"/>
                  </a:xfrm>
                  <a:prstGeom prst="ellipse">
                    <a:avLst/>
                  </a:prstGeom>
                  <a:grpFill/>
                  <a:ln w="285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05" name="Ellipse 39"/>
                  <p:cNvSpPr/>
                  <p:nvPr/>
                </p:nvSpPr>
                <p:spPr>
                  <a:xfrm>
                    <a:off x="5282438" y="1494277"/>
                    <a:ext cx="83494" cy="83494"/>
                  </a:xfrm>
                  <a:prstGeom prst="ellipse">
                    <a:avLst/>
                  </a:prstGeom>
                  <a:grpFill/>
                  <a:ln w="285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cxnSp>
                <p:nvCxnSpPr>
                  <p:cNvPr id="106" name="Connecteur droit 41"/>
                  <p:cNvCxnSpPr/>
                  <p:nvPr/>
                </p:nvCxnSpPr>
                <p:spPr>
                  <a:xfrm flipV="1">
                    <a:off x="4931662" y="1687001"/>
                    <a:ext cx="81641" cy="96167"/>
                  </a:xfrm>
                  <a:prstGeom prst="line">
                    <a:avLst/>
                  </a:prstGeom>
                  <a:grpFill/>
                  <a:ln w="28575"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7" name="Connecteur droit 42"/>
                  <p:cNvCxnSpPr/>
                  <p:nvPr/>
                </p:nvCxnSpPr>
                <p:spPr>
                  <a:xfrm>
                    <a:off x="5072343" y="1687001"/>
                    <a:ext cx="81641" cy="58204"/>
                  </a:xfrm>
                  <a:prstGeom prst="line">
                    <a:avLst/>
                  </a:prstGeom>
                  <a:grpFill/>
                  <a:ln w="28575"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8" name="Connecteur droit 43"/>
                  <p:cNvCxnSpPr/>
                  <p:nvPr/>
                </p:nvCxnSpPr>
                <p:spPr>
                  <a:xfrm flipV="1">
                    <a:off x="5210095" y="1574332"/>
                    <a:ext cx="97755" cy="162084"/>
                  </a:xfrm>
                  <a:prstGeom prst="line">
                    <a:avLst/>
                  </a:prstGeom>
                  <a:grpFill/>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grpSp>
        <p:grpSp>
          <p:nvGrpSpPr>
            <p:cNvPr id="66" name="Group 65"/>
            <p:cNvGrpSpPr/>
            <p:nvPr/>
          </p:nvGrpSpPr>
          <p:grpSpPr>
            <a:xfrm>
              <a:off x="1634370" y="5229568"/>
              <a:ext cx="1116011" cy="631350"/>
              <a:chOff x="-145742" y="3511442"/>
              <a:chExt cx="1822701" cy="1033228"/>
            </a:xfrm>
            <a:effectLst>
              <a:outerShdw blurRad="50800" dist="38100" dir="2700000" algn="tl" rotWithShape="0">
                <a:prstClr val="black">
                  <a:alpha val="40000"/>
                </a:prstClr>
              </a:outerShdw>
            </a:effectLst>
          </p:grpSpPr>
          <p:sp>
            <p:nvSpPr>
              <p:cNvPr id="67" name="TextBox 15"/>
              <p:cNvSpPr txBox="1"/>
              <p:nvPr/>
            </p:nvSpPr>
            <p:spPr>
              <a:xfrm>
                <a:off x="-145742" y="4141720"/>
                <a:ext cx="1822701" cy="402950"/>
              </a:xfrm>
              <a:prstGeom prst="rect">
                <a:avLst/>
              </a:prstGeom>
              <a:noFill/>
            </p:spPr>
            <p:txBody>
              <a:bodyPr wrap="none" rtlCol="0">
                <a:spAutoFit/>
              </a:bodyPr>
              <a:lstStyle/>
              <a:p>
                <a:pPr algn="ctr"/>
                <a:r>
                  <a:rPr lang="en-US" sz="1000" dirty="0">
                    <a:latin typeface="Verdana"/>
                    <a:cs typeface="Verdana"/>
                  </a:rPr>
                  <a:t>Smart sensing</a:t>
                </a:r>
              </a:p>
            </p:txBody>
          </p:sp>
          <p:grpSp>
            <p:nvGrpSpPr>
              <p:cNvPr id="68" name="Grouper 110"/>
              <p:cNvGrpSpPr/>
              <p:nvPr/>
            </p:nvGrpSpPr>
            <p:grpSpPr>
              <a:xfrm>
                <a:off x="447066" y="3511442"/>
                <a:ext cx="587510" cy="587510"/>
                <a:chOff x="617216" y="3548802"/>
                <a:chExt cx="587510" cy="587510"/>
              </a:xfrm>
            </p:grpSpPr>
            <p:sp>
              <p:nvSpPr>
                <p:cNvPr id="69" name="Ellipse 87"/>
                <p:cNvSpPr/>
                <p:nvPr/>
              </p:nvSpPr>
              <p:spPr>
                <a:xfrm>
                  <a:off x="617216" y="3548802"/>
                  <a:ext cx="587510" cy="587510"/>
                </a:xfrm>
                <a:prstGeom prst="ellipse">
                  <a:avLst/>
                </a:prstGeom>
                <a:solidFill>
                  <a:srgbClr val="54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grpSp>
              <p:nvGrpSpPr>
                <p:cNvPr id="70" name="Grouper 104"/>
                <p:cNvGrpSpPr/>
                <p:nvPr/>
              </p:nvGrpSpPr>
              <p:grpSpPr>
                <a:xfrm>
                  <a:off x="704070" y="3621942"/>
                  <a:ext cx="417602" cy="429710"/>
                  <a:chOff x="704070" y="3621942"/>
                  <a:chExt cx="417602" cy="429710"/>
                </a:xfrm>
                <a:noFill/>
              </p:grpSpPr>
              <p:grpSp>
                <p:nvGrpSpPr>
                  <p:cNvPr id="71" name="Grouper 65"/>
                  <p:cNvGrpSpPr/>
                  <p:nvPr/>
                </p:nvGrpSpPr>
                <p:grpSpPr>
                  <a:xfrm>
                    <a:off x="704070" y="3621942"/>
                    <a:ext cx="417602" cy="429710"/>
                    <a:chOff x="375293" y="6000488"/>
                    <a:chExt cx="455202" cy="468400"/>
                  </a:xfrm>
                  <a:grpFill/>
                </p:grpSpPr>
                <p:cxnSp>
                  <p:nvCxnSpPr>
                    <p:cNvPr id="73" name="Connecteur droit 57"/>
                    <p:cNvCxnSpPr/>
                    <p:nvPr/>
                  </p:nvCxnSpPr>
                  <p:spPr>
                    <a:xfrm flipH="1">
                      <a:off x="601967" y="6274351"/>
                      <a:ext cx="927" cy="111042"/>
                    </a:xfrm>
                    <a:prstGeom prst="line">
                      <a:avLst/>
                    </a:prstGeom>
                    <a:grpFill/>
                    <a:ln w="254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74" name="Ellipse 49"/>
                    <p:cNvSpPr/>
                    <p:nvPr/>
                  </p:nvSpPr>
                  <p:spPr>
                    <a:xfrm>
                      <a:off x="561147" y="6190858"/>
                      <a:ext cx="83494" cy="83494"/>
                    </a:xfrm>
                    <a:prstGeom prst="ellipse">
                      <a:avLst/>
                    </a:prstGeom>
                    <a:grpFill/>
                    <a:ln w="254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75" name="Ellipse 50"/>
                    <p:cNvSpPr/>
                    <p:nvPr/>
                  </p:nvSpPr>
                  <p:spPr>
                    <a:xfrm>
                      <a:off x="565426" y="6000488"/>
                      <a:ext cx="83494" cy="83494"/>
                    </a:xfrm>
                    <a:prstGeom prst="ellipse">
                      <a:avLst/>
                    </a:prstGeom>
                    <a:grpFill/>
                    <a:ln w="254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76" name="Ellipse 51"/>
                    <p:cNvSpPr/>
                    <p:nvPr/>
                  </p:nvSpPr>
                  <p:spPr>
                    <a:xfrm>
                      <a:off x="563625" y="6385394"/>
                      <a:ext cx="83494" cy="83494"/>
                    </a:xfrm>
                    <a:prstGeom prst="ellipse">
                      <a:avLst/>
                    </a:prstGeom>
                    <a:grpFill/>
                    <a:ln w="254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77" name="Ellipse 53"/>
                    <p:cNvSpPr/>
                    <p:nvPr/>
                  </p:nvSpPr>
                  <p:spPr>
                    <a:xfrm>
                      <a:off x="747001" y="6190858"/>
                      <a:ext cx="83494" cy="83494"/>
                    </a:xfrm>
                    <a:prstGeom prst="ellipse">
                      <a:avLst/>
                    </a:prstGeom>
                    <a:grpFill/>
                    <a:ln w="254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78" name="Ellipse 54"/>
                    <p:cNvSpPr/>
                    <p:nvPr/>
                  </p:nvSpPr>
                  <p:spPr>
                    <a:xfrm>
                      <a:off x="375293" y="6190858"/>
                      <a:ext cx="83494" cy="83494"/>
                    </a:xfrm>
                    <a:prstGeom prst="ellipse">
                      <a:avLst/>
                    </a:prstGeom>
                    <a:grpFill/>
                    <a:ln w="254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cxnSp>
                  <p:nvCxnSpPr>
                    <p:cNvPr id="79" name="Connecteur droit 58"/>
                    <p:cNvCxnSpPr/>
                    <p:nvPr/>
                  </p:nvCxnSpPr>
                  <p:spPr>
                    <a:xfrm>
                      <a:off x="644641" y="6232605"/>
                      <a:ext cx="102360" cy="0"/>
                    </a:xfrm>
                    <a:prstGeom prst="line">
                      <a:avLst/>
                    </a:prstGeom>
                    <a:grpFill/>
                    <a:ln w="254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0" name="Connecteur droit 61"/>
                    <p:cNvCxnSpPr/>
                    <p:nvPr/>
                  </p:nvCxnSpPr>
                  <p:spPr>
                    <a:xfrm>
                      <a:off x="466776" y="6235196"/>
                      <a:ext cx="102360" cy="0"/>
                    </a:xfrm>
                    <a:prstGeom prst="line">
                      <a:avLst/>
                    </a:prstGeom>
                    <a:grpFill/>
                    <a:ln w="25400"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72" name="Connecteur droit 103"/>
                  <p:cNvCxnSpPr/>
                  <p:nvPr/>
                </p:nvCxnSpPr>
                <p:spPr>
                  <a:xfrm flipH="1">
                    <a:off x="912982" y="3705507"/>
                    <a:ext cx="850" cy="101870"/>
                  </a:xfrm>
                  <a:prstGeom prst="line">
                    <a:avLst/>
                  </a:prstGeom>
                  <a:grpFill/>
                  <a:ln w="254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grpSp>
          <p:nvGrpSpPr>
            <p:cNvPr id="90" name="Group 89"/>
            <p:cNvGrpSpPr/>
            <p:nvPr/>
          </p:nvGrpSpPr>
          <p:grpSpPr>
            <a:xfrm>
              <a:off x="5372443" y="5246510"/>
              <a:ext cx="1279517" cy="636510"/>
              <a:chOff x="3396202" y="3514851"/>
              <a:chExt cx="2089742" cy="1041677"/>
            </a:xfrm>
            <a:effectLst>
              <a:outerShdw blurRad="50800" dist="38100" dir="2700000" algn="tl" rotWithShape="0">
                <a:prstClr val="black">
                  <a:alpha val="40000"/>
                </a:prstClr>
              </a:outerShdw>
            </a:effectLst>
          </p:grpSpPr>
          <p:sp>
            <p:nvSpPr>
              <p:cNvPr id="91" name="TextBox 11"/>
              <p:cNvSpPr txBox="1"/>
              <p:nvPr/>
            </p:nvSpPr>
            <p:spPr>
              <a:xfrm>
                <a:off x="3396202" y="4153576"/>
                <a:ext cx="2089742" cy="402952"/>
              </a:xfrm>
              <a:prstGeom prst="rect">
                <a:avLst/>
              </a:prstGeom>
              <a:noFill/>
            </p:spPr>
            <p:txBody>
              <a:bodyPr wrap="none" rtlCol="0">
                <a:spAutoFit/>
              </a:bodyPr>
              <a:lstStyle/>
              <a:p>
                <a:pPr algn="ctr"/>
                <a:r>
                  <a:rPr lang="en-US" sz="1000" dirty="0">
                    <a:latin typeface="Verdana"/>
                    <a:cs typeface="Verdana"/>
                  </a:rPr>
                  <a:t>Machine learning</a:t>
                </a:r>
              </a:p>
            </p:txBody>
          </p:sp>
          <p:grpSp>
            <p:nvGrpSpPr>
              <p:cNvPr id="92" name="Grouper 112"/>
              <p:cNvGrpSpPr/>
              <p:nvPr/>
            </p:nvGrpSpPr>
            <p:grpSpPr>
              <a:xfrm>
                <a:off x="4080517" y="3514851"/>
                <a:ext cx="587510" cy="587510"/>
                <a:chOff x="3968458" y="3641858"/>
                <a:chExt cx="587510" cy="587510"/>
              </a:xfrm>
            </p:grpSpPr>
            <p:sp>
              <p:nvSpPr>
                <p:cNvPr id="93" name="Ellipse 98"/>
                <p:cNvSpPr/>
                <p:nvPr/>
              </p:nvSpPr>
              <p:spPr>
                <a:xfrm>
                  <a:off x="3968458" y="3641858"/>
                  <a:ext cx="587510" cy="587510"/>
                </a:xfrm>
                <a:prstGeom prst="ellipse">
                  <a:avLst/>
                </a:prstGeom>
                <a:solidFill>
                  <a:srgbClr val="54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grpSp>
              <p:nvGrpSpPr>
                <p:cNvPr id="94" name="Group 21534"/>
                <p:cNvGrpSpPr/>
                <p:nvPr/>
              </p:nvGrpSpPr>
              <p:grpSpPr>
                <a:xfrm>
                  <a:off x="4066948" y="3734673"/>
                  <a:ext cx="413806" cy="415017"/>
                  <a:chOff x="637686" y="4909919"/>
                  <a:chExt cx="542925" cy="544513"/>
                </a:xfrm>
                <a:solidFill>
                  <a:srgbClr val="FFFFFF"/>
                </a:solidFill>
              </p:grpSpPr>
              <p:sp>
                <p:nvSpPr>
                  <p:cNvPr id="95" name="Freeform 17"/>
                  <p:cNvSpPr>
                    <a:spLocks noEditPoints="1"/>
                  </p:cNvSpPr>
                  <p:nvPr/>
                </p:nvSpPr>
                <p:spPr bwMode="auto">
                  <a:xfrm>
                    <a:off x="944074" y="4909919"/>
                    <a:ext cx="236537" cy="236537"/>
                  </a:xfrm>
                  <a:custGeom>
                    <a:avLst/>
                    <a:gdLst>
                      <a:gd name="T0" fmla="*/ 63 w 63"/>
                      <a:gd name="T1" fmla="*/ 35 h 63"/>
                      <a:gd name="T2" fmla="*/ 56 w 63"/>
                      <a:gd name="T3" fmla="*/ 40 h 63"/>
                      <a:gd name="T4" fmla="*/ 55 w 63"/>
                      <a:gd name="T5" fmla="*/ 49 h 63"/>
                      <a:gd name="T6" fmla="*/ 57 w 63"/>
                      <a:gd name="T7" fmla="*/ 51 h 63"/>
                      <a:gd name="T8" fmla="*/ 51 w 63"/>
                      <a:gd name="T9" fmla="*/ 57 h 63"/>
                      <a:gd name="T10" fmla="*/ 35 w 63"/>
                      <a:gd name="T11" fmla="*/ 63 h 63"/>
                      <a:gd name="T12" fmla="*/ 27 w 63"/>
                      <a:gd name="T13" fmla="*/ 63 h 63"/>
                      <a:gd name="T14" fmla="*/ 11 w 63"/>
                      <a:gd name="T15" fmla="*/ 56 h 63"/>
                      <a:gd name="T16" fmla="*/ 6 w 63"/>
                      <a:gd name="T17" fmla="*/ 50 h 63"/>
                      <a:gd name="T18" fmla="*/ 9 w 63"/>
                      <a:gd name="T19" fmla="*/ 42 h 63"/>
                      <a:gd name="T20" fmla="*/ 2 w 63"/>
                      <a:gd name="T21" fmla="*/ 35 h 63"/>
                      <a:gd name="T22" fmla="*/ 0 w 63"/>
                      <a:gd name="T23" fmla="*/ 33 h 63"/>
                      <a:gd name="T24" fmla="*/ 0 w 63"/>
                      <a:gd name="T25" fmla="*/ 30 h 63"/>
                      <a:gd name="T26" fmla="*/ 1 w 63"/>
                      <a:gd name="T27" fmla="*/ 27 h 63"/>
                      <a:gd name="T28" fmla="*/ 6 w 63"/>
                      <a:gd name="T29" fmla="*/ 24 h 63"/>
                      <a:gd name="T30" fmla="*/ 8 w 63"/>
                      <a:gd name="T31" fmla="*/ 13 h 63"/>
                      <a:gd name="T32" fmla="*/ 8 w 63"/>
                      <a:gd name="T33" fmla="*/ 11 h 63"/>
                      <a:gd name="T34" fmla="*/ 13 w 63"/>
                      <a:gd name="T35" fmla="*/ 6 h 63"/>
                      <a:gd name="T36" fmla="*/ 21 w 63"/>
                      <a:gd name="T37" fmla="*/ 8 h 63"/>
                      <a:gd name="T38" fmla="*/ 28 w 63"/>
                      <a:gd name="T39" fmla="*/ 1 h 63"/>
                      <a:gd name="T40" fmla="*/ 28 w 63"/>
                      <a:gd name="T41" fmla="*/ 0 h 63"/>
                      <a:gd name="T42" fmla="*/ 35 w 63"/>
                      <a:gd name="T43" fmla="*/ 0 h 63"/>
                      <a:gd name="T44" fmla="*/ 36 w 63"/>
                      <a:gd name="T45" fmla="*/ 1 h 63"/>
                      <a:gd name="T46" fmla="*/ 51 w 63"/>
                      <a:gd name="T47" fmla="*/ 7 h 63"/>
                      <a:gd name="T48" fmla="*/ 52 w 63"/>
                      <a:gd name="T49" fmla="*/ 7 h 63"/>
                      <a:gd name="T50" fmla="*/ 57 w 63"/>
                      <a:gd name="T51" fmla="*/ 12 h 63"/>
                      <a:gd name="T52" fmla="*/ 58 w 63"/>
                      <a:gd name="T53" fmla="*/ 25 h 63"/>
                      <a:gd name="T54" fmla="*/ 63 w 63"/>
                      <a:gd name="T55" fmla="*/ 27 h 63"/>
                      <a:gd name="T56" fmla="*/ 63 w 63"/>
                      <a:gd name="T57" fmla="*/ 35 h 63"/>
                      <a:gd name="T58" fmla="*/ 32 w 63"/>
                      <a:gd name="T59" fmla="*/ 44 h 63"/>
                      <a:gd name="T60" fmla="*/ 44 w 63"/>
                      <a:gd name="T61" fmla="*/ 32 h 63"/>
                      <a:gd name="T62" fmla="*/ 32 w 63"/>
                      <a:gd name="T63" fmla="*/ 19 h 63"/>
                      <a:gd name="T64" fmla="*/ 19 w 63"/>
                      <a:gd name="T65" fmla="*/ 32 h 63"/>
                      <a:gd name="T66" fmla="*/ 32 w 63"/>
                      <a:gd name="T67" fmla="*/ 4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63">
                        <a:moveTo>
                          <a:pt x="63" y="35"/>
                        </a:moveTo>
                        <a:cubicBezTo>
                          <a:pt x="60" y="35"/>
                          <a:pt x="57" y="37"/>
                          <a:pt x="56" y="40"/>
                        </a:cubicBezTo>
                        <a:cubicBezTo>
                          <a:pt x="54" y="43"/>
                          <a:pt x="54" y="46"/>
                          <a:pt x="55" y="49"/>
                        </a:cubicBezTo>
                        <a:cubicBezTo>
                          <a:pt x="56" y="49"/>
                          <a:pt x="56" y="50"/>
                          <a:pt x="57" y="51"/>
                        </a:cubicBezTo>
                        <a:cubicBezTo>
                          <a:pt x="55" y="53"/>
                          <a:pt x="53" y="55"/>
                          <a:pt x="51" y="57"/>
                        </a:cubicBezTo>
                        <a:cubicBezTo>
                          <a:pt x="43" y="52"/>
                          <a:pt x="36" y="54"/>
                          <a:pt x="35" y="63"/>
                        </a:cubicBezTo>
                        <a:cubicBezTo>
                          <a:pt x="32" y="63"/>
                          <a:pt x="29" y="63"/>
                          <a:pt x="27" y="63"/>
                        </a:cubicBezTo>
                        <a:cubicBezTo>
                          <a:pt x="26" y="54"/>
                          <a:pt x="17" y="51"/>
                          <a:pt x="11" y="56"/>
                        </a:cubicBezTo>
                        <a:cubicBezTo>
                          <a:pt x="10" y="54"/>
                          <a:pt x="8" y="52"/>
                          <a:pt x="6" y="50"/>
                        </a:cubicBezTo>
                        <a:cubicBezTo>
                          <a:pt x="8" y="48"/>
                          <a:pt x="9" y="45"/>
                          <a:pt x="9" y="42"/>
                        </a:cubicBezTo>
                        <a:cubicBezTo>
                          <a:pt x="8" y="39"/>
                          <a:pt x="5" y="36"/>
                          <a:pt x="2" y="35"/>
                        </a:cubicBezTo>
                        <a:cubicBezTo>
                          <a:pt x="1" y="35"/>
                          <a:pt x="0" y="35"/>
                          <a:pt x="0" y="33"/>
                        </a:cubicBezTo>
                        <a:cubicBezTo>
                          <a:pt x="0" y="32"/>
                          <a:pt x="0" y="31"/>
                          <a:pt x="0" y="30"/>
                        </a:cubicBezTo>
                        <a:cubicBezTo>
                          <a:pt x="0" y="29"/>
                          <a:pt x="0" y="28"/>
                          <a:pt x="1" y="27"/>
                        </a:cubicBezTo>
                        <a:cubicBezTo>
                          <a:pt x="3" y="26"/>
                          <a:pt x="5" y="26"/>
                          <a:pt x="6" y="24"/>
                        </a:cubicBezTo>
                        <a:cubicBezTo>
                          <a:pt x="9" y="21"/>
                          <a:pt x="10" y="17"/>
                          <a:pt x="8" y="13"/>
                        </a:cubicBezTo>
                        <a:cubicBezTo>
                          <a:pt x="7" y="12"/>
                          <a:pt x="7" y="12"/>
                          <a:pt x="8" y="11"/>
                        </a:cubicBezTo>
                        <a:cubicBezTo>
                          <a:pt x="10" y="9"/>
                          <a:pt x="11" y="8"/>
                          <a:pt x="13" y="6"/>
                        </a:cubicBezTo>
                        <a:cubicBezTo>
                          <a:pt x="16" y="8"/>
                          <a:pt x="18" y="8"/>
                          <a:pt x="21" y="8"/>
                        </a:cubicBezTo>
                        <a:cubicBezTo>
                          <a:pt x="24" y="7"/>
                          <a:pt x="27" y="5"/>
                          <a:pt x="28" y="1"/>
                        </a:cubicBezTo>
                        <a:cubicBezTo>
                          <a:pt x="28" y="1"/>
                          <a:pt x="28" y="1"/>
                          <a:pt x="28" y="0"/>
                        </a:cubicBezTo>
                        <a:cubicBezTo>
                          <a:pt x="31" y="0"/>
                          <a:pt x="33" y="0"/>
                          <a:pt x="35" y="0"/>
                        </a:cubicBezTo>
                        <a:cubicBezTo>
                          <a:pt x="35" y="0"/>
                          <a:pt x="36" y="0"/>
                          <a:pt x="36" y="1"/>
                        </a:cubicBezTo>
                        <a:cubicBezTo>
                          <a:pt x="38" y="8"/>
                          <a:pt x="44" y="11"/>
                          <a:pt x="51" y="7"/>
                        </a:cubicBezTo>
                        <a:cubicBezTo>
                          <a:pt x="51" y="7"/>
                          <a:pt x="51" y="7"/>
                          <a:pt x="52" y="7"/>
                        </a:cubicBezTo>
                        <a:cubicBezTo>
                          <a:pt x="53" y="9"/>
                          <a:pt x="55" y="10"/>
                          <a:pt x="57" y="12"/>
                        </a:cubicBezTo>
                        <a:cubicBezTo>
                          <a:pt x="53" y="17"/>
                          <a:pt x="54" y="23"/>
                          <a:pt x="58" y="25"/>
                        </a:cubicBezTo>
                        <a:cubicBezTo>
                          <a:pt x="59" y="26"/>
                          <a:pt x="61" y="27"/>
                          <a:pt x="63" y="27"/>
                        </a:cubicBezTo>
                        <a:cubicBezTo>
                          <a:pt x="63" y="30"/>
                          <a:pt x="63" y="33"/>
                          <a:pt x="63" y="35"/>
                        </a:cubicBezTo>
                        <a:close/>
                        <a:moveTo>
                          <a:pt x="32" y="44"/>
                        </a:moveTo>
                        <a:cubicBezTo>
                          <a:pt x="39" y="44"/>
                          <a:pt x="44" y="39"/>
                          <a:pt x="44" y="32"/>
                        </a:cubicBezTo>
                        <a:cubicBezTo>
                          <a:pt x="44" y="25"/>
                          <a:pt x="38" y="19"/>
                          <a:pt x="32" y="19"/>
                        </a:cubicBezTo>
                        <a:cubicBezTo>
                          <a:pt x="25" y="19"/>
                          <a:pt x="19" y="25"/>
                          <a:pt x="19" y="32"/>
                        </a:cubicBezTo>
                        <a:cubicBezTo>
                          <a:pt x="19" y="38"/>
                          <a:pt x="25" y="44"/>
                          <a:pt x="32"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96" name="Freeform 18"/>
                  <p:cNvSpPr>
                    <a:spLocks noEditPoints="1"/>
                  </p:cNvSpPr>
                  <p:nvPr/>
                </p:nvSpPr>
                <p:spPr bwMode="auto">
                  <a:xfrm>
                    <a:off x="637686" y="5041682"/>
                    <a:ext cx="415925" cy="412750"/>
                  </a:xfrm>
                  <a:custGeom>
                    <a:avLst/>
                    <a:gdLst>
                      <a:gd name="T0" fmla="*/ 1 w 111"/>
                      <a:gd name="T1" fmla="*/ 39 h 110"/>
                      <a:gd name="T2" fmla="*/ 6 w 111"/>
                      <a:gd name="T3" fmla="*/ 27 h 110"/>
                      <a:gd name="T4" fmla="*/ 7 w 111"/>
                      <a:gd name="T5" fmla="*/ 26 h 110"/>
                      <a:gd name="T6" fmla="*/ 27 w 111"/>
                      <a:gd name="T7" fmla="*/ 13 h 110"/>
                      <a:gd name="T8" fmla="*/ 27 w 111"/>
                      <a:gd name="T9" fmla="*/ 7 h 110"/>
                      <a:gd name="T10" fmla="*/ 28 w 111"/>
                      <a:gd name="T11" fmla="*/ 5 h 110"/>
                      <a:gd name="T12" fmla="*/ 42 w 111"/>
                      <a:gd name="T13" fmla="*/ 0 h 110"/>
                      <a:gd name="T14" fmla="*/ 43 w 111"/>
                      <a:gd name="T15" fmla="*/ 2 h 110"/>
                      <a:gd name="T16" fmla="*/ 70 w 111"/>
                      <a:gd name="T17" fmla="*/ 1 h 110"/>
                      <a:gd name="T18" fmla="*/ 72 w 111"/>
                      <a:gd name="T19" fmla="*/ 0 h 110"/>
                      <a:gd name="T20" fmla="*/ 83 w 111"/>
                      <a:gd name="T21" fmla="*/ 5 h 110"/>
                      <a:gd name="T22" fmla="*/ 84 w 111"/>
                      <a:gd name="T23" fmla="*/ 7 h 110"/>
                      <a:gd name="T24" fmla="*/ 103 w 111"/>
                      <a:gd name="T25" fmla="*/ 26 h 110"/>
                      <a:gd name="T26" fmla="*/ 105 w 111"/>
                      <a:gd name="T27" fmla="*/ 27 h 110"/>
                      <a:gd name="T28" fmla="*/ 110 w 111"/>
                      <a:gd name="T29" fmla="*/ 39 h 110"/>
                      <a:gd name="T30" fmla="*/ 103 w 111"/>
                      <a:gd name="T31" fmla="*/ 45 h 110"/>
                      <a:gd name="T32" fmla="*/ 109 w 111"/>
                      <a:gd name="T33" fmla="*/ 67 h 110"/>
                      <a:gd name="T34" fmla="*/ 110 w 111"/>
                      <a:gd name="T35" fmla="*/ 69 h 110"/>
                      <a:gd name="T36" fmla="*/ 106 w 111"/>
                      <a:gd name="T37" fmla="*/ 81 h 110"/>
                      <a:gd name="T38" fmla="*/ 104 w 111"/>
                      <a:gd name="T39" fmla="*/ 81 h 110"/>
                      <a:gd name="T40" fmla="*/ 88 w 111"/>
                      <a:gd name="T41" fmla="*/ 86 h 110"/>
                      <a:gd name="T42" fmla="*/ 84 w 111"/>
                      <a:gd name="T43" fmla="*/ 102 h 110"/>
                      <a:gd name="T44" fmla="*/ 84 w 111"/>
                      <a:gd name="T45" fmla="*/ 104 h 110"/>
                      <a:gd name="T46" fmla="*/ 70 w 111"/>
                      <a:gd name="T47" fmla="*/ 110 h 110"/>
                      <a:gd name="T48" fmla="*/ 55 w 111"/>
                      <a:gd name="T49" fmla="*/ 99 h 110"/>
                      <a:gd name="T50" fmla="*/ 40 w 111"/>
                      <a:gd name="T51" fmla="*/ 110 h 110"/>
                      <a:gd name="T52" fmla="*/ 26 w 111"/>
                      <a:gd name="T53" fmla="*/ 104 h 110"/>
                      <a:gd name="T54" fmla="*/ 23 w 111"/>
                      <a:gd name="T55" fmla="*/ 86 h 110"/>
                      <a:gd name="T56" fmla="*/ 5 w 111"/>
                      <a:gd name="T57" fmla="*/ 82 h 110"/>
                      <a:gd name="T58" fmla="*/ 0 w 111"/>
                      <a:gd name="T59" fmla="*/ 69 h 110"/>
                      <a:gd name="T60" fmla="*/ 1 w 111"/>
                      <a:gd name="T61" fmla="*/ 39 h 110"/>
                      <a:gd name="T62" fmla="*/ 55 w 111"/>
                      <a:gd name="T63" fmla="*/ 32 h 110"/>
                      <a:gd name="T64" fmla="*/ 33 w 111"/>
                      <a:gd name="T65" fmla="*/ 55 h 110"/>
                      <a:gd name="T66" fmla="*/ 55 w 111"/>
                      <a:gd name="T67" fmla="*/ 77 h 110"/>
                      <a:gd name="T68" fmla="*/ 78 w 111"/>
                      <a:gd name="T69" fmla="*/ 55 h 110"/>
                      <a:gd name="T70" fmla="*/ 55 w 111"/>
                      <a:gd name="T71"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10">
                        <a:moveTo>
                          <a:pt x="1" y="39"/>
                        </a:moveTo>
                        <a:cubicBezTo>
                          <a:pt x="2" y="35"/>
                          <a:pt x="4" y="31"/>
                          <a:pt x="6" y="27"/>
                        </a:cubicBezTo>
                        <a:cubicBezTo>
                          <a:pt x="6" y="26"/>
                          <a:pt x="7" y="26"/>
                          <a:pt x="7" y="26"/>
                        </a:cubicBezTo>
                        <a:cubicBezTo>
                          <a:pt x="17" y="28"/>
                          <a:pt x="26" y="23"/>
                          <a:pt x="27" y="13"/>
                        </a:cubicBezTo>
                        <a:cubicBezTo>
                          <a:pt x="28" y="11"/>
                          <a:pt x="27" y="9"/>
                          <a:pt x="27" y="7"/>
                        </a:cubicBezTo>
                        <a:cubicBezTo>
                          <a:pt x="27" y="6"/>
                          <a:pt x="27" y="5"/>
                          <a:pt x="28" y="5"/>
                        </a:cubicBezTo>
                        <a:cubicBezTo>
                          <a:pt x="32" y="3"/>
                          <a:pt x="37" y="1"/>
                          <a:pt x="42" y="0"/>
                        </a:cubicBezTo>
                        <a:cubicBezTo>
                          <a:pt x="42" y="0"/>
                          <a:pt x="43" y="1"/>
                          <a:pt x="43" y="2"/>
                        </a:cubicBezTo>
                        <a:cubicBezTo>
                          <a:pt x="50" y="11"/>
                          <a:pt x="63" y="10"/>
                          <a:pt x="70" y="1"/>
                        </a:cubicBezTo>
                        <a:cubicBezTo>
                          <a:pt x="70" y="0"/>
                          <a:pt x="71" y="0"/>
                          <a:pt x="72" y="0"/>
                        </a:cubicBezTo>
                        <a:cubicBezTo>
                          <a:pt x="76" y="2"/>
                          <a:pt x="79" y="4"/>
                          <a:pt x="83" y="5"/>
                        </a:cubicBezTo>
                        <a:cubicBezTo>
                          <a:pt x="84" y="5"/>
                          <a:pt x="84" y="6"/>
                          <a:pt x="84" y="7"/>
                        </a:cubicBezTo>
                        <a:cubicBezTo>
                          <a:pt x="81" y="19"/>
                          <a:pt x="91" y="29"/>
                          <a:pt x="103" y="26"/>
                        </a:cubicBezTo>
                        <a:cubicBezTo>
                          <a:pt x="104" y="26"/>
                          <a:pt x="105" y="26"/>
                          <a:pt x="105" y="27"/>
                        </a:cubicBezTo>
                        <a:cubicBezTo>
                          <a:pt x="107" y="31"/>
                          <a:pt x="109" y="34"/>
                          <a:pt x="110" y="39"/>
                        </a:cubicBezTo>
                        <a:cubicBezTo>
                          <a:pt x="107" y="40"/>
                          <a:pt x="105" y="42"/>
                          <a:pt x="103" y="45"/>
                        </a:cubicBezTo>
                        <a:cubicBezTo>
                          <a:pt x="99" y="53"/>
                          <a:pt x="101" y="63"/>
                          <a:pt x="109" y="67"/>
                        </a:cubicBezTo>
                        <a:cubicBezTo>
                          <a:pt x="110" y="68"/>
                          <a:pt x="111" y="68"/>
                          <a:pt x="110" y="69"/>
                        </a:cubicBezTo>
                        <a:cubicBezTo>
                          <a:pt x="109" y="73"/>
                          <a:pt x="107" y="77"/>
                          <a:pt x="106" y="81"/>
                        </a:cubicBezTo>
                        <a:cubicBezTo>
                          <a:pt x="106" y="81"/>
                          <a:pt x="105" y="82"/>
                          <a:pt x="104" y="81"/>
                        </a:cubicBezTo>
                        <a:cubicBezTo>
                          <a:pt x="98" y="80"/>
                          <a:pt x="93" y="81"/>
                          <a:pt x="88" y="86"/>
                        </a:cubicBezTo>
                        <a:cubicBezTo>
                          <a:pt x="83" y="90"/>
                          <a:pt x="82" y="96"/>
                          <a:pt x="84" y="102"/>
                        </a:cubicBezTo>
                        <a:cubicBezTo>
                          <a:pt x="85" y="103"/>
                          <a:pt x="85" y="103"/>
                          <a:pt x="84" y="104"/>
                        </a:cubicBezTo>
                        <a:cubicBezTo>
                          <a:pt x="80" y="106"/>
                          <a:pt x="75" y="108"/>
                          <a:pt x="70" y="110"/>
                        </a:cubicBezTo>
                        <a:cubicBezTo>
                          <a:pt x="67" y="103"/>
                          <a:pt x="62" y="99"/>
                          <a:pt x="55" y="99"/>
                        </a:cubicBezTo>
                        <a:cubicBezTo>
                          <a:pt x="48" y="99"/>
                          <a:pt x="43" y="103"/>
                          <a:pt x="40" y="110"/>
                        </a:cubicBezTo>
                        <a:cubicBezTo>
                          <a:pt x="35" y="108"/>
                          <a:pt x="31" y="106"/>
                          <a:pt x="26" y="104"/>
                        </a:cubicBezTo>
                        <a:cubicBezTo>
                          <a:pt x="29" y="97"/>
                          <a:pt x="28" y="91"/>
                          <a:pt x="23" y="86"/>
                        </a:cubicBezTo>
                        <a:cubicBezTo>
                          <a:pt x="18" y="81"/>
                          <a:pt x="12" y="80"/>
                          <a:pt x="5" y="82"/>
                        </a:cubicBezTo>
                        <a:cubicBezTo>
                          <a:pt x="4" y="78"/>
                          <a:pt x="2" y="74"/>
                          <a:pt x="0" y="69"/>
                        </a:cubicBezTo>
                        <a:cubicBezTo>
                          <a:pt x="13" y="64"/>
                          <a:pt x="14" y="46"/>
                          <a:pt x="1" y="39"/>
                        </a:cubicBezTo>
                        <a:close/>
                        <a:moveTo>
                          <a:pt x="55" y="32"/>
                        </a:moveTo>
                        <a:cubicBezTo>
                          <a:pt x="43" y="32"/>
                          <a:pt x="33" y="42"/>
                          <a:pt x="33" y="55"/>
                        </a:cubicBezTo>
                        <a:cubicBezTo>
                          <a:pt x="33" y="67"/>
                          <a:pt x="43" y="77"/>
                          <a:pt x="55" y="77"/>
                        </a:cubicBezTo>
                        <a:cubicBezTo>
                          <a:pt x="68" y="77"/>
                          <a:pt x="78" y="67"/>
                          <a:pt x="78" y="55"/>
                        </a:cubicBezTo>
                        <a:cubicBezTo>
                          <a:pt x="78" y="42"/>
                          <a:pt x="68" y="32"/>
                          <a:pt x="55"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grpSp>
          </p:grpSp>
        </p:grpSp>
      </p:grpSp>
      <p:sp>
        <p:nvSpPr>
          <p:cNvPr id="109" name="Rectangle 108"/>
          <p:cNvSpPr/>
          <p:nvPr/>
        </p:nvSpPr>
        <p:spPr>
          <a:xfrm>
            <a:off x="2888654" y="3104684"/>
            <a:ext cx="6892934" cy="1305290"/>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Swiss Data Science Center</a:t>
            </a:r>
            <a:endParaRPr lang="en-US" sz="2400" dirty="0"/>
          </a:p>
        </p:txBody>
      </p:sp>
      <p:grpSp>
        <p:nvGrpSpPr>
          <p:cNvPr id="47" name="Group 46"/>
          <p:cNvGrpSpPr/>
          <p:nvPr/>
        </p:nvGrpSpPr>
        <p:grpSpPr>
          <a:xfrm>
            <a:off x="3057949" y="1706179"/>
            <a:ext cx="6762029" cy="754115"/>
            <a:chOff x="1893722" y="1678284"/>
            <a:chExt cx="6232469" cy="754115"/>
          </a:xfrm>
        </p:grpSpPr>
        <p:sp>
          <p:nvSpPr>
            <p:cNvPr id="130" name="Rectangle 129"/>
            <p:cNvSpPr/>
            <p:nvPr/>
          </p:nvSpPr>
          <p:spPr>
            <a:xfrm>
              <a:off x="6699711" y="1678284"/>
              <a:ext cx="1426480" cy="75411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Predictive maintenance</a:t>
              </a:r>
            </a:p>
          </p:txBody>
        </p:sp>
        <p:sp>
          <p:nvSpPr>
            <p:cNvPr id="127" name="Rectangle 126"/>
            <p:cNvSpPr/>
            <p:nvPr/>
          </p:nvSpPr>
          <p:spPr>
            <a:xfrm>
              <a:off x="1893722" y="1678284"/>
              <a:ext cx="1396414" cy="75411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Environmental</a:t>
              </a:r>
            </a:p>
            <a:p>
              <a:pPr algn="ctr"/>
              <a:r>
                <a:rPr lang="en-US" sz="1600" dirty="0"/>
                <a:t>Sciences</a:t>
              </a:r>
            </a:p>
          </p:txBody>
        </p:sp>
        <p:sp>
          <p:nvSpPr>
            <p:cNvPr id="128" name="Rectangle 127"/>
            <p:cNvSpPr/>
            <p:nvPr/>
          </p:nvSpPr>
          <p:spPr>
            <a:xfrm>
              <a:off x="3497421" y="1678284"/>
              <a:ext cx="1396414" cy="75411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Personalized</a:t>
              </a:r>
            </a:p>
            <a:p>
              <a:pPr algn="ctr"/>
              <a:r>
                <a:rPr lang="en-US" sz="1600" dirty="0"/>
                <a:t>Health</a:t>
              </a:r>
            </a:p>
          </p:txBody>
        </p:sp>
        <p:sp>
          <p:nvSpPr>
            <p:cNvPr id="129" name="Rectangle 128"/>
            <p:cNvSpPr/>
            <p:nvPr/>
          </p:nvSpPr>
          <p:spPr>
            <a:xfrm>
              <a:off x="5101120" y="1678284"/>
              <a:ext cx="1396415" cy="75411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Manufacturing intelligence</a:t>
              </a:r>
            </a:p>
          </p:txBody>
        </p:sp>
      </p:grpSp>
      <p:grpSp>
        <p:nvGrpSpPr>
          <p:cNvPr id="53" name="Group 52"/>
          <p:cNvGrpSpPr/>
          <p:nvPr/>
        </p:nvGrpSpPr>
        <p:grpSpPr>
          <a:xfrm>
            <a:off x="5575263" y="5438743"/>
            <a:ext cx="610975" cy="49493"/>
            <a:chOff x="3885364" y="5402056"/>
            <a:chExt cx="563127" cy="49493"/>
          </a:xfrm>
        </p:grpSpPr>
        <p:sp>
          <p:nvSpPr>
            <p:cNvPr id="52" name="Oval 51"/>
            <p:cNvSpPr/>
            <p:nvPr/>
          </p:nvSpPr>
          <p:spPr>
            <a:xfrm>
              <a:off x="3885364" y="5405830"/>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145642" y="5402056"/>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4402772" y="5404170"/>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Title 1">
            <a:extLst>
              <a:ext uri="{FF2B5EF4-FFF2-40B4-BE49-F238E27FC236}">
                <a16:creationId xmlns:a16="http://schemas.microsoft.com/office/drawing/2014/main" id="{57E9DE75-F7EC-8C44-A355-F425CFB070F7}"/>
              </a:ext>
            </a:extLst>
          </p:cNvPr>
          <p:cNvSpPr>
            <a:spLocks noGrp="1"/>
          </p:cNvSpPr>
          <p:nvPr>
            <p:ph type="title"/>
          </p:nvPr>
        </p:nvSpPr>
        <p:spPr>
          <a:xfrm>
            <a:off x="1219200" y="0"/>
            <a:ext cx="10972800" cy="755336"/>
          </a:xfrm>
        </p:spPr>
        <p:txBody>
          <a:bodyPr>
            <a:normAutofit/>
          </a:bodyPr>
          <a:lstStyle/>
          <a:p>
            <a:r>
              <a:rPr lang="en-US" sz="4000" dirty="0"/>
              <a:t>Key Actor in a Complex Ecosystem</a:t>
            </a:r>
          </a:p>
        </p:txBody>
      </p:sp>
    </p:spTree>
    <p:extLst>
      <p:ext uri="{BB962C8B-B14F-4D97-AF65-F5344CB8AC3E}">
        <p14:creationId xmlns:p14="http://schemas.microsoft.com/office/powerpoint/2010/main" val="19729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dissolv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par>
                                <p:cTn id="21" presetID="9"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dissolv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dissolv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dissolv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ssolv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dissolve">
                                      <p:cBhvr>
                                        <p:cTn id="43"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Introducing your team of instructors</a:t>
            </a:r>
          </a:p>
        </p:txBody>
      </p:sp>
      <p:pic>
        <p:nvPicPr>
          <p:cNvPr id="61" name="Picture 12" descr="ésultat de recherche d'images pour &quot;rok roskar&quot;">
            <a:extLst>
              <a:ext uri="{FF2B5EF4-FFF2-40B4-BE49-F238E27FC236}">
                <a16:creationId xmlns:a16="http://schemas.microsoft.com/office/drawing/2014/main" id="{4EC908FE-BF33-AD40-B1D5-9350078AA0C7}"/>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4000"/>
                    </a14:imgEffect>
                    <a14:imgEffect>
                      <a14:saturation sat="116000"/>
                    </a14:imgEffect>
                  </a14:imgLayer>
                </a14:imgProps>
              </a:ext>
              <a:ext uri="{28A0092B-C50C-407E-A947-70E740481C1C}">
                <a14:useLocalDpi xmlns:a14="http://schemas.microsoft.com/office/drawing/2010/main"/>
              </a:ext>
            </a:extLst>
          </a:blip>
          <a:srcRect/>
          <a:stretch>
            <a:fillRect/>
          </a:stretch>
        </p:blipFill>
        <p:spPr bwMode="auto">
          <a:xfrm>
            <a:off x="4636620" y="1656886"/>
            <a:ext cx="1029975" cy="102997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ésultat de recherche d'images pour &quot;dorina thanou&quot;">
            <a:extLst>
              <a:ext uri="{FF2B5EF4-FFF2-40B4-BE49-F238E27FC236}">
                <a16:creationId xmlns:a16="http://schemas.microsoft.com/office/drawing/2014/main" id="{F050E1CD-A236-FB45-B35B-F310F3B7B7A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35840" y="1518118"/>
            <a:ext cx="1227315" cy="122731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ésultat de recherche d'images pour &quot;Julien Eberle&quot;">
            <a:extLst>
              <a:ext uri="{FF2B5EF4-FFF2-40B4-BE49-F238E27FC236}">
                <a16:creationId xmlns:a16="http://schemas.microsoft.com/office/drawing/2014/main" id="{4354226A-5908-8F46-A307-7D881E900F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0107" y="2736404"/>
            <a:ext cx="1029975" cy="102997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1AC4A887-3919-4145-B260-497A5FE4D3C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44165" y="3010753"/>
            <a:ext cx="1022430" cy="1426289"/>
          </a:xfrm>
          <a:prstGeom prst="rect">
            <a:avLst/>
          </a:prstGeom>
        </p:spPr>
      </p:pic>
      <p:pic>
        <p:nvPicPr>
          <p:cNvPr id="65" name="Picture 64">
            <a:extLst>
              <a:ext uri="{FF2B5EF4-FFF2-40B4-BE49-F238E27FC236}">
                <a16:creationId xmlns:a16="http://schemas.microsoft.com/office/drawing/2014/main" id="{74D62982-273E-E34E-959B-C3FDF8BDC9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66598" y="3049645"/>
            <a:ext cx="1296557" cy="864370"/>
          </a:xfrm>
          <a:prstGeom prst="rect">
            <a:avLst/>
          </a:prstGeom>
        </p:spPr>
      </p:pic>
      <p:pic>
        <p:nvPicPr>
          <p:cNvPr id="66" name="Picture 65">
            <a:extLst>
              <a:ext uri="{FF2B5EF4-FFF2-40B4-BE49-F238E27FC236}">
                <a16:creationId xmlns:a16="http://schemas.microsoft.com/office/drawing/2014/main" id="{6F59E09F-4642-7342-9D8A-1D1C1DA3D3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0107" y="1093115"/>
            <a:ext cx="1022430" cy="1348903"/>
          </a:xfrm>
          <a:prstGeom prst="rect">
            <a:avLst/>
          </a:prstGeom>
        </p:spPr>
      </p:pic>
      <p:pic>
        <p:nvPicPr>
          <p:cNvPr id="68" name="Picture 18" descr="mage result for Sandra Savchenko - de Jong">
            <a:extLst>
              <a:ext uri="{FF2B5EF4-FFF2-40B4-BE49-F238E27FC236}">
                <a16:creationId xmlns:a16="http://schemas.microsoft.com/office/drawing/2014/main" id="{9F62CD62-24AA-1C46-AAE0-FFA05109343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44165" y="4752328"/>
            <a:ext cx="1022430" cy="102243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https://datascience.ch/wp-content/uploads/2014/04/Olivierv3.jpg">
            <a:extLst>
              <a:ext uri="{FF2B5EF4-FFF2-40B4-BE49-F238E27FC236}">
                <a16:creationId xmlns:a16="http://schemas.microsoft.com/office/drawing/2014/main" id="{F9C7BCD4-4237-0044-B06B-DC94A82D375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07242" y="4516728"/>
            <a:ext cx="1144429" cy="112474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87D5A8B0-D8EC-F54B-A5C6-5EADF4CD6099}"/>
              </a:ext>
            </a:extLst>
          </p:cNvPr>
          <p:cNvSpPr txBox="1"/>
          <p:nvPr/>
        </p:nvSpPr>
        <p:spPr>
          <a:xfrm>
            <a:off x="2132917" y="1093115"/>
            <a:ext cx="1353897" cy="923330"/>
          </a:xfrm>
          <a:prstGeom prst="rect">
            <a:avLst/>
          </a:prstGeom>
          <a:noFill/>
        </p:spPr>
        <p:txBody>
          <a:bodyPr wrap="none" rtlCol="0">
            <a:spAutoFit/>
          </a:bodyPr>
          <a:lstStyle/>
          <a:p>
            <a:r>
              <a:rPr lang="en-US" b="1" dirty="0"/>
              <a:t>Eric </a:t>
            </a:r>
            <a:r>
              <a:rPr lang="en-US" b="1" dirty="0" err="1"/>
              <a:t>Bouillet</a:t>
            </a:r>
            <a:endParaRPr lang="en-US" b="1" dirty="0"/>
          </a:p>
          <a:p>
            <a:r>
              <a:rPr lang="en-US" dirty="0"/>
              <a:t>Module 2</a:t>
            </a:r>
          </a:p>
          <a:p>
            <a:r>
              <a:rPr lang="en-US" dirty="0"/>
              <a:t>Weeks 5 &amp; 6</a:t>
            </a:r>
          </a:p>
        </p:txBody>
      </p:sp>
      <p:sp>
        <p:nvSpPr>
          <p:cNvPr id="71" name="TextBox 70">
            <a:extLst>
              <a:ext uri="{FF2B5EF4-FFF2-40B4-BE49-F238E27FC236}">
                <a16:creationId xmlns:a16="http://schemas.microsoft.com/office/drawing/2014/main" id="{E172F28F-4B58-DA43-8E8F-47CABD95897F}"/>
              </a:ext>
            </a:extLst>
          </p:cNvPr>
          <p:cNvSpPr txBox="1"/>
          <p:nvPr/>
        </p:nvSpPr>
        <p:spPr>
          <a:xfrm>
            <a:off x="5769430" y="1656886"/>
            <a:ext cx="1581523" cy="923330"/>
          </a:xfrm>
          <a:prstGeom prst="rect">
            <a:avLst/>
          </a:prstGeom>
          <a:noFill/>
        </p:spPr>
        <p:txBody>
          <a:bodyPr wrap="none" rtlCol="0">
            <a:spAutoFit/>
          </a:bodyPr>
          <a:lstStyle/>
          <a:p>
            <a:r>
              <a:rPr lang="en-US" b="1" dirty="0" err="1"/>
              <a:t>Rok</a:t>
            </a:r>
            <a:r>
              <a:rPr lang="en-US" b="1" dirty="0"/>
              <a:t> </a:t>
            </a:r>
            <a:r>
              <a:rPr lang="en-US" b="1" dirty="0" err="1"/>
              <a:t>Roksar</a:t>
            </a:r>
            <a:endParaRPr lang="en-US" b="1" dirty="0"/>
          </a:p>
          <a:p>
            <a:r>
              <a:rPr lang="en-US" dirty="0"/>
              <a:t>Module 3</a:t>
            </a:r>
          </a:p>
          <a:p>
            <a:r>
              <a:rPr lang="en-US" dirty="0"/>
              <a:t>Weeks 7, 8 &amp; 9</a:t>
            </a:r>
          </a:p>
        </p:txBody>
      </p:sp>
      <p:sp>
        <p:nvSpPr>
          <p:cNvPr id="72" name="TextBox 71">
            <a:extLst>
              <a:ext uri="{FF2B5EF4-FFF2-40B4-BE49-F238E27FC236}">
                <a16:creationId xmlns:a16="http://schemas.microsoft.com/office/drawing/2014/main" id="{966A7717-F065-B04A-AD94-54B41DC1ABB0}"/>
              </a:ext>
            </a:extLst>
          </p:cNvPr>
          <p:cNvSpPr txBox="1"/>
          <p:nvPr/>
        </p:nvSpPr>
        <p:spPr>
          <a:xfrm>
            <a:off x="2111712" y="2698016"/>
            <a:ext cx="1815562" cy="923330"/>
          </a:xfrm>
          <a:prstGeom prst="rect">
            <a:avLst/>
          </a:prstGeom>
          <a:noFill/>
        </p:spPr>
        <p:txBody>
          <a:bodyPr wrap="none" rtlCol="0">
            <a:spAutoFit/>
          </a:bodyPr>
          <a:lstStyle/>
          <a:p>
            <a:r>
              <a:rPr lang="en-US" b="1" dirty="0"/>
              <a:t>Julien </a:t>
            </a:r>
            <a:r>
              <a:rPr lang="en-US" b="1" dirty="0" err="1"/>
              <a:t>Eberle</a:t>
            </a:r>
            <a:endParaRPr lang="en-US" b="1" dirty="0"/>
          </a:p>
          <a:p>
            <a:r>
              <a:rPr lang="en-US" dirty="0"/>
              <a:t>Modules 1 &amp; 4</a:t>
            </a:r>
          </a:p>
          <a:p>
            <a:r>
              <a:rPr lang="en-US" dirty="0"/>
              <a:t>Weeks 3, 10 &amp; 11</a:t>
            </a:r>
          </a:p>
        </p:txBody>
      </p:sp>
      <p:sp>
        <p:nvSpPr>
          <p:cNvPr id="73" name="TextBox 72">
            <a:extLst>
              <a:ext uri="{FF2B5EF4-FFF2-40B4-BE49-F238E27FC236}">
                <a16:creationId xmlns:a16="http://schemas.microsoft.com/office/drawing/2014/main" id="{922ED59C-88F0-CC4B-AC41-3A6EBA4C1EC1}"/>
              </a:ext>
            </a:extLst>
          </p:cNvPr>
          <p:cNvSpPr txBox="1"/>
          <p:nvPr/>
        </p:nvSpPr>
        <p:spPr>
          <a:xfrm>
            <a:off x="9998576" y="3049645"/>
            <a:ext cx="1771639" cy="923330"/>
          </a:xfrm>
          <a:prstGeom prst="rect">
            <a:avLst/>
          </a:prstGeom>
          <a:noFill/>
        </p:spPr>
        <p:txBody>
          <a:bodyPr wrap="none" rtlCol="0">
            <a:spAutoFit/>
          </a:bodyPr>
          <a:lstStyle/>
          <a:p>
            <a:r>
              <a:rPr lang="en-US" b="1" dirty="0"/>
              <a:t>Johann </a:t>
            </a:r>
            <a:r>
              <a:rPr lang="en-US" b="1" dirty="0" err="1"/>
              <a:t>Thiebaut</a:t>
            </a:r>
            <a:endParaRPr lang="en-US" b="1" dirty="0"/>
          </a:p>
          <a:p>
            <a:r>
              <a:rPr lang="en-US" dirty="0"/>
              <a:t>Module 2</a:t>
            </a:r>
          </a:p>
          <a:p>
            <a:r>
              <a:rPr lang="en-US" dirty="0"/>
              <a:t>Weeks 5 &amp; 6</a:t>
            </a:r>
          </a:p>
        </p:txBody>
      </p:sp>
      <p:sp>
        <p:nvSpPr>
          <p:cNvPr id="74" name="TextBox 73">
            <a:extLst>
              <a:ext uri="{FF2B5EF4-FFF2-40B4-BE49-F238E27FC236}">
                <a16:creationId xmlns:a16="http://schemas.microsoft.com/office/drawing/2014/main" id="{07EF4B08-E355-7A4B-96B9-1753EDADD94A}"/>
              </a:ext>
            </a:extLst>
          </p:cNvPr>
          <p:cNvSpPr txBox="1"/>
          <p:nvPr/>
        </p:nvSpPr>
        <p:spPr>
          <a:xfrm>
            <a:off x="9963155" y="4555116"/>
            <a:ext cx="1930721" cy="923330"/>
          </a:xfrm>
          <a:prstGeom prst="rect">
            <a:avLst/>
          </a:prstGeom>
          <a:noFill/>
        </p:spPr>
        <p:txBody>
          <a:bodyPr wrap="none" rtlCol="0">
            <a:spAutoFit/>
          </a:bodyPr>
          <a:lstStyle/>
          <a:p>
            <a:r>
              <a:rPr lang="en-US" b="1" dirty="0"/>
              <a:t>Olivier Verscheure</a:t>
            </a:r>
          </a:p>
          <a:p>
            <a:r>
              <a:rPr lang="en-US" dirty="0"/>
              <a:t>Module 1</a:t>
            </a:r>
          </a:p>
          <a:p>
            <a:r>
              <a:rPr lang="en-US" dirty="0"/>
              <a:t>Weeks 1 &amp; 2</a:t>
            </a:r>
          </a:p>
        </p:txBody>
      </p:sp>
      <p:sp>
        <p:nvSpPr>
          <p:cNvPr id="75" name="TextBox 74">
            <a:extLst>
              <a:ext uri="{FF2B5EF4-FFF2-40B4-BE49-F238E27FC236}">
                <a16:creationId xmlns:a16="http://schemas.microsoft.com/office/drawing/2014/main" id="{7E79FA3E-2E27-CB4B-A3D7-30702F5A9DB3}"/>
              </a:ext>
            </a:extLst>
          </p:cNvPr>
          <p:cNvSpPr txBox="1"/>
          <p:nvPr/>
        </p:nvSpPr>
        <p:spPr>
          <a:xfrm>
            <a:off x="9998576" y="1523602"/>
            <a:ext cx="1603324" cy="923330"/>
          </a:xfrm>
          <a:prstGeom prst="rect">
            <a:avLst/>
          </a:prstGeom>
          <a:noFill/>
        </p:spPr>
        <p:txBody>
          <a:bodyPr wrap="none" rtlCol="0">
            <a:spAutoFit/>
          </a:bodyPr>
          <a:lstStyle/>
          <a:p>
            <a:r>
              <a:rPr lang="en-US" b="1" dirty="0" err="1"/>
              <a:t>Dorina</a:t>
            </a:r>
            <a:r>
              <a:rPr lang="en-US" b="1" dirty="0"/>
              <a:t> </a:t>
            </a:r>
            <a:r>
              <a:rPr lang="en-US" b="1" dirty="0" err="1"/>
              <a:t>Thanou</a:t>
            </a:r>
            <a:endParaRPr lang="en-US" b="1" dirty="0"/>
          </a:p>
          <a:p>
            <a:r>
              <a:rPr lang="en-US" dirty="0"/>
              <a:t>Module 1</a:t>
            </a:r>
          </a:p>
          <a:p>
            <a:r>
              <a:rPr lang="en-US" dirty="0"/>
              <a:t>Week 4</a:t>
            </a:r>
          </a:p>
        </p:txBody>
      </p:sp>
      <p:sp>
        <p:nvSpPr>
          <p:cNvPr id="76" name="TextBox 75">
            <a:extLst>
              <a:ext uri="{FF2B5EF4-FFF2-40B4-BE49-F238E27FC236}">
                <a16:creationId xmlns:a16="http://schemas.microsoft.com/office/drawing/2014/main" id="{9116FC05-4084-D34F-AADA-EF6BE603F0F7}"/>
              </a:ext>
            </a:extLst>
          </p:cNvPr>
          <p:cNvSpPr txBox="1"/>
          <p:nvPr/>
        </p:nvSpPr>
        <p:spPr>
          <a:xfrm>
            <a:off x="5727289" y="4790716"/>
            <a:ext cx="2726965" cy="369332"/>
          </a:xfrm>
          <a:prstGeom prst="rect">
            <a:avLst/>
          </a:prstGeom>
          <a:noFill/>
        </p:spPr>
        <p:txBody>
          <a:bodyPr wrap="none" rtlCol="0">
            <a:spAutoFit/>
          </a:bodyPr>
          <a:lstStyle/>
          <a:p>
            <a:r>
              <a:rPr lang="en-US" b="1" dirty="0"/>
              <a:t>Sandra </a:t>
            </a:r>
            <a:r>
              <a:rPr lang="en-US" b="1" dirty="0" err="1"/>
              <a:t>Savchenko</a:t>
            </a:r>
            <a:r>
              <a:rPr lang="en-US" b="1" dirty="0"/>
              <a:t>-De Jong</a:t>
            </a:r>
          </a:p>
        </p:txBody>
      </p:sp>
      <p:sp>
        <p:nvSpPr>
          <p:cNvPr id="77" name="TextBox 76">
            <a:extLst>
              <a:ext uri="{FF2B5EF4-FFF2-40B4-BE49-F238E27FC236}">
                <a16:creationId xmlns:a16="http://schemas.microsoft.com/office/drawing/2014/main" id="{84ACAE40-0FBF-BD42-A41A-61CEACB092CA}"/>
              </a:ext>
            </a:extLst>
          </p:cNvPr>
          <p:cNvSpPr txBox="1"/>
          <p:nvPr/>
        </p:nvSpPr>
        <p:spPr>
          <a:xfrm>
            <a:off x="5727289" y="3010753"/>
            <a:ext cx="1587935" cy="1200329"/>
          </a:xfrm>
          <a:prstGeom prst="rect">
            <a:avLst/>
          </a:prstGeom>
          <a:noFill/>
        </p:spPr>
        <p:txBody>
          <a:bodyPr wrap="none" rtlCol="0">
            <a:spAutoFit/>
          </a:bodyPr>
          <a:lstStyle/>
          <a:p>
            <a:r>
              <a:rPr lang="en-US" b="1" dirty="0" err="1"/>
              <a:t>Sofiane</a:t>
            </a:r>
            <a:r>
              <a:rPr lang="en-US" b="1" dirty="0"/>
              <a:t> </a:t>
            </a:r>
            <a:r>
              <a:rPr lang="en-US" b="1" dirty="0" err="1"/>
              <a:t>Sarni</a:t>
            </a:r>
            <a:endParaRPr lang="en-US" b="1" dirty="0"/>
          </a:p>
          <a:p>
            <a:r>
              <a:rPr lang="en-US" dirty="0"/>
              <a:t>Module 4</a:t>
            </a:r>
          </a:p>
          <a:p>
            <a:r>
              <a:rPr lang="en-US" dirty="0"/>
              <a:t>Weeks 10 &amp; 11</a:t>
            </a:r>
          </a:p>
          <a:p>
            <a:endParaRPr lang="en-US" b="1" dirty="0"/>
          </a:p>
        </p:txBody>
      </p:sp>
      <p:grpSp>
        <p:nvGrpSpPr>
          <p:cNvPr id="82" name="Group 81">
            <a:extLst>
              <a:ext uri="{FF2B5EF4-FFF2-40B4-BE49-F238E27FC236}">
                <a16:creationId xmlns:a16="http://schemas.microsoft.com/office/drawing/2014/main" id="{5BFB909E-B36E-2C47-A490-E033EC2F1509}"/>
              </a:ext>
            </a:extLst>
          </p:cNvPr>
          <p:cNvGrpSpPr/>
          <p:nvPr/>
        </p:nvGrpSpPr>
        <p:grpSpPr>
          <a:xfrm>
            <a:off x="1000107" y="5395520"/>
            <a:ext cx="2609387" cy="1022430"/>
            <a:chOff x="1000561" y="3039739"/>
            <a:chExt cx="2609387" cy="1022430"/>
          </a:xfrm>
        </p:grpSpPr>
        <p:sp>
          <p:nvSpPr>
            <p:cNvPr id="80" name="TextBox 79">
              <a:extLst>
                <a:ext uri="{FF2B5EF4-FFF2-40B4-BE49-F238E27FC236}">
                  <a16:creationId xmlns:a16="http://schemas.microsoft.com/office/drawing/2014/main" id="{F1361D36-F9A3-654C-A7EE-572938BBE5F5}"/>
                </a:ext>
              </a:extLst>
            </p:cNvPr>
            <p:cNvSpPr txBox="1"/>
            <p:nvPr/>
          </p:nvSpPr>
          <p:spPr>
            <a:xfrm>
              <a:off x="2112166" y="3071808"/>
              <a:ext cx="1497782" cy="369332"/>
            </a:xfrm>
            <a:prstGeom prst="rect">
              <a:avLst/>
            </a:prstGeom>
            <a:noFill/>
          </p:spPr>
          <p:txBody>
            <a:bodyPr wrap="none" rtlCol="0">
              <a:spAutoFit/>
            </a:bodyPr>
            <a:lstStyle/>
            <a:p>
              <a:r>
                <a:rPr lang="en-US" b="1" dirty="0"/>
                <a:t>Izabela </a:t>
              </a:r>
              <a:r>
                <a:rPr lang="en-US" b="1" dirty="0" err="1"/>
                <a:t>Moise</a:t>
              </a:r>
              <a:endParaRPr lang="en-US" b="1" dirty="0"/>
            </a:p>
          </p:txBody>
        </p:sp>
        <p:pic>
          <p:nvPicPr>
            <p:cNvPr id="81" name="Picture 12" descr="zabela Moise">
              <a:extLst>
                <a:ext uri="{FF2B5EF4-FFF2-40B4-BE49-F238E27FC236}">
                  <a16:creationId xmlns:a16="http://schemas.microsoft.com/office/drawing/2014/main" id="{EECF628C-8666-FB4D-95C6-4B2F63051028}"/>
                </a:ext>
              </a:extLst>
            </p:cNvPr>
            <p:cNvPicPr>
              <a:picLocks noChangeAspect="1" noChangeArrowheads="1"/>
            </p:cNvPicPr>
            <p:nvPr/>
          </p:nvPicPr>
          <p:blipFill>
            <a:blip r:embed="rId12" cstate="screen">
              <a:extLst>
                <a:ext uri="{BEBA8EAE-BF5A-486C-A8C5-ECC9F3942E4B}">
                  <a14:imgProps xmlns:a14="http://schemas.microsoft.com/office/drawing/2010/main">
                    <a14:imgLayer r:embed="rId13">
                      <a14:imgEffect>
                        <a14:saturation sat="80000"/>
                      </a14:imgEffect>
                    </a14:imgLayer>
                  </a14:imgProps>
                </a:ext>
                <a:ext uri="{28A0092B-C50C-407E-A947-70E740481C1C}">
                  <a14:useLocalDpi xmlns:a14="http://schemas.microsoft.com/office/drawing/2010/main"/>
                </a:ext>
              </a:extLst>
            </a:blip>
            <a:srcRect/>
            <a:stretch>
              <a:fillRect/>
            </a:stretch>
          </p:blipFill>
          <p:spPr bwMode="auto">
            <a:xfrm>
              <a:off x="1000561" y="3039739"/>
              <a:ext cx="1022430" cy="1022430"/>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https://avatars2.githubusercontent.com/u/189798?v=3&amp;s=460">
            <a:extLst>
              <a:ext uri="{FF2B5EF4-FFF2-40B4-BE49-F238E27FC236}">
                <a16:creationId xmlns:a16="http://schemas.microsoft.com/office/drawing/2014/main" id="{4B9ADC07-CABA-2F4B-8235-32B6E912B49C}"/>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saturation sat="103000"/>
                    </a14:imgEffect>
                  </a14:imgLayer>
                </a14:imgProps>
              </a:ext>
              <a:ext uri="{28A0092B-C50C-407E-A947-70E740481C1C}">
                <a14:useLocalDpi xmlns:a14="http://schemas.microsoft.com/office/drawing/2010/main"/>
              </a:ext>
            </a:extLst>
          </a:blip>
          <a:srcRect/>
          <a:stretch>
            <a:fillRect/>
          </a:stretch>
        </p:blipFill>
        <p:spPr bwMode="auto">
          <a:xfrm>
            <a:off x="1000107" y="4065962"/>
            <a:ext cx="1029975" cy="102997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2B776466-19CB-9B4D-90CB-0573F4805A77}"/>
              </a:ext>
            </a:extLst>
          </p:cNvPr>
          <p:cNvSpPr txBox="1"/>
          <p:nvPr/>
        </p:nvSpPr>
        <p:spPr>
          <a:xfrm>
            <a:off x="2132917" y="4043084"/>
            <a:ext cx="1169872" cy="369332"/>
          </a:xfrm>
          <a:prstGeom prst="rect">
            <a:avLst/>
          </a:prstGeom>
          <a:noFill/>
        </p:spPr>
        <p:txBody>
          <a:bodyPr wrap="none" rtlCol="0">
            <a:spAutoFit/>
          </a:bodyPr>
          <a:lstStyle/>
          <a:p>
            <a:r>
              <a:rPr lang="en-US" b="1" dirty="0"/>
              <a:t>Jiri </a:t>
            </a:r>
            <a:r>
              <a:rPr lang="en-US" b="1" dirty="0" err="1"/>
              <a:t>Kuncar</a:t>
            </a:r>
            <a:endParaRPr lang="en-US" b="1" dirty="0"/>
          </a:p>
        </p:txBody>
      </p:sp>
    </p:spTree>
    <p:extLst>
      <p:ext uri="{BB962C8B-B14F-4D97-AF65-F5344CB8AC3E}">
        <p14:creationId xmlns:p14="http://schemas.microsoft.com/office/powerpoint/2010/main" val="506176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27B0-C37F-4046-B120-56DE08664E94}"/>
              </a:ext>
            </a:extLst>
          </p:cNvPr>
          <p:cNvSpPr>
            <a:spLocks noGrp="1"/>
          </p:cNvSpPr>
          <p:nvPr>
            <p:ph type="ctrTitle"/>
          </p:nvPr>
        </p:nvSpPr>
        <p:spPr/>
        <p:txBody>
          <a:bodyPr>
            <a:normAutofit/>
          </a:bodyPr>
          <a:lstStyle/>
          <a:p>
            <a:r>
              <a:rPr lang="en-US" sz="4800" dirty="0"/>
              <a:t>An overview of our </a:t>
            </a:r>
            <a:r>
              <a:rPr lang="en-US" sz="4800" dirty="0" err="1"/>
              <a:t>dslab</a:t>
            </a:r>
            <a:endParaRPr lang="en-US" sz="4800" dirty="0"/>
          </a:p>
        </p:txBody>
      </p:sp>
    </p:spTree>
    <p:extLst>
      <p:ext uri="{BB962C8B-B14F-4D97-AF65-F5344CB8AC3E}">
        <p14:creationId xmlns:p14="http://schemas.microsoft.com/office/powerpoint/2010/main" val="3163211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621" y="1333500"/>
            <a:ext cx="11303875" cy="5029199"/>
          </a:xfrm>
        </p:spPr>
        <p:txBody>
          <a:bodyPr>
            <a:normAutofit lnSpcReduction="10000"/>
          </a:bodyPr>
          <a:lstStyle/>
          <a:p>
            <a:pPr marL="457200" indent="-457200">
              <a:buFont typeface="+mj-lt"/>
              <a:buAutoNum type="arabicPeriod"/>
            </a:pPr>
            <a:r>
              <a:rPr lang="en-US" sz="3200" dirty="0"/>
              <a:t>Crash-course in Python for data scientists (</a:t>
            </a:r>
            <a:r>
              <a:rPr lang="en-US" sz="3200" b="1" dirty="0"/>
              <a:t>4 weeks</a:t>
            </a:r>
            <a:r>
              <a:rPr lang="en-US" sz="3200" dirty="0"/>
              <a:t>)</a:t>
            </a:r>
          </a:p>
          <a:p>
            <a:pPr marL="457200" indent="-457200">
              <a:buFont typeface="+mj-lt"/>
              <a:buAutoNum type="arabicPeriod"/>
            </a:pPr>
            <a:r>
              <a:rPr lang="en-US" sz="3200" dirty="0"/>
              <a:t>Distributed computing with a Hadoop Distribution (</a:t>
            </a:r>
            <a:r>
              <a:rPr lang="en-US" sz="3200" b="1" dirty="0"/>
              <a:t>2 weeks</a:t>
            </a:r>
            <a:r>
              <a:rPr lang="en-US" sz="3200" dirty="0"/>
              <a:t>)</a:t>
            </a:r>
          </a:p>
          <a:p>
            <a:pPr marL="457200" indent="-457200">
              <a:buFont typeface="+mj-lt"/>
              <a:buAutoNum type="arabicPeriod"/>
            </a:pPr>
            <a:r>
              <a:rPr lang="en-US" sz="3200" dirty="0"/>
              <a:t>Distributed processing with Apache Spark (</a:t>
            </a:r>
            <a:r>
              <a:rPr lang="en-US" sz="3200" b="1" dirty="0"/>
              <a:t>3 weeks</a:t>
            </a:r>
            <a:r>
              <a:rPr lang="en-US" sz="3200" dirty="0"/>
              <a:t>)</a:t>
            </a:r>
          </a:p>
          <a:p>
            <a:pPr marL="457200" indent="-457200">
              <a:buFont typeface="+mj-lt"/>
              <a:buAutoNum type="arabicPeriod"/>
            </a:pPr>
            <a:r>
              <a:rPr lang="en-US" sz="3200" dirty="0"/>
              <a:t>Real-time data acquisition and processing (</a:t>
            </a:r>
            <a:r>
              <a:rPr lang="en-US" sz="3200" b="1" dirty="0"/>
              <a:t>2 weeks</a:t>
            </a:r>
            <a:r>
              <a:rPr lang="en-US" sz="3200" dirty="0"/>
              <a:t>)</a:t>
            </a:r>
          </a:p>
          <a:p>
            <a:pPr marL="457200" indent="-457200">
              <a:buFont typeface="+mj-lt"/>
              <a:buAutoNum type="arabicPeriod"/>
            </a:pPr>
            <a:r>
              <a:rPr lang="en-US" sz="3200" dirty="0"/>
              <a:t>Final project (</a:t>
            </a:r>
            <a:r>
              <a:rPr lang="en-US" sz="3200" b="1" dirty="0"/>
              <a:t>3 weeks</a:t>
            </a:r>
            <a:r>
              <a:rPr lang="en-US" sz="3200" dirty="0"/>
              <a:t>)</a:t>
            </a:r>
          </a:p>
          <a:p>
            <a:pPr marL="0" indent="0">
              <a:buNone/>
            </a:pPr>
            <a:endParaRPr lang="en-US" sz="3200" dirty="0"/>
          </a:p>
          <a:p>
            <a:r>
              <a:rPr lang="en-US" sz="3200" dirty="0"/>
              <a:t>Data science as a journey!</a:t>
            </a:r>
          </a:p>
          <a:p>
            <a:r>
              <a:rPr lang="en-US" sz="3200" dirty="0"/>
              <a:t>Very hands-on and practical</a:t>
            </a:r>
          </a:p>
          <a:p>
            <a:r>
              <a:rPr lang="en-US" sz="3200" dirty="0"/>
              <a:t>3+ instructors for every lab</a:t>
            </a:r>
          </a:p>
        </p:txBody>
      </p:sp>
      <p:sp>
        <p:nvSpPr>
          <p:cNvPr id="3" name="Title 2"/>
          <p:cNvSpPr>
            <a:spLocks noGrp="1"/>
          </p:cNvSpPr>
          <p:nvPr>
            <p:ph type="title"/>
          </p:nvPr>
        </p:nvSpPr>
        <p:spPr/>
        <p:txBody>
          <a:bodyPr>
            <a:normAutofit/>
          </a:bodyPr>
          <a:lstStyle/>
          <a:p>
            <a:r>
              <a:rPr lang="en-US" sz="4000" dirty="0"/>
              <a:t>Five Modules in 14 weeks</a:t>
            </a:r>
          </a:p>
        </p:txBody>
      </p:sp>
      <p:grpSp>
        <p:nvGrpSpPr>
          <p:cNvPr id="14" name="Group 13"/>
          <p:cNvGrpSpPr/>
          <p:nvPr/>
        </p:nvGrpSpPr>
        <p:grpSpPr>
          <a:xfrm>
            <a:off x="25927207" y="4735485"/>
            <a:ext cx="7208681" cy="4399758"/>
            <a:chOff x="6923213" y="8388505"/>
            <a:chExt cx="4622683" cy="2821416"/>
          </a:xfrm>
        </p:grpSpPr>
        <p:sp>
          <p:nvSpPr>
            <p:cNvPr id="15" name="TextBox 14"/>
            <p:cNvSpPr txBox="1"/>
            <p:nvPr/>
          </p:nvSpPr>
          <p:spPr>
            <a:xfrm rot="16200000">
              <a:off x="10440355" y="9651983"/>
              <a:ext cx="2033452" cy="177630"/>
            </a:xfrm>
            <a:prstGeom prst="rect">
              <a:avLst/>
            </a:prstGeom>
            <a:noFill/>
          </p:spPr>
          <p:txBody>
            <a:bodyPr wrap="none" rtlCol="0">
              <a:spAutoFit/>
            </a:bodyPr>
            <a:lstStyle/>
            <a:p>
              <a:r>
                <a:rPr lang="en-US" sz="1200" dirty="0"/>
                <a:t>credit: oxford creativity, https://</a:t>
              </a:r>
              <a:r>
                <a:rPr lang="en-US" sz="1200" dirty="0" err="1"/>
                <a:t>www.triz.co.uk</a:t>
              </a:r>
              <a:r>
                <a:rPr lang="en-US" sz="1200" dirty="0"/>
                <a:t>/</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213" y="8388505"/>
              <a:ext cx="4410759" cy="2821416"/>
            </a:xfrm>
            <a:prstGeom prst="rect">
              <a:avLst/>
            </a:prstGeom>
          </p:spPr>
        </p:pic>
      </p:grpSp>
    </p:spTree>
    <p:extLst>
      <p:ext uri="{BB962C8B-B14F-4D97-AF65-F5344CB8AC3E}">
        <p14:creationId xmlns:p14="http://schemas.microsoft.com/office/powerpoint/2010/main" val="3122610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621" y="1347107"/>
            <a:ext cx="11303875" cy="4829856"/>
          </a:xfrm>
        </p:spPr>
        <p:txBody>
          <a:bodyPr>
            <a:normAutofit/>
          </a:bodyPr>
          <a:lstStyle/>
          <a:p>
            <a:r>
              <a:rPr lang="en-US" sz="3600" dirty="0"/>
              <a:t>60% continuous assessment during the semester</a:t>
            </a:r>
          </a:p>
          <a:p>
            <a:pPr lvl="1"/>
            <a:r>
              <a:rPr lang="en-US" sz="3200" dirty="0"/>
              <a:t>One project per module (last week)</a:t>
            </a:r>
          </a:p>
          <a:p>
            <a:pPr lvl="1"/>
            <a:r>
              <a:rPr lang="en-US" sz="3200" dirty="0"/>
              <a:t>Groups of 2 students</a:t>
            </a:r>
          </a:p>
          <a:p>
            <a:pPr lvl="1"/>
            <a:r>
              <a:rPr lang="en-US" sz="3200" dirty="0"/>
              <a:t>Projects graded within one week</a:t>
            </a:r>
          </a:p>
          <a:p>
            <a:endParaRPr lang="en-US" sz="1200" dirty="0"/>
          </a:p>
          <a:p>
            <a:r>
              <a:rPr lang="en-US" sz="3600" dirty="0"/>
              <a:t>40% final project</a:t>
            </a:r>
          </a:p>
          <a:p>
            <a:pPr lvl="1"/>
            <a:r>
              <a:rPr lang="en-US" sz="3200" dirty="0"/>
              <a:t>3-week project in the classroom</a:t>
            </a:r>
          </a:p>
          <a:p>
            <a:pPr lvl="1"/>
            <a:r>
              <a:rPr lang="en-US" sz="3200" dirty="0"/>
              <a:t>Choice of 3 projects</a:t>
            </a:r>
          </a:p>
          <a:p>
            <a:pPr lvl="1"/>
            <a:r>
              <a:rPr lang="en-US" sz="3200" dirty="0"/>
              <a:t>Groups of 2-3 students</a:t>
            </a:r>
          </a:p>
        </p:txBody>
      </p:sp>
      <p:sp>
        <p:nvSpPr>
          <p:cNvPr id="3" name="Title 2"/>
          <p:cNvSpPr>
            <a:spLocks noGrp="1"/>
          </p:cNvSpPr>
          <p:nvPr>
            <p:ph type="title"/>
          </p:nvPr>
        </p:nvSpPr>
        <p:spPr/>
        <p:txBody>
          <a:bodyPr>
            <a:normAutofit/>
          </a:bodyPr>
          <a:lstStyle/>
          <a:p>
            <a:r>
              <a:rPr lang="en-US" sz="4000" dirty="0"/>
              <a:t>Assessment</a:t>
            </a:r>
          </a:p>
        </p:txBody>
      </p:sp>
      <p:grpSp>
        <p:nvGrpSpPr>
          <p:cNvPr id="14" name="Group 13"/>
          <p:cNvGrpSpPr/>
          <p:nvPr/>
        </p:nvGrpSpPr>
        <p:grpSpPr>
          <a:xfrm>
            <a:off x="25927207" y="4735485"/>
            <a:ext cx="7208681" cy="4399758"/>
            <a:chOff x="6923213" y="8388505"/>
            <a:chExt cx="4622683" cy="2821416"/>
          </a:xfrm>
        </p:grpSpPr>
        <p:sp>
          <p:nvSpPr>
            <p:cNvPr id="15" name="TextBox 14"/>
            <p:cNvSpPr txBox="1"/>
            <p:nvPr/>
          </p:nvSpPr>
          <p:spPr>
            <a:xfrm rot="16200000">
              <a:off x="10440355" y="9651983"/>
              <a:ext cx="2033452" cy="177630"/>
            </a:xfrm>
            <a:prstGeom prst="rect">
              <a:avLst/>
            </a:prstGeom>
            <a:noFill/>
          </p:spPr>
          <p:txBody>
            <a:bodyPr wrap="none" rtlCol="0">
              <a:spAutoFit/>
            </a:bodyPr>
            <a:lstStyle/>
            <a:p>
              <a:r>
                <a:rPr lang="en-US" sz="1200" dirty="0"/>
                <a:t>credit: oxford creativity, https://</a:t>
              </a:r>
              <a:r>
                <a:rPr lang="en-US" sz="1200" dirty="0" err="1"/>
                <a:t>www.triz.co.uk</a:t>
              </a:r>
              <a:r>
                <a:rPr lang="en-US" sz="1200" dirty="0"/>
                <a:t>/</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213" y="8388505"/>
              <a:ext cx="4410759" cy="2821416"/>
            </a:xfrm>
            <a:prstGeom prst="rect">
              <a:avLst/>
            </a:prstGeom>
          </p:spPr>
        </p:pic>
      </p:grpSp>
    </p:spTree>
    <p:extLst>
      <p:ext uri="{BB962C8B-B14F-4D97-AF65-F5344CB8AC3E}">
        <p14:creationId xmlns:p14="http://schemas.microsoft.com/office/powerpoint/2010/main" val="2263524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621" y="1347107"/>
            <a:ext cx="11303875" cy="4829856"/>
          </a:xfrm>
        </p:spPr>
        <p:txBody>
          <a:bodyPr>
            <a:normAutofit/>
          </a:bodyPr>
          <a:lstStyle/>
          <a:p>
            <a:r>
              <a:rPr lang="en-US" sz="3600" dirty="0"/>
              <a:t>(56+1) iMac 27-inch i7 4 GHz, 16 GB</a:t>
            </a:r>
          </a:p>
          <a:p>
            <a:r>
              <a:rPr lang="en-US" sz="3600" dirty="0"/>
              <a:t>Please bring your own laptop!</a:t>
            </a:r>
          </a:p>
          <a:p>
            <a:pPr marL="0" indent="0">
              <a:buNone/>
            </a:pPr>
            <a:endParaRPr lang="en-US" dirty="0"/>
          </a:p>
          <a:p>
            <a:r>
              <a:rPr lang="en-US" sz="3600" dirty="0"/>
              <a:t>Oracle </a:t>
            </a:r>
            <a:r>
              <a:rPr lang="en-US" sz="3600" dirty="0" err="1"/>
              <a:t>VirtualBox</a:t>
            </a:r>
            <a:r>
              <a:rPr lang="en-US" sz="3600" dirty="0"/>
              <a:t> (virtualization software)</a:t>
            </a:r>
          </a:p>
          <a:p>
            <a:r>
              <a:rPr lang="en-US" sz="3600" dirty="0" err="1"/>
              <a:t>DSLab</a:t>
            </a:r>
            <a:r>
              <a:rPr lang="en-US" sz="3600" dirty="0"/>
              <a:t> VM image (virtual image - VM)</a:t>
            </a:r>
          </a:p>
          <a:p>
            <a:r>
              <a:rPr lang="en-US" sz="3600" dirty="0"/>
              <a:t>HDP Sandbox (virtual image - VM)</a:t>
            </a:r>
          </a:p>
          <a:p>
            <a:pPr marL="0" indent="0">
              <a:buNone/>
            </a:pPr>
            <a:endParaRPr lang="en-US" dirty="0"/>
          </a:p>
          <a:p>
            <a:r>
              <a:rPr lang="en-US" sz="3600" dirty="0"/>
              <a:t>Hadoop Cluster</a:t>
            </a:r>
          </a:p>
        </p:txBody>
      </p:sp>
      <p:sp>
        <p:nvSpPr>
          <p:cNvPr id="3" name="Title 2"/>
          <p:cNvSpPr>
            <a:spLocks noGrp="1"/>
          </p:cNvSpPr>
          <p:nvPr>
            <p:ph type="title"/>
          </p:nvPr>
        </p:nvSpPr>
        <p:spPr/>
        <p:txBody>
          <a:bodyPr>
            <a:normAutofit/>
          </a:bodyPr>
          <a:lstStyle/>
          <a:p>
            <a:r>
              <a:rPr lang="en-US" sz="4000" dirty="0"/>
              <a:t>Hardware / Software Resources</a:t>
            </a:r>
          </a:p>
        </p:txBody>
      </p:sp>
      <p:grpSp>
        <p:nvGrpSpPr>
          <p:cNvPr id="14" name="Group 13"/>
          <p:cNvGrpSpPr/>
          <p:nvPr/>
        </p:nvGrpSpPr>
        <p:grpSpPr>
          <a:xfrm>
            <a:off x="25927207" y="4735485"/>
            <a:ext cx="7208681" cy="4399758"/>
            <a:chOff x="6923213" y="8388505"/>
            <a:chExt cx="4622683" cy="2821416"/>
          </a:xfrm>
        </p:grpSpPr>
        <p:sp>
          <p:nvSpPr>
            <p:cNvPr id="15" name="TextBox 14"/>
            <p:cNvSpPr txBox="1"/>
            <p:nvPr/>
          </p:nvSpPr>
          <p:spPr>
            <a:xfrm rot="16200000">
              <a:off x="10440355" y="9651983"/>
              <a:ext cx="2033452" cy="177630"/>
            </a:xfrm>
            <a:prstGeom prst="rect">
              <a:avLst/>
            </a:prstGeom>
            <a:noFill/>
          </p:spPr>
          <p:txBody>
            <a:bodyPr wrap="none" rtlCol="0">
              <a:spAutoFit/>
            </a:bodyPr>
            <a:lstStyle/>
            <a:p>
              <a:r>
                <a:rPr lang="en-US" sz="1200" dirty="0"/>
                <a:t>credit: oxford creativity, https://</a:t>
              </a:r>
              <a:r>
                <a:rPr lang="en-US" sz="1200" dirty="0" err="1"/>
                <a:t>www.triz.co.uk</a:t>
              </a:r>
              <a:r>
                <a:rPr lang="en-US" sz="1200" dirty="0"/>
                <a:t>/</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213" y="8388505"/>
              <a:ext cx="4410759" cy="2821416"/>
            </a:xfrm>
            <a:prstGeom prst="rect">
              <a:avLst/>
            </a:prstGeom>
          </p:spPr>
        </p:pic>
      </p:grpSp>
    </p:spTree>
    <p:extLst>
      <p:ext uri="{BB962C8B-B14F-4D97-AF65-F5344CB8AC3E}">
        <p14:creationId xmlns:p14="http://schemas.microsoft.com/office/powerpoint/2010/main" val="3136987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621" y="917927"/>
            <a:ext cx="11303875" cy="5644786"/>
          </a:xfrm>
        </p:spPr>
        <p:txBody>
          <a:bodyPr>
            <a:normAutofit lnSpcReduction="10000"/>
          </a:bodyPr>
          <a:lstStyle/>
          <a:p>
            <a:r>
              <a:rPr lang="en-US" sz="3600" dirty="0"/>
              <a:t>Week #1</a:t>
            </a:r>
          </a:p>
          <a:p>
            <a:pPr lvl="1"/>
            <a:r>
              <a:rPr lang="en-US" sz="3200" dirty="0" err="1"/>
              <a:t>Jupyter</a:t>
            </a:r>
            <a:r>
              <a:rPr lang="en-US" sz="3200" dirty="0"/>
              <a:t> Notebooks</a:t>
            </a:r>
          </a:p>
          <a:p>
            <a:pPr lvl="1"/>
            <a:r>
              <a:rPr lang="en-US" sz="3200" dirty="0"/>
              <a:t>Python 3.x</a:t>
            </a:r>
          </a:p>
          <a:p>
            <a:endParaRPr lang="en-US" sz="400" dirty="0"/>
          </a:p>
          <a:p>
            <a:r>
              <a:rPr lang="en-US" sz="3600" dirty="0"/>
              <a:t>Week #2</a:t>
            </a:r>
          </a:p>
          <a:p>
            <a:pPr lvl="1"/>
            <a:r>
              <a:rPr lang="en-US" sz="3200" dirty="0" err="1"/>
              <a:t>NumPy</a:t>
            </a:r>
            <a:r>
              <a:rPr lang="en-US" sz="3200" dirty="0"/>
              <a:t>, Pandas, </a:t>
            </a:r>
            <a:r>
              <a:rPr lang="en-US" sz="3200" dirty="0" err="1"/>
              <a:t>Matplotlib</a:t>
            </a:r>
            <a:r>
              <a:rPr lang="en-US" sz="3200" dirty="0"/>
              <a:t>, </a:t>
            </a:r>
            <a:r>
              <a:rPr lang="en-US" sz="3200" dirty="0" err="1"/>
              <a:t>Scikit</a:t>
            </a:r>
            <a:r>
              <a:rPr lang="en-US" sz="3200" dirty="0"/>
              <a:t>-Learn</a:t>
            </a:r>
          </a:p>
          <a:p>
            <a:endParaRPr lang="en-US" sz="400" dirty="0"/>
          </a:p>
          <a:p>
            <a:r>
              <a:rPr lang="en-US" sz="3600" dirty="0"/>
              <a:t>Week #3</a:t>
            </a:r>
          </a:p>
          <a:p>
            <a:pPr lvl="1"/>
            <a:r>
              <a:rPr lang="en-US" sz="3200" dirty="0" err="1"/>
              <a:t>Git</a:t>
            </a:r>
            <a:r>
              <a:rPr lang="en-US" sz="3200" dirty="0"/>
              <a:t>, Docker, </a:t>
            </a:r>
            <a:r>
              <a:rPr lang="en-US" sz="3200" dirty="0" err="1"/>
              <a:t>Kaggle</a:t>
            </a:r>
            <a:endParaRPr lang="en-US" sz="3200" dirty="0"/>
          </a:p>
          <a:p>
            <a:endParaRPr lang="en-US" sz="400" dirty="0"/>
          </a:p>
          <a:p>
            <a:r>
              <a:rPr lang="en-US" sz="3600" dirty="0"/>
              <a:t>Week #4</a:t>
            </a:r>
          </a:p>
          <a:p>
            <a:pPr lvl="1"/>
            <a:r>
              <a:rPr lang="en-US" sz="3200" dirty="0"/>
              <a:t>Assessed project</a:t>
            </a:r>
          </a:p>
          <a:p>
            <a:pPr marL="457200" lvl="1" indent="0">
              <a:buNone/>
            </a:pPr>
            <a:r>
              <a:rPr lang="en-US" sz="3200" i="1" dirty="0"/>
              <a:t>	Outlier detection in CO2 signals from </a:t>
            </a:r>
            <a:r>
              <a:rPr lang="en-US" sz="3200" i="1" dirty="0" err="1"/>
              <a:t>geolocalized</a:t>
            </a:r>
            <a:r>
              <a:rPr lang="en-US" sz="3200" i="1" dirty="0"/>
              <a:t> sensors</a:t>
            </a:r>
          </a:p>
        </p:txBody>
      </p:sp>
      <p:sp>
        <p:nvSpPr>
          <p:cNvPr id="3" name="Title 2"/>
          <p:cNvSpPr>
            <a:spLocks noGrp="1"/>
          </p:cNvSpPr>
          <p:nvPr>
            <p:ph type="title"/>
          </p:nvPr>
        </p:nvSpPr>
        <p:spPr/>
        <p:txBody>
          <a:bodyPr>
            <a:normAutofit fontScale="90000"/>
          </a:bodyPr>
          <a:lstStyle/>
          <a:p>
            <a:r>
              <a:rPr lang="en-US" sz="4000" b="1" dirty="0"/>
              <a:t>Module 1</a:t>
            </a:r>
            <a:r>
              <a:rPr lang="en-US" sz="4000" dirty="0"/>
              <a:t>: Crash-course in Python for data scientists</a:t>
            </a:r>
          </a:p>
        </p:txBody>
      </p:sp>
      <p:grpSp>
        <p:nvGrpSpPr>
          <p:cNvPr id="14" name="Group 13"/>
          <p:cNvGrpSpPr/>
          <p:nvPr/>
        </p:nvGrpSpPr>
        <p:grpSpPr>
          <a:xfrm>
            <a:off x="25927207" y="4735485"/>
            <a:ext cx="7208681" cy="4399758"/>
            <a:chOff x="6923213" y="8388505"/>
            <a:chExt cx="4622683" cy="2821416"/>
          </a:xfrm>
        </p:grpSpPr>
        <p:sp>
          <p:nvSpPr>
            <p:cNvPr id="15" name="TextBox 14"/>
            <p:cNvSpPr txBox="1"/>
            <p:nvPr/>
          </p:nvSpPr>
          <p:spPr>
            <a:xfrm rot="16200000">
              <a:off x="10440355" y="9651983"/>
              <a:ext cx="2033452" cy="177630"/>
            </a:xfrm>
            <a:prstGeom prst="rect">
              <a:avLst/>
            </a:prstGeom>
            <a:noFill/>
          </p:spPr>
          <p:txBody>
            <a:bodyPr wrap="none" rtlCol="0">
              <a:spAutoFit/>
            </a:bodyPr>
            <a:lstStyle/>
            <a:p>
              <a:r>
                <a:rPr lang="en-US" sz="1200" dirty="0"/>
                <a:t>credit: oxford creativity, https://</a:t>
              </a:r>
              <a:r>
                <a:rPr lang="en-US" sz="1200" dirty="0" err="1"/>
                <a:t>www.triz.co.uk</a:t>
              </a:r>
              <a:r>
                <a:rPr lang="en-US" sz="1200" dirty="0"/>
                <a:t>/</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213" y="8388505"/>
              <a:ext cx="4410759" cy="2821416"/>
            </a:xfrm>
            <a:prstGeom prst="rect">
              <a:avLst/>
            </a:prstGeom>
          </p:spPr>
        </p:pic>
      </p:grpSp>
      <p:grpSp>
        <p:nvGrpSpPr>
          <p:cNvPr id="5" name="Group 4">
            <a:extLst>
              <a:ext uri="{FF2B5EF4-FFF2-40B4-BE49-F238E27FC236}">
                <a16:creationId xmlns:a16="http://schemas.microsoft.com/office/drawing/2014/main" id="{2B1B7568-6E2C-FE4B-9BEB-33B46D2E3554}"/>
              </a:ext>
            </a:extLst>
          </p:cNvPr>
          <p:cNvGrpSpPr/>
          <p:nvPr/>
        </p:nvGrpSpPr>
        <p:grpSpPr>
          <a:xfrm>
            <a:off x="9512402" y="755336"/>
            <a:ext cx="2422094" cy="2900772"/>
            <a:chOff x="9512402" y="940257"/>
            <a:chExt cx="2422094" cy="2900772"/>
          </a:xfrm>
        </p:grpSpPr>
        <p:pic>
          <p:nvPicPr>
            <p:cNvPr id="7" name="Picture 4" descr="ésultat de recherche d'images pour &quot;dorina thanou&quot;">
              <a:extLst>
                <a:ext uri="{FF2B5EF4-FFF2-40B4-BE49-F238E27FC236}">
                  <a16:creationId xmlns:a16="http://schemas.microsoft.com/office/drawing/2014/main" id="{828F4673-C1BD-754E-A241-61216553149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07181" y="940257"/>
              <a:ext cx="1227315" cy="12273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ésultat de recherche d'images pour &quot;Julien Eberle&quot;">
              <a:extLst>
                <a:ext uri="{FF2B5EF4-FFF2-40B4-BE49-F238E27FC236}">
                  <a16:creationId xmlns:a16="http://schemas.microsoft.com/office/drawing/2014/main" id="{31EBFD61-38EF-0E40-9CA9-38280023FD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12402" y="1245734"/>
              <a:ext cx="1029975" cy="1029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datascience.ch/wp-content/uploads/2014/04/Olivierv3.jpg">
              <a:extLst>
                <a:ext uri="{FF2B5EF4-FFF2-40B4-BE49-F238E27FC236}">
                  <a16:creationId xmlns:a16="http://schemas.microsoft.com/office/drawing/2014/main" id="{CF5FE530-EF7E-D749-B6A4-334EFCAC11B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83493" y="2453068"/>
              <a:ext cx="1144429" cy="11247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C61D7D-B4E6-6A4D-841A-A3D62E25C589}"/>
                </a:ext>
              </a:extLst>
            </p:cNvPr>
            <p:cNvSpPr txBox="1"/>
            <p:nvPr/>
          </p:nvSpPr>
          <p:spPr>
            <a:xfrm>
              <a:off x="10409050" y="3533252"/>
              <a:ext cx="1093313" cy="307777"/>
            </a:xfrm>
            <a:prstGeom prst="rect">
              <a:avLst/>
            </a:prstGeom>
            <a:noFill/>
          </p:spPr>
          <p:txBody>
            <a:bodyPr wrap="none" rtlCol="0">
              <a:spAutoFit/>
            </a:bodyPr>
            <a:lstStyle/>
            <a:p>
              <a:r>
                <a:rPr lang="en-US" sz="1400" dirty="0"/>
                <a:t>Weeks 1 &amp; 2</a:t>
              </a:r>
            </a:p>
          </p:txBody>
        </p:sp>
        <p:sp>
          <p:nvSpPr>
            <p:cNvPr id="11" name="TextBox 10">
              <a:extLst>
                <a:ext uri="{FF2B5EF4-FFF2-40B4-BE49-F238E27FC236}">
                  <a16:creationId xmlns:a16="http://schemas.microsoft.com/office/drawing/2014/main" id="{8C1FE41E-510A-2F4E-88C9-15A1ABA6E2A8}"/>
                </a:ext>
              </a:extLst>
            </p:cNvPr>
            <p:cNvSpPr txBox="1"/>
            <p:nvPr/>
          </p:nvSpPr>
          <p:spPr>
            <a:xfrm>
              <a:off x="10955708" y="2145291"/>
              <a:ext cx="731098" cy="307777"/>
            </a:xfrm>
            <a:prstGeom prst="rect">
              <a:avLst/>
            </a:prstGeom>
            <a:noFill/>
          </p:spPr>
          <p:txBody>
            <a:bodyPr wrap="none" rtlCol="0">
              <a:spAutoFit/>
            </a:bodyPr>
            <a:lstStyle/>
            <a:p>
              <a:r>
                <a:rPr lang="en-US" sz="1400" dirty="0"/>
                <a:t>Week 4</a:t>
              </a:r>
            </a:p>
          </p:txBody>
        </p:sp>
        <p:sp>
          <p:nvSpPr>
            <p:cNvPr id="12" name="TextBox 11">
              <a:extLst>
                <a:ext uri="{FF2B5EF4-FFF2-40B4-BE49-F238E27FC236}">
                  <a16:creationId xmlns:a16="http://schemas.microsoft.com/office/drawing/2014/main" id="{09B9DE2D-60BD-FB4C-A88C-8081B4B24267}"/>
                </a:ext>
              </a:extLst>
            </p:cNvPr>
            <p:cNvSpPr txBox="1"/>
            <p:nvPr/>
          </p:nvSpPr>
          <p:spPr>
            <a:xfrm>
              <a:off x="9661840" y="2265652"/>
              <a:ext cx="731098" cy="307777"/>
            </a:xfrm>
            <a:prstGeom prst="rect">
              <a:avLst/>
            </a:prstGeom>
            <a:noFill/>
          </p:spPr>
          <p:txBody>
            <a:bodyPr wrap="none" rtlCol="0">
              <a:spAutoFit/>
            </a:bodyPr>
            <a:lstStyle/>
            <a:p>
              <a:r>
                <a:rPr lang="en-US" sz="1400" dirty="0"/>
                <a:t>Week 3</a:t>
              </a:r>
            </a:p>
          </p:txBody>
        </p:sp>
      </p:grpSp>
      <p:pic>
        <p:nvPicPr>
          <p:cNvPr id="17" name="Picture 16">
            <a:extLst>
              <a:ext uri="{FF2B5EF4-FFF2-40B4-BE49-F238E27FC236}">
                <a16:creationId xmlns:a16="http://schemas.microsoft.com/office/drawing/2014/main" id="{EB223FAA-8102-C243-B7BD-7C8BA4C92A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9146" y="917927"/>
            <a:ext cx="1022430" cy="1426289"/>
          </a:xfrm>
          <a:prstGeom prst="rect">
            <a:avLst/>
          </a:prstGeom>
        </p:spPr>
      </p:pic>
      <p:pic>
        <p:nvPicPr>
          <p:cNvPr id="18" name="Picture 17">
            <a:extLst>
              <a:ext uri="{FF2B5EF4-FFF2-40B4-BE49-F238E27FC236}">
                <a16:creationId xmlns:a16="http://schemas.microsoft.com/office/drawing/2014/main" id="{3EE3A4A0-EE15-AC4A-9F47-5155379E3A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59876" y="2640101"/>
            <a:ext cx="1207226" cy="804816"/>
          </a:xfrm>
          <a:prstGeom prst="rect">
            <a:avLst/>
          </a:prstGeom>
        </p:spPr>
      </p:pic>
      <p:pic>
        <p:nvPicPr>
          <p:cNvPr id="19" name="Picture 18">
            <a:extLst>
              <a:ext uri="{FF2B5EF4-FFF2-40B4-BE49-F238E27FC236}">
                <a16:creationId xmlns:a16="http://schemas.microsoft.com/office/drawing/2014/main" id="{94D10D24-AA23-4342-9624-A94ADDB74A2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09623" y="3798625"/>
            <a:ext cx="1022430" cy="1348903"/>
          </a:xfrm>
          <a:prstGeom prst="rect">
            <a:avLst/>
          </a:prstGeom>
        </p:spPr>
      </p:pic>
      <p:pic>
        <p:nvPicPr>
          <p:cNvPr id="20" name="Picture 18" descr="mage result for Sandra Savchenko - de Jong">
            <a:extLst>
              <a:ext uri="{FF2B5EF4-FFF2-40B4-BE49-F238E27FC236}">
                <a16:creationId xmlns:a16="http://schemas.microsoft.com/office/drawing/2014/main" id="{A3FED6D2-C0A6-554E-A6A1-C89E0636C4F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370508" y="3674145"/>
            <a:ext cx="1022430" cy="102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32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621" y="1447801"/>
            <a:ext cx="11303875" cy="4406900"/>
          </a:xfrm>
        </p:spPr>
        <p:txBody>
          <a:bodyPr>
            <a:normAutofit/>
          </a:bodyPr>
          <a:lstStyle/>
          <a:p>
            <a:r>
              <a:rPr lang="en-US" sz="3600" dirty="0"/>
              <a:t>Week #5</a:t>
            </a:r>
          </a:p>
          <a:p>
            <a:pPr lvl="1"/>
            <a:r>
              <a:rPr lang="en-US" sz="3200" dirty="0"/>
              <a:t>Overview bundled components</a:t>
            </a:r>
          </a:p>
          <a:p>
            <a:pPr lvl="1"/>
            <a:r>
              <a:rPr lang="en-US" sz="3200" dirty="0"/>
              <a:t>Configuration best practices &amp; guidelines</a:t>
            </a:r>
          </a:p>
          <a:p>
            <a:endParaRPr lang="en-US" sz="2400" dirty="0"/>
          </a:p>
          <a:p>
            <a:r>
              <a:rPr lang="en-US" sz="3600" dirty="0"/>
              <a:t>Week #6</a:t>
            </a:r>
          </a:p>
          <a:p>
            <a:pPr lvl="1"/>
            <a:r>
              <a:rPr lang="en-US" sz="3200" dirty="0"/>
              <a:t>Loading &amp; querying data with Hadoop</a:t>
            </a:r>
          </a:p>
          <a:p>
            <a:pPr lvl="1"/>
            <a:r>
              <a:rPr lang="en-US" sz="3200" dirty="0"/>
              <a:t>Assessed project</a:t>
            </a:r>
          </a:p>
          <a:p>
            <a:pPr marL="457200" lvl="1" indent="0">
              <a:buNone/>
            </a:pPr>
            <a:r>
              <a:rPr lang="en-US" sz="3200" i="1" dirty="0"/>
              <a:t>	Scaling up to Hadoop cluster</a:t>
            </a:r>
          </a:p>
        </p:txBody>
      </p:sp>
      <p:sp>
        <p:nvSpPr>
          <p:cNvPr id="3" name="Title 2"/>
          <p:cNvSpPr>
            <a:spLocks noGrp="1"/>
          </p:cNvSpPr>
          <p:nvPr>
            <p:ph type="title"/>
          </p:nvPr>
        </p:nvSpPr>
        <p:spPr/>
        <p:txBody>
          <a:bodyPr>
            <a:normAutofit/>
          </a:bodyPr>
          <a:lstStyle/>
          <a:p>
            <a:r>
              <a:rPr lang="en-US" b="1" dirty="0"/>
              <a:t>Module 2</a:t>
            </a:r>
            <a:r>
              <a:rPr lang="en-US" dirty="0"/>
              <a:t>: Distributed computing with Hadoop</a:t>
            </a:r>
          </a:p>
        </p:txBody>
      </p:sp>
      <p:grpSp>
        <p:nvGrpSpPr>
          <p:cNvPr id="14" name="Group 13"/>
          <p:cNvGrpSpPr/>
          <p:nvPr/>
        </p:nvGrpSpPr>
        <p:grpSpPr>
          <a:xfrm>
            <a:off x="25927207" y="4735485"/>
            <a:ext cx="7208681" cy="4399758"/>
            <a:chOff x="6923213" y="8388505"/>
            <a:chExt cx="4622683" cy="2821416"/>
          </a:xfrm>
        </p:grpSpPr>
        <p:sp>
          <p:nvSpPr>
            <p:cNvPr id="15" name="TextBox 14"/>
            <p:cNvSpPr txBox="1"/>
            <p:nvPr/>
          </p:nvSpPr>
          <p:spPr>
            <a:xfrm rot="16200000">
              <a:off x="10440355" y="9651983"/>
              <a:ext cx="2033452" cy="177630"/>
            </a:xfrm>
            <a:prstGeom prst="rect">
              <a:avLst/>
            </a:prstGeom>
            <a:noFill/>
          </p:spPr>
          <p:txBody>
            <a:bodyPr wrap="none" rtlCol="0">
              <a:spAutoFit/>
            </a:bodyPr>
            <a:lstStyle/>
            <a:p>
              <a:r>
                <a:rPr lang="en-US" sz="1200" dirty="0"/>
                <a:t>credit: oxford creativity, https://</a:t>
              </a:r>
              <a:r>
                <a:rPr lang="en-US" sz="1200" dirty="0" err="1"/>
                <a:t>www.triz.co.uk</a:t>
              </a:r>
              <a:r>
                <a:rPr lang="en-US" sz="1200" dirty="0"/>
                <a:t>/</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213" y="8388505"/>
              <a:ext cx="4410759" cy="2821416"/>
            </a:xfrm>
            <a:prstGeom prst="rect">
              <a:avLst/>
            </a:prstGeom>
          </p:spPr>
        </p:pic>
      </p:grpSp>
      <p:pic>
        <p:nvPicPr>
          <p:cNvPr id="8" name="Picture 2" descr="ésultat de recherche d'images pour &quot;Julien Eberle&quot;">
            <a:extLst>
              <a:ext uri="{FF2B5EF4-FFF2-40B4-BE49-F238E27FC236}">
                <a16:creationId xmlns:a16="http://schemas.microsoft.com/office/drawing/2014/main" id="{31EBFD61-38EF-0E40-9CA9-38280023FD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83600" y="981457"/>
            <a:ext cx="1029975" cy="1029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datascience.ch/wp-content/uploads/2014/04/Olivierv3.jpg">
            <a:extLst>
              <a:ext uri="{FF2B5EF4-FFF2-40B4-BE49-F238E27FC236}">
                <a16:creationId xmlns:a16="http://schemas.microsoft.com/office/drawing/2014/main" id="{CF5FE530-EF7E-D749-B6A4-334EFCAC11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47407" y="4074063"/>
            <a:ext cx="1144429" cy="11247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B223FAA-8102-C243-B7BD-7C8BA4C92A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3581" y="1521576"/>
            <a:ext cx="1022430" cy="1426289"/>
          </a:xfrm>
          <a:prstGeom prst="rect">
            <a:avLst/>
          </a:prstGeom>
        </p:spPr>
      </p:pic>
      <p:grpSp>
        <p:nvGrpSpPr>
          <p:cNvPr id="10" name="Group 9">
            <a:extLst>
              <a:ext uri="{FF2B5EF4-FFF2-40B4-BE49-F238E27FC236}">
                <a16:creationId xmlns:a16="http://schemas.microsoft.com/office/drawing/2014/main" id="{FB1888DB-35A6-B745-AE6E-8FFB28CEC55B}"/>
              </a:ext>
            </a:extLst>
          </p:cNvPr>
          <p:cNvGrpSpPr/>
          <p:nvPr/>
        </p:nvGrpSpPr>
        <p:grpSpPr>
          <a:xfrm>
            <a:off x="9024536" y="2149679"/>
            <a:ext cx="2767300" cy="2448189"/>
            <a:chOff x="9024536" y="2149679"/>
            <a:chExt cx="2767300" cy="2448189"/>
          </a:xfrm>
        </p:grpSpPr>
        <p:pic>
          <p:nvPicPr>
            <p:cNvPr id="18" name="Picture 17">
              <a:extLst>
                <a:ext uri="{FF2B5EF4-FFF2-40B4-BE49-F238E27FC236}">
                  <a16:creationId xmlns:a16="http://schemas.microsoft.com/office/drawing/2014/main" id="{3EE3A4A0-EE15-AC4A-9F47-5155379E3A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24536" y="3424281"/>
              <a:ext cx="1207226" cy="804816"/>
            </a:xfrm>
            <a:prstGeom prst="rect">
              <a:avLst/>
            </a:prstGeom>
          </p:spPr>
        </p:pic>
        <p:grpSp>
          <p:nvGrpSpPr>
            <p:cNvPr id="6" name="Group 5">
              <a:extLst>
                <a:ext uri="{FF2B5EF4-FFF2-40B4-BE49-F238E27FC236}">
                  <a16:creationId xmlns:a16="http://schemas.microsoft.com/office/drawing/2014/main" id="{A1944882-99FC-164B-9CB8-8D55BD09C07C}"/>
                </a:ext>
              </a:extLst>
            </p:cNvPr>
            <p:cNvGrpSpPr/>
            <p:nvPr/>
          </p:nvGrpSpPr>
          <p:grpSpPr>
            <a:xfrm>
              <a:off x="10418435" y="2149679"/>
              <a:ext cx="1373401" cy="1848739"/>
              <a:chOff x="10809623" y="3798625"/>
              <a:chExt cx="1140946" cy="1656680"/>
            </a:xfrm>
          </p:grpSpPr>
          <p:pic>
            <p:nvPicPr>
              <p:cNvPr id="19" name="Picture 18">
                <a:extLst>
                  <a:ext uri="{FF2B5EF4-FFF2-40B4-BE49-F238E27FC236}">
                    <a16:creationId xmlns:a16="http://schemas.microsoft.com/office/drawing/2014/main" id="{94D10D24-AA23-4342-9624-A94ADDB74A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09623" y="3798625"/>
                <a:ext cx="1022430" cy="1348903"/>
              </a:xfrm>
              <a:prstGeom prst="rect">
                <a:avLst/>
              </a:prstGeom>
            </p:spPr>
          </p:pic>
          <p:sp>
            <p:nvSpPr>
              <p:cNvPr id="26" name="TextBox 25">
                <a:extLst>
                  <a:ext uri="{FF2B5EF4-FFF2-40B4-BE49-F238E27FC236}">
                    <a16:creationId xmlns:a16="http://schemas.microsoft.com/office/drawing/2014/main" id="{40960F69-E343-4746-B314-677A841F5B59}"/>
                  </a:ext>
                </a:extLst>
              </p:cNvPr>
              <p:cNvSpPr txBox="1"/>
              <p:nvPr/>
            </p:nvSpPr>
            <p:spPr>
              <a:xfrm>
                <a:off x="10857256" y="5147528"/>
                <a:ext cx="1093313" cy="307777"/>
              </a:xfrm>
              <a:prstGeom prst="rect">
                <a:avLst/>
              </a:prstGeom>
              <a:noFill/>
            </p:spPr>
            <p:txBody>
              <a:bodyPr wrap="none" rtlCol="0">
                <a:spAutoFit/>
              </a:bodyPr>
              <a:lstStyle/>
              <a:p>
                <a:r>
                  <a:rPr lang="en-US" sz="1400" dirty="0"/>
                  <a:t>Weeks 5 &amp; 6</a:t>
                </a:r>
              </a:p>
            </p:txBody>
          </p:sp>
        </p:grpSp>
        <p:sp>
          <p:nvSpPr>
            <p:cNvPr id="27" name="TextBox 26">
              <a:extLst>
                <a:ext uri="{FF2B5EF4-FFF2-40B4-BE49-F238E27FC236}">
                  <a16:creationId xmlns:a16="http://schemas.microsoft.com/office/drawing/2014/main" id="{F76084A9-0514-3B4C-A684-DC355A7E6CFC}"/>
                </a:ext>
              </a:extLst>
            </p:cNvPr>
            <p:cNvSpPr txBox="1"/>
            <p:nvPr/>
          </p:nvSpPr>
          <p:spPr>
            <a:xfrm>
              <a:off x="9062515" y="4254410"/>
              <a:ext cx="1316063" cy="343458"/>
            </a:xfrm>
            <a:prstGeom prst="rect">
              <a:avLst/>
            </a:prstGeom>
            <a:noFill/>
          </p:spPr>
          <p:txBody>
            <a:bodyPr wrap="none" rtlCol="0">
              <a:spAutoFit/>
            </a:bodyPr>
            <a:lstStyle/>
            <a:p>
              <a:r>
                <a:rPr lang="en-US" sz="1400" dirty="0"/>
                <a:t>Weeks 5 &amp; 6</a:t>
              </a:r>
            </a:p>
          </p:txBody>
        </p:sp>
      </p:grpSp>
    </p:spTree>
    <p:extLst>
      <p:ext uri="{BB962C8B-B14F-4D97-AF65-F5344CB8AC3E}">
        <p14:creationId xmlns:p14="http://schemas.microsoft.com/office/powerpoint/2010/main" val="1941330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622" y="976309"/>
            <a:ext cx="8552604" cy="5754691"/>
          </a:xfrm>
        </p:spPr>
        <p:txBody>
          <a:bodyPr>
            <a:normAutofit fontScale="85000" lnSpcReduction="20000"/>
          </a:bodyPr>
          <a:lstStyle/>
          <a:p>
            <a:r>
              <a:rPr lang="en-US" sz="3600" dirty="0"/>
              <a:t>Weeks #7</a:t>
            </a:r>
          </a:p>
          <a:p>
            <a:pPr lvl="1"/>
            <a:r>
              <a:rPr lang="en-US" sz="3200" dirty="0"/>
              <a:t>Introduction to distributed computing and the Spark runtime architecture</a:t>
            </a:r>
          </a:p>
          <a:p>
            <a:pPr lvl="1"/>
            <a:r>
              <a:rPr lang="en-US" sz="3200" dirty="0"/>
              <a:t>Learn Python features needed for efficient Spark</a:t>
            </a:r>
          </a:p>
          <a:p>
            <a:pPr lvl="1"/>
            <a:r>
              <a:rPr lang="en-US" sz="3200" dirty="0"/>
              <a:t>Use basic RDD manipulations to construct an N-gram viewer of the Gutenberg book corpus</a:t>
            </a:r>
          </a:p>
          <a:p>
            <a:pPr lvl="1"/>
            <a:r>
              <a:rPr lang="en-US" sz="3200" u="sng" dirty="0"/>
              <a:t>Bonus</a:t>
            </a:r>
            <a:r>
              <a:rPr lang="en-US" sz="3200" dirty="0"/>
              <a:t>: learn to transform data to use the Spark machine learning library</a:t>
            </a:r>
            <a:endParaRPr lang="en-US" sz="400" dirty="0"/>
          </a:p>
          <a:p>
            <a:pPr marL="0" indent="0">
              <a:buNone/>
            </a:pPr>
            <a:endParaRPr lang="en-US" sz="900" dirty="0"/>
          </a:p>
          <a:p>
            <a:r>
              <a:rPr lang="en-US" sz="3600" dirty="0"/>
              <a:t>Week #8</a:t>
            </a:r>
          </a:p>
          <a:p>
            <a:pPr lvl="1"/>
            <a:r>
              <a:rPr lang="en-US" sz="3200" dirty="0"/>
              <a:t>Finish project from past week </a:t>
            </a:r>
          </a:p>
          <a:p>
            <a:pPr lvl="1"/>
            <a:r>
              <a:rPr lang="en-US" sz="3200" dirty="0"/>
              <a:t>Spark </a:t>
            </a:r>
            <a:r>
              <a:rPr lang="en-US" sz="3200" dirty="0" err="1"/>
              <a:t>DataFrames</a:t>
            </a:r>
            <a:endParaRPr lang="en-US" sz="400" dirty="0"/>
          </a:p>
          <a:p>
            <a:pPr marL="0" indent="0">
              <a:buNone/>
            </a:pPr>
            <a:endParaRPr lang="en-US" sz="900" dirty="0"/>
          </a:p>
          <a:p>
            <a:r>
              <a:rPr lang="en-US" sz="3600" dirty="0"/>
              <a:t>Week #9</a:t>
            </a:r>
          </a:p>
          <a:p>
            <a:pPr lvl="1"/>
            <a:r>
              <a:rPr lang="en-US" sz="3200" dirty="0"/>
              <a:t>Assessed project</a:t>
            </a:r>
          </a:p>
          <a:p>
            <a:pPr marL="457200" lvl="1" indent="0">
              <a:buNone/>
            </a:pPr>
            <a:r>
              <a:rPr lang="en-US" sz="3200" i="1" dirty="0"/>
              <a:t>	Use </a:t>
            </a:r>
            <a:r>
              <a:rPr lang="en-US" sz="3200" i="1" dirty="0" err="1"/>
              <a:t>DataFrames</a:t>
            </a:r>
            <a:r>
              <a:rPr lang="en-US" sz="3200" i="1" dirty="0"/>
              <a:t> for mining a Twitter archive</a:t>
            </a:r>
          </a:p>
        </p:txBody>
      </p:sp>
      <p:sp>
        <p:nvSpPr>
          <p:cNvPr id="3" name="Title 2"/>
          <p:cNvSpPr>
            <a:spLocks noGrp="1"/>
          </p:cNvSpPr>
          <p:nvPr>
            <p:ph type="title"/>
          </p:nvPr>
        </p:nvSpPr>
        <p:spPr/>
        <p:txBody>
          <a:bodyPr>
            <a:normAutofit fontScale="90000"/>
          </a:bodyPr>
          <a:lstStyle/>
          <a:p>
            <a:r>
              <a:rPr lang="en-US" sz="4000" b="1" dirty="0"/>
              <a:t>Module 3</a:t>
            </a:r>
            <a:r>
              <a:rPr lang="en-US" sz="4000" dirty="0"/>
              <a:t>: Distributed processing with Apache Spark</a:t>
            </a:r>
          </a:p>
        </p:txBody>
      </p:sp>
      <p:grpSp>
        <p:nvGrpSpPr>
          <p:cNvPr id="14" name="Group 13"/>
          <p:cNvGrpSpPr/>
          <p:nvPr/>
        </p:nvGrpSpPr>
        <p:grpSpPr>
          <a:xfrm>
            <a:off x="25927207" y="4735485"/>
            <a:ext cx="7208681" cy="4399758"/>
            <a:chOff x="6923213" y="8388505"/>
            <a:chExt cx="4622683" cy="2821416"/>
          </a:xfrm>
        </p:grpSpPr>
        <p:sp>
          <p:nvSpPr>
            <p:cNvPr id="15" name="TextBox 14"/>
            <p:cNvSpPr txBox="1"/>
            <p:nvPr/>
          </p:nvSpPr>
          <p:spPr>
            <a:xfrm rot="16200000">
              <a:off x="10440355" y="9651983"/>
              <a:ext cx="2033452" cy="177630"/>
            </a:xfrm>
            <a:prstGeom prst="rect">
              <a:avLst/>
            </a:prstGeom>
            <a:noFill/>
          </p:spPr>
          <p:txBody>
            <a:bodyPr wrap="none" rtlCol="0">
              <a:spAutoFit/>
            </a:bodyPr>
            <a:lstStyle/>
            <a:p>
              <a:r>
                <a:rPr lang="en-US" sz="1200" dirty="0"/>
                <a:t>credit: oxford creativity, https://</a:t>
              </a:r>
              <a:r>
                <a:rPr lang="en-US" sz="1200" dirty="0" err="1"/>
                <a:t>www.triz.co.uk</a:t>
              </a:r>
              <a:r>
                <a:rPr lang="en-US" sz="1200" dirty="0"/>
                <a:t>/</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213" y="8388505"/>
              <a:ext cx="4410759" cy="2821416"/>
            </a:xfrm>
            <a:prstGeom prst="rect">
              <a:avLst/>
            </a:prstGeom>
          </p:spPr>
        </p:pic>
      </p:grpSp>
      <p:pic>
        <p:nvPicPr>
          <p:cNvPr id="9" name="Picture 8" descr="https://datascience.ch/wp-content/uploads/2014/04/Olivierv3.jpg">
            <a:extLst>
              <a:ext uri="{FF2B5EF4-FFF2-40B4-BE49-F238E27FC236}">
                <a16:creationId xmlns:a16="http://schemas.microsoft.com/office/drawing/2014/main" id="{CF5FE530-EF7E-D749-B6A4-334EFCAC11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57972" y="4278493"/>
            <a:ext cx="1144429" cy="11247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C61D7D-B4E6-6A4D-841A-A3D62E25C589}"/>
              </a:ext>
            </a:extLst>
          </p:cNvPr>
          <p:cNvSpPr txBox="1"/>
          <p:nvPr/>
        </p:nvSpPr>
        <p:spPr>
          <a:xfrm>
            <a:off x="10801510" y="3366368"/>
            <a:ext cx="1269643" cy="307777"/>
          </a:xfrm>
          <a:prstGeom prst="rect">
            <a:avLst/>
          </a:prstGeom>
          <a:noFill/>
        </p:spPr>
        <p:txBody>
          <a:bodyPr wrap="none" rtlCol="0">
            <a:spAutoFit/>
          </a:bodyPr>
          <a:lstStyle/>
          <a:p>
            <a:r>
              <a:rPr lang="en-US" sz="1400" dirty="0"/>
              <a:t>Weeks 7, 8 &amp; 9</a:t>
            </a:r>
          </a:p>
        </p:txBody>
      </p:sp>
      <p:pic>
        <p:nvPicPr>
          <p:cNvPr id="19" name="Picture 18">
            <a:extLst>
              <a:ext uri="{FF2B5EF4-FFF2-40B4-BE49-F238E27FC236}">
                <a16:creationId xmlns:a16="http://schemas.microsoft.com/office/drawing/2014/main" id="{94D10D24-AA23-4342-9624-A94ADDB74A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48723" y="4054336"/>
            <a:ext cx="1022430" cy="1348903"/>
          </a:xfrm>
          <a:prstGeom prst="rect">
            <a:avLst/>
          </a:prstGeom>
        </p:spPr>
      </p:pic>
      <p:pic>
        <p:nvPicPr>
          <p:cNvPr id="21" name="Picture 12" descr="ésultat de recherche d'images pour &quot;rok roskar&quot;">
            <a:extLst>
              <a:ext uri="{FF2B5EF4-FFF2-40B4-BE49-F238E27FC236}">
                <a16:creationId xmlns:a16="http://schemas.microsoft.com/office/drawing/2014/main" id="{1E7A800B-F4E3-F745-9D2F-A617B2D7F395}"/>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sharpenSoften amount="-4000"/>
                    </a14:imgEffect>
                    <a14:imgEffect>
                      <a14:saturation sat="116000"/>
                    </a14:imgEffect>
                  </a14:imgLayer>
                </a14:imgProps>
              </a:ext>
              <a:ext uri="{28A0092B-C50C-407E-A947-70E740481C1C}">
                <a14:useLocalDpi xmlns:a14="http://schemas.microsoft.com/office/drawing/2010/main"/>
              </a:ext>
            </a:extLst>
          </a:blip>
          <a:srcRect/>
          <a:stretch>
            <a:fillRect/>
          </a:stretch>
        </p:blipFill>
        <p:spPr bwMode="auto">
          <a:xfrm>
            <a:off x="10878007" y="2209626"/>
            <a:ext cx="1116650" cy="11166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zabela Moise">
            <a:extLst>
              <a:ext uri="{FF2B5EF4-FFF2-40B4-BE49-F238E27FC236}">
                <a16:creationId xmlns:a16="http://schemas.microsoft.com/office/drawing/2014/main" id="{69042246-6381-504F-AFFC-CF7B112DAB33}"/>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saturation sat="80000"/>
                    </a14:imgEffect>
                  </a14:imgLayer>
                </a14:imgProps>
              </a:ext>
              <a:ext uri="{28A0092B-C50C-407E-A947-70E740481C1C}">
                <a14:useLocalDpi xmlns:a14="http://schemas.microsoft.com/office/drawing/2010/main"/>
              </a:ext>
            </a:extLst>
          </a:blip>
          <a:srcRect/>
          <a:stretch>
            <a:fillRect/>
          </a:stretch>
        </p:blipFill>
        <p:spPr bwMode="auto">
          <a:xfrm>
            <a:off x="9602339" y="2731343"/>
            <a:ext cx="1022430" cy="10224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avatars2.githubusercontent.com/u/189798?v=3&amp;s=460">
            <a:extLst>
              <a:ext uri="{FF2B5EF4-FFF2-40B4-BE49-F238E27FC236}">
                <a16:creationId xmlns:a16="http://schemas.microsoft.com/office/drawing/2014/main" id="{155CF82B-2EE2-1647-959B-A8EA686C8987}"/>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saturation sat="103000"/>
                    </a14:imgEffect>
                  </a14:imgLayer>
                </a14:imgProps>
              </a:ext>
              <a:ext uri="{28A0092B-C50C-407E-A947-70E740481C1C}">
                <a14:useLocalDpi xmlns:a14="http://schemas.microsoft.com/office/drawing/2010/main"/>
              </a:ext>
            </a:extLst>
          </a:blip>
          <a:srcRect/>
          <a:stretch>
            <a:fillRect/>
          </a:stretch>
        </p:blipFill>
        <p:spPr bwMode="auto">
          <a:xfrm>
            <a:off x="10013907" y="1007252"/>
            <a:ext cx="1029975" cy="102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71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621" y="1752599"/>
            <a:ext cx="11303875" cy="4810113"/>
          </a:xfrm>
        </p:spPr>
        <p:txBody>
          <a:bodyPr>
            <a:normAutofit/>
          </a:bodyPr>
          <a:lstStyle/>
          <a:p>
            <a:r>
              <a:rPr lang="en-US" sz="3600" dirty="0"/>
              <a:t>Week #10</a:t>
            </a:r>
          </a:p>
          <a:p>
            <a:pPr lvl="1"/>
            <a:r>
              <a:rPr lang="en-US" sz="3200" dirty="0"/>
              <a:t>Overview of MQTT as sensor protocol</a:t>
            </a:r>
          </a:p>
          <a:p>
            <a:pPr lvl="1"/>
            <a:r>
              <a:rPr lang="en-US" sz="3200" dirty="0"/>
              <a:t>Apache </a:t>
            </a:r>
            <a:r>
              <a:rPr lang="en-US" sz="3200" dirty="0" err="1"/>
              <a:t>NiFi</a:t>
            </a:r>
            <a:r>
              <a:rPr lang="en-US" sz="3200" dirty="0"/>
              <a:t> for </a:t>
            </a:r>
            <a:r>
              <a:rPr lang="en-US" sz="3200" dirty="0" err="1"/>
              <a:t>IoT</a:t>
            </a:r>
            <a:r>
              <a:rPr lang="en-US" sz="3200" dirty="0"/>
              <a:t> data collection</a:t>
            </a:r>
          </a:p>
          <a:p>
            <a:pPr lvl="1"/>
            <a:r>
              <a:rPr lang="en-US" sz="3200" dirty="0"/>
              <a:t>Apache Kafka for stream processing</a:t>
            </a:r>
          </a:p>
          <a:p>
            <a:endParaRPr lang="en-US" sz="400" dirty="0"/>
          </a:p>
          <a:p>
            <a:r>
              <a:rPr lang="en-US" sz="3600" dirty="0"/>
              <a:t>Week #11</a:t>
            </a:r>
          </a:p>
          <a:p>
            <a:pPr lvl="1"/>
            <a:r>
              <a:rPr lang="en-US" sz="3200" dirty="0"/>
              <a:t>Assessed project</a:t>
            </a:r>
          </a:p>
          <a:p>
            <a:pPr marL="914400" lvl="2" indent="0">
              <a:buNone/>
            </a:pPr>
            <a:r>
              <a:rPr lang="en-US" sz="2800" i="1" dirty="0"/>
              <a:t>Process streaming data from remote Raspberry Pi sensor</a:t>
            </a:r>
          </a:p>
        </p:txBody>
      </p:sp>
      <p:sp>
        <p:nvSpPr>
          <p:cNvPr id="3" name="Title 2"/>
          <p:cNvSpPr>
            <a:spLocks noGrp="1"/>
          </p:cNvSpPr>
          <p:nvPr>
            <p:ph type="title"/>
          </p:nvPr>
        </p:nvSpPr>
        <p:spPr/>
        <p:txBody>
          <a:bodyPr>
            <a:normAutofit fontScale="90000"/>
          </a:bodyPr>
          <a:lstStyle/>
          <a:p>
            <a:r>
              <a:rPr lang="en-US" sz="4000" b="1" dirty="0"/>
              <a:t>Module 4</a:t>
            </a:r>
            <a:r>
              <a:rPr lang="en-US" sz="4000" dirty="0"/>
              <a:t>: Real-time data acquisition and processing </a:t>
            </a:r>
          </a:p>
        </p:txBody>
      </p:sp>
      <p:grpSp>
        <p:nvGrpSpPr>
          <p:cNvPr id="14" name="Group 13"/>
          <p:cNvGrpSpPr/>
          <p:nvPr/>
        </p:nvGrpSpPr>
        <p:grpSpPr>
          <a:xfrm>
            <a:off x="25927207" y="4735485"/>
            <a:ext cx="7208681" cy="4399758"/>
            <a:chOff x="6923213" y="8388505"/>
            <a:chExt cx="4622683" cy="2821416"/>
          </a:xfrm>
        </p:grpSpPr>
        <p:sp>
          <p:nvSpPr>
            <p:cNvPr id="15" name="TextBox 14"/>
            <p:cNvSpPr txBox="1"/>
            <p:nvPr/>
          </p:nvSpPr>
          <p:spPr>
            <a:xfrm rot="16200000">
              <a:off x="10440355" y="9651983"/>
              <a:ext cx="2033452" cy="177630"/>
            </a:xfrm>
            <a:prstGeom prst="rect">
              <a:avLst/>
            </a:prstGeom>
            <a:noFill/>
          </p:spPr>
          <p:txBody>
            <a:bodyPr wrap="none" rtlCol="0">
              <a:spAutoFit/>
            </a:bodyPr>
            <a:lstStyle/>
            <a:p>
              <a:r>
                <a:rPr lang="en-US" sz="1200" dirty="0"/>
                <a:t>credit: oxford creativity, https://</a:t>
              </a:r>
              <a:r>
                <a:rPr lang="en-US" sz="1200" dirty="0" err="1"/>
                <a:t>www.triz.co.uk</a:t>
              </a:r>
              <a:r>
                <a:rPr lang="en-US" sz="1200" dirty="0"/>
                <a:t>/</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213" y="8388505"/>
              <a:ext cx="4410759" cy="2821416"/>
            </a:xfrm>
            <a:prstGeom prst="rect">
              <a:avLst/>
            </a:prstGeom>
          </p:spPr>
        </p:pic>
      </p:grpSp>
      <p:pic>
        <p:nvPicPr>
          <p:cNvPr id="9" name="Picture 8" descr="https://datascience.ch/wp-content/uploads/2014/04/Olivierv3.jpg">
            <a:extLst>
              <a:ext uri="{FF2B5EF4-FFF2-40B4-BE49-F238E27FC236}">
                <a16:creationId xmlns:a16="http://schemas.microsoft.com/office/drawing/2014/main" id="{CF5FE530-EF7E-D749-B6A4-334EFCAC11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26834" y="1073623"/>
            <a:ext cx="1144429" cy="11247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EE3A4A0-EE15-AC4A-9F47-5155379E3A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5008" y="1582339"/>
            <a:ext cx="1380010" cy="920005"/>
          </a:xfrm>
          <a:prstGeom prst="rect">
            <a:avLst/>
          </a:prstGeom>
        </p:spPr>
      </p:pic>
      <p:pic>
        <p:nvPicPr>
          <p:cNvPr id="19" name="Picture 18">
            <a:extLst>
              <a:ext uri="{FF2B5EF4-FFF2-40B4-BE49-F238E27FC236}">
                <a16:creationId xmlns:a16="http://schemas.microsoft.com/office/drawing/2014/main" id="{94D10D24-AA23-4342-9624-A94ADDB74A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65213" y="3706089"/>
            <a:ext cx="1022430" cy="1348903"/>
          </a:xfrm>
          <a:prstGeom prst="rect">
            <a:avLst/>
          </a:prstGeom>
        </p:spPr>
      </p:pic>
      <p:grpSp>
        <p:nvGrpSpPr>
          <p:cNvPr id="6" name="Group 5">
            <a:extLst>
              <a:ext uri="{FF2B5EF4-FFF2-40B4-BE49-F238E27FC236}">
                <a16:creationId xmlns:a16="http://schemas.microsoft.com/office/drawing/2014/main" id="{8B0E024F-7EA3-D343-8E20-9583021C446C}"/>
              </a:ext>
            </a:extLst>
          </p:cNvPr>
          <p:cNvGrpSpPr/>
          <p:nvPr/>
        </p:nvGrpSpPr>
        <p:grpSpPr>
          <a:xfrm>
            <a:off x="9399269" y="2314198"/>
            <a:ext cx="2535227" cy="2170967"/>
            <a:chOff x="9341844" y="1761458"/>
            <a:chExt cx="2535227" cy="2170967"/>
          </a:xfrm>
        </p:grpSpPr>
        <p:pic>
          <p:nvPicPr>
            <p:cNvPr id="8" name="Picture 2" descr="ésultat de recherche d'images pour &quot;Julien Eberle&quot;">
              <a:extLst>
                <a:ext uri="{FF2B5EF4-FFF2-40B4-BE49-F238E27FC236}">
                  <a16:creationId xmlns:a16="http://schemas.microsoft.com/office/drawing/2014/main" id="{31EBFD61-38EF-0E40-9CA9-38280023FDB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97804" y="1761458"/>
              <a:ext cx="1029975" cy="10299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9B9DE2D-60BD-FB4C-A88C-8081B4B24267}"/>
                </a:ext>
              </a:extLst>
            </p:cNvPr>
            <p:cNvSpPr txBox="1"/>
            <p:nvPr/>
          </p:nvSpPr>
          <p:spPr>
            <a:xfrm>
              <a:off x="10601016" y="2758312"/>
              <a:ext cx="1276055" cy="307777"/>
            </a:xfrm>
            <a:prstGeom prst="rect">
              <a:avLst/>
            </a:prstGeom>
            <a:noFill/>
          </p:spPr>
          <p:txBody>
            <a:bodyPr wrap="none" rtlCol="0">
              <a:spAutoFit/>
            </a:bodyPr>
            <a:lstStyle/>
            <a:p>
              <a:r>
                <a:rPr lang="en-US" sz="1400" dirty="0"/>
                <a:t>Weeks 10 &amp; 11</a:t>
              </a:r>
            </a:p>
          </p:txBody>
        </p:sp>
        <p:pic>
          <p:nvPicPr>
            <p:cNvPr id="17" name="Picture 16">
              <a:extLst>
                <a:ext uri="{FF2B5EF4-FFF2-40B4-BE49-F238E27FC236}">
                  <a16:creationId xmlns:a16="http://schemas.microsoft.com/office/drawing/2014/main" id="{EB223FAA-8102-C243-B7BD-7C8BA4C92A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68657" y="2210251"/>
              <a:ext cx="1022430" cy="1426289"/>
            </a:xfrm>
            <a:prstGeom prst="rect">
              <a:avLst/>
            </a:prstGeom>
          </p:spPr>
        </p:pic>
        <p:sp>
          <p:nvSpPr>
            <p:cNvPr id="21" name="TextBox 20">
              <a:extLst>
                <a:ext uri="{FF2B5EF4-FFF2-40B4-BE49-F238E27FC236}">
                  <a16:creationId xmlns:a16="http://schemas.microsoft.com/office/drawing/2014/main" id="{633FCC3F-F003-8240-AEB2-E9BA278D9FE0}"/>
                </a:ext>
              </a:extLst>
            </p:cNvPr>
            <p:cNvSpPr txBox="1"/>
            <p:nvPr/>
          </p:nvSpPr>
          <p:spPr>
            <a:xfrm>
              <a:off x="9341844" y="3624648"/>
              <a:ext cx="1276055" cy="307777"/>
            </a:xfrm>
            <a:prstGeom prst="rect">
              <a:avLst/>
            </a:prstGeom>
            <a:noFill/>
          </p:spPr>
          <p:txBody>
            <a:bodyPr wrap="none" rtlCol="0">
              <a:spAutoFit/>
            </a:bodyPr>
            <a:lstStyle/>
            <a:p>
              <a:r>
                <a:rPr lang="en-US" sz="1400" dirty="0"/>
                <a:t>Weeks 10 &amp; 11</a:t>
              </a:r>
            </a:p>
          </p:txBody>
        </p:sp>
      </p:grpSp>
    </p:spTree>
    <p:extLst>
      <p:ext uri="{BB962C8B-B14F-4D97-AF65-F5344CB8AC3E}">
        <p14:creationId xmlns:p14="http://schemas.microsoft.com/office/powerpoint/2010/main" val="1795610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621" y="1206499"/>
            <a:ext cx="11303875" cy="5356213"/>
          </a:xfrm>
        </p:spPr>
        <p:txBody>
          <a:bodyPr>
            <a:normAutofit/>
          </a:bodyPr>
          <a:lstStyle/>
          <a:p>
            <a:r>
              <a:rPr lang="en-US" sz="3600" dirty="0"/>
              <a:t>Weeks #12 - #14</a:t>
            </a:r>
          </a:p>
          <a:p>
            <a:pPr lvl="1"/>
            <a:r>
              <a:rPr lang="en-US" sz="3200" dirty="0"/>
              <a:t>Choice of 3 projects in mobility</a:t>
            </a:r>
          </a:p>
          <a:p>
            <a:pPr lvl="2"/>
            <a:r>
              <a:rPr lang="en-US" sz="2800" dirty="0"/>
              <a:t>Live data from Dublin City</a:t>
            </a:r>
          </a:p>
          <a:p>
            <a:pPr lvl="2"/>
            <a:r>
              <a:rPr lang="en-US" sz="2800" dirty="0"/>
              <a:t>Historical data from Switzerland</a:t>
            </a:r>
          </a:p>
        </p:txBody>
      </p:sp>
      <p:sp>
        <p:nvSpPr>
          <p:cNvPr id="3" name="Title 2"/>
          <p:cNvSpPr>
            <a:spLocks noGrp="1"/>
          </p:cNvSpPr>
          <p:nvPr>
            <p:ph type="title"/>
          </p:nvPr>
        </p:nvSpPr>
        <p:spPr/>
        <p:txBody>
          <a:bodyPr>
            <a:normAutofit fontScale="90000"/>
          </a:bodyPr>
          <a:lstStyle/>
          <a:p>
            <a:r>
              <a:rPr lang="en-US" sz="4000" b="1" dirty="0"/>
              <a:t>Module 5</a:t>
            </a:r>
            <a:r>
              <a:rPr lang="en-US" sz="4000" dirty="0"/>
              <a:t>: Real-time data acquisition and processing </a:t>
            </a:r>
          </a:p>
        </p:txBody>
      </p:sp>
      <p:grpSp>
        <p:nvGrpSpPr>
          <p:cNvPr id="14" name="Group 13"/>
          <p:cNvGrpSpPr/>
          <p:nvPr/>
        </p:nvGrpSpPr>
        <p:grpSpPr>
          <a:xfrm>
            <a:off x="25927207" y="4735485"/>
            <a:ext cx="7208681" cy="4399758"/>
            <a:chOff x="6923213" y="8388505"/>
            <a:chExt cx="4622683" cy="2821416"/>
          </a:xfrm>
        </p:grpSpPr>
        <p:sp>
          <p:nvSpPr>
            <p:cNvPr id="15" name="TextBox 14"/>
            <p:cNvSpPr txBox="1"/>
            <p:nvPr/>
          </p:nvSpPr>
          <p:spPr>
            <a:xfrm rot="16200000">
              <a:off x="10440355" y="9651983"/>
              <a:ext cx="2033452" cy="177630"/>
            </a:xfrm>
            <a:prstGeom prst="rect">
              <a:avLst/>
            </a:prstGeom>
            <a:noFill/>
          </p:spPr>
          <p:txBody>
            <a:bodyPr wrap="none" rtlCol="0">
              <a:spAutoFit/>
            </a:bodyPr>
            <a:lstStyle/>
            <a:p>
              <a:r>
                <a:rPr lang="en-US" sz="1200" dirty="0"/>
                <a:t>credit: oxford creativity, https://</a:t>
              </a:r>
              <a:r>
                <a:rPr lang="en-US" sz="1200" dirty="0" err="1"/>
                <a:t>www.triz.co.uk</a:t>
              </a:r>
              <a:r>
                <a:rPr lang="en-US" sz="1200" dirty="0"/>
                <a:t>/</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213" y="8388505"/>
              <a:ext cx="4410759" cy="2821416"/>
            </a:xfrm>
            <a:prstGeom prst="rect">
              <a:avLst/>
            </a:prstGeom>
          </p:spPr>
        </p:pic>
      </p:grpSp>
      <p:pic>
        <p:nvPicPr>
          <p:cNvPr id="9" name="Picture 8" descr="https://datascience.ch/wp-content/uploads/2014/04/Olivierv3.jpg">
            <a:extLst>
              <a:ext uri="{FF2B5EF4-FFF2-40B4-BE49-F238E27FC236}">
                <a16:creationId xmlns:a16="http://schemas.microsoft.com/office/drawing/2014/main" id="{CF5FE530-EF7E-D749-B6A4-334EFCAC11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15172" y="1042225"/>
            <a:ext cx="1144429" cy="11247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EE3A4A0-EE15-AC4A-9F47-5155379E3A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5008" y="1582339"/>
            <a:ext cx="1380010" cy="920005"/>
          </a:xfrm>
          <a:prstGeom prst="rect">
            <a:avLst/>
          </a:prstGeom>
        </p:spPr>
      </p:pic>
      <p:pic>
        <p:nvPicPr>
          <p:cNvPr id="19" name="Picture 18">
            <a:extLst>
              <a:ext uri="{FF2B5EF4-FFF2-40B4-BE49-F238E27FC236}">
                <a16:creationId xmlns:a16="http://schemas.microsoft.com/office/drawing/2014/main" id="{94D10D24-AA23-4342-9624-A94ADDB74A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65213" y="3706089"/>
            <a:ext cx="1022430" cy="1348903"/>
          </a:xfrm>
          <a:prstGeom prst="rect">
            <a:avLst/>
          </a:prstGeom>
        </p:spPr>
      </p:pic>
      <p:pic>
        <p:nvPicPr>
          <p:cNvPr id="20" name="Picture 18" descr="mage result for Sandra Savchenko - de Jong">
            <a:extLst>
              <a:ext uri="{FF2B5EF4-FFF2-40B4-BE49-F238E27FC236}">
                <a16:creationId xmlns:a16="http://schemas.microsoft.com/office/drawing/2014/main" id="{A3FED6D2-C0A6-554E-A6A1-C89E0636C4F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32294" y="4570295"/>
            <a:ext cx="1022430" cy="102243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0E024F-7EA3-D343-8E20-9583021C446C}"/>
              </a:ext>
            </a:extLst>
          </p:cNvPr>
          <p:cNvGrpSpPr/>
          <p:nvPr/>
        </p:nvGrpSpPr>
        <p:grpSpPr>
          <a:xfrm>
            <a:off x="9375457" y="2421542"/>
            <a:ext cx="2291850" cy="1783783"/>
            <a:chOff x="9468657" y="1852757"/>
            <a:chExt cx="2291850" cy="1783783"/>
          </a:xfrm>
        </p:grpSpPr>
        <p:pic>
          <p:nvPicPr>
            <p:cNvPr id="8" name="Picture 2" descr="ésultat de recherche d'images pour &quot;Julien Eberle&quot;">
              <a:extLst>
                <a:ext uri="{FF2B5EF4-FFF2-40B4-BE49-F238E27FC236}">
                  <a16:creationId xmlns:a16="http://schemas.microsoft.com/office/drawing/2014/main" id="{31EBFD61-38EF-0E40-9CA9-38280023FDB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730532" y="1852757"/>
              <a:ext cx="1029975" cy="10299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B223FAA-8102-C243-B7BD-7C8BA4C92A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68657" y="2210251"/>
              <a:ext cx="1022430" cy="1426289"/>
            </a:xfrm>
            <a:prstGeom prst="rect">
              <a:avLst/>
            </a:prstGeom>
          </p:spPr>
        </p:pic>
      </p:grpSp>
      <p:grpSp>
        <p:nvGrpSpPr>
          <p:cNvPr id="4" name="Group 3">
            <a:extLst>
              <a:ext uri="{FF2B5EF4-FFF2-40B4-BE49-F238E27FC236}">
                <a16:creationId xmlns:a16="http://schemas.microsoft.com/office/drawing/2014/main" id="{31FF492A-40F5-1444-8413-E55A441CC568}"/>
              </a:ext>
            </a:extLst>
          </p:cNvPr>
          <p:cNvGrpSpPr/>
          <p:nvPr/>
        </p:nvGrpSpPr>
        <p:grpSpPr>
          <a:xfrm>
            <a:off x="2090185" y="3371371"/>
            <a:ext cx="6468021" cy="3367241"/>
            <a:chOff x="1527664" y="3383384"/>
            <a:chExt cx="6468021" cy="3367241"/>
          </a:xfrm>
        </p:grpSpPr>
        <p:pic>
          <p:nvPicPr>
            <p:cNvPr id="22" name="Picture 21" descr="Bus AVL -- Zoomed.png">
              <a:extLst>
                <a:ext uri="{FF2B5EF4-FFF2-40B4-BE49-F238E27FC236}">
                  <a16:creationId xmlns:a16="http://schemas.microsoft.com/office/drawing/2014/main" id="{7AA728F0-DE8A-9D41-BD78-D98EE2A410C3}"/>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27664" y="3383384"/>
              <a:ext cx="6468021" cy="336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40">
              <a:extLst>
                <a:ext uri="{FF2B5EF4-FFF2-40B4-BE49-F238E27FC236}">
                  <a16:creationId xmlns:a16="http://schemas.microsoft.com/office/drawing/2014/main" id="{D58D2879-3D17-A942-A649-9E6246A11886}"/>
                </a:ext>
              </a:extLst>
            </p:cNvPr>
            <p:cNvGrpSpPr>
              <a:grpSpLocks/>
            </p:cNvGrpSpPr>
            <p:nvPr/>
          </p:nvGrpSpPr>
          <p:grpSpPr bwMode="auto">
            <a:xfrm>
              <a:off x="2151787" y="4701443"/>
              <a:ext cx="4850175" cy="1428759"/>
              <a:chOff x="4135135" y="3845966"/>
              <a:chExt cx="3997995" cy="1570109"/>
            </a:xfrm>
          </p:grpSpPr>
          <p:sp>
            <p:nvSpPr>
              <p:cNvPr id="24" name="Oval 23">
                <a:extLst>
                  <a:ext uri="{FF2B5EF4-FFF2-40B4-BE49-F238E27FC236}">
                    <a16:creationId xmlns:a16="http://schemas.microsoft.com/office/drawing/2014/main" id="{E14D18ED-380E-114C-A808-040A715B1216}"/>
                  </a:ext>
                </a:extLst>
              </p:cNvPr>
              <p:cNvSpPr/>
              <p:nvPr/>
            </p:nvSpPr>
            <p:spPr bwMode="auto">
              <a:xfrm>
                <a:off x="4135135" y="4671504"/>
                <a:ext cx="1154305" cy="744571"/>
              </a:xfrm>
              <a:prstGeom prst="ellipse">
                <a:avLst/>
              </a:prstGeom>
              <a:noFill/>
              <a:ln w="19050" cap="flat" cmpd="sng" algn="ctr">
                <a:solidFill>
                  <a:srgbClr val="FF0000"/>
                </a:solidFill>
                <a:prstDash val="solid"/>
                <a:round/>
                <a:headEnd type="none" w="med" len="med"/>
                <a:tailEnd type="none" w="med" len="med"/>
              </a:ln>
              <a:effectLst>
                <a:prstShdw prst="shdw17" dist="17961" dir="2700000">
                  <a:schemeClr val="tx1">
                    <a:gamma/>
                    <a:shade val="60000"/>
                    <a:invGamma/>
                    <a:alpha val="74998"/>
                  </a:schemeClr>
                </a:prstShdw>
              </a:effectLst>
            </p:spPr>
            <p:txBody>
              <a:bodyPr/>
              <a:lstStyle/>
              <a:p>
                <a:pPr>
                  <a:defRPr/>
                </a:pPr>
                <a:endParaRPr lang="en-US" sz="2400">
                  <a:ea typeface="Arial Unicode MS" charset="0"/>
                  <a:cs typeface="Arial" charset="0"/>
                </a:endParaRPr>
              </a:p>
            </p:txBody>
          </p:sp>
          <p:sp>
            <p:nvSpPr>
              <p:cNvPr id="25" name="Oval 24">
                <a:extLst>
                  <a:ext uri="{FF2B5EF4-FFF2-40B4-BE49-F238E27FC236}">
                    <a16:creationId xmlns:a16="http://schemas.microsoft.com/office/drawing/2014/main" id="{892E5629-4210-EF4E-8307-57E6EE7A3327}"/>
                  </a:ext>
                </a:extLst>
              </p:cNvPr>
              <p:cNvSpPr/>
              <p:nvPr/>
            </p:nvSpPr>
            <p:spPr bwMode="auto">
              <a:xfrm rot="19648593">
                <a:off x="6502494" y="4382566"/>
                <a:ext cx="665274" cy="371492"/>
              </a:xfrm>
              <a:prstGeom prst="ellipse">
                <a:avLst/>
              </a:prstGeom>
              <a:noFill/>
              <a:ln w="19050" cap="flat" cmpd="sng" algn="ctr">
                <a:solidFill>
                  <a:srgbClr val="FF0000"/>
                </a:solidFill>
                <a:prstDash val="solid"/>
                <a:round/>
                <a:headEnd type="none" w="med" len="med"/>
                <a:tailEnd type="none" w="med" len="med"/>
              </a:ln>
              <a:effectLst>
                <a:prstShdw prst="shdw17" dist="17961" dir="2700000">
                  <a:schemeClr val="tx1">
                    <a:gamma/>
                    <a:shade val="60000"/>
                    <a:invGamma/>
                    <a:alpha val="74998"/>
                  </a:schemeClr>
                </a:prstShdw>
              </a:effectLst>
            </p:spPr>
            <p:txBody>
              <a:bodyPr/>
              <a:lstStyle/>
              <a:p>
                <a:pPr>
                  <a:defRPr/>
                </a:pPr>
                <a:endParaRPr lang="en-US" sz="2400">
                  <a:ea typeface="Arial Unicode MS" charset="0"/>
                  <a:cs typeface="Arial" charset="0"/>
                </a:endParaRPr>
              </a:p>
            </p:txBody>
          </p:sp>
          <p:sp>
            <p:nvSpPr>
              <p:cNvPr id="26" name="Oval 25">
                <a:extLst>
                  <a:ext uri="{FF2B5EF4-FFF2-40B4-BE49-F238E27FC236}">
                    <a16:creationId xmlns:a16="http://schemas.microsoft.com/office/drawing/2014/main" id="{1F938C35-BBB2-CE4F-965E-620A12DE94EB}"/>
                  </a:ext>
                </a:extLst>
              </p:cNvPr>
              <p:cNvSpPr/>
              <p:nvPr/>
            </p:nvSpPr>
            <p:spPr bwMode="auto">
              <a:xfrm rot="2760966">
                <a:off x="7670330" y="3935640"/>
                <a:ext cx="552475" cy="373126"/>
              </a:xfrm>
              <a:prstGeom prst="ellipse">
                <a:avLst/>
              </a:prstGeom>
              <a:noFill/>
              <a:ln w="19050" cap="flat" cmpd="sng" algn="ctr">
                <a:solidFill>
                  <a:srgbClr val="FF0000"/>
                </a:solidFill>
                <a:prstDash val="solid"/>
                <a:round/>
                <a:headEnd type="none" w="med" len="med"/>
                <a:tailEnd type="none" w="med" len="med"/>
              </a:ln>
              <a:effectLst>
                <a:prstShdw prst="shdw17" dist="17961" dir="2700000">
                  <a:schemeClr val="tx1">
                    <a:gamma/>
                    <a:shade val="60000"/>
                    <a:invGamma/>
                    <a:alpha val="74998"/>
                  </a:schemeClr>
                </a:prstShdw>
              </a:effectLst>
            </p:spPr>
            <p:txBody>
              <a:bodyPr/>
              <a:lstStyle/>
              <a:p>
                <a:pPr>
                  <a:defRPr/>
                </a:pPr>
                <a:endParaRPr lang="en-US" sz="2400">
                  <a:ea typeface="Arial Unicode MS" charset="0"/>
                  <a:cs typeface="Arial" charset="0"/>
                </a:endParaRPr>
              </a:p>
            </p:txBody>
          </p:sp>
        </p:grpSp>
      </p:grpSp>
    </p:spTree>
    <p:extLst>
      <p:ext uri="{BB962C8B-B14F-4D97-AF65-F5344CB8AC3E}">
        <p14:creationId xmlns:p14="http://schemas.microsoft.com/office/powerpoint/2010/main" val="47717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27B0-C37F-4046-B120-56DE08664E94}"/>
              </a:ext>
            </a:extLst>
          </p:cNvPr>
          <p:cNvSpPr>
            <a:spLocks noGrp="1"/>
          </p:cNvSpPr>
          <p:nvPr>
            <p:ph type="ctrTitle"/>
          </p:nvPr>
        </p:nvSpPr>
        <p:spPr/>
        <p:txBody>
          <a:bodyPr>
            <a:normAutofit/>
          </a:bodyPr>
          <a:lstStyle/>
          <a:p>
            <a:r>
              <a:rPr lang="en-US" dirty="0"/>
              <a:t>Today’s lab</a:t>
            </a:r>
            <a:br>
              <a:rPr lang="en-US" sz="4800" dirty="0"/>
            </a:br>
            <a:r>
              <a:rPr lang="en-US" sz="4400" dirty="0"/>
              <a:t>week #1</a:t>
            </a:r>
            <a:br>
              <a:rPr lang="en-US" sz="4400" dirty="0"/>
            </a:br>
            <a:br>
              <a:rPr lang="en-US" sz="4400" dirty="0"/>
            </a:br>
            <a:r>
              <a:rPr lang="en-US" sz="3600" dirty="0"/>
              <a:t>overview </a:t>
            </a:r>
            <a:r>
              <a:rPr lang="en-US" sz="3600" dirty="0" err="1"/>
              <a:t>jupyter</a:t>
            </a:r>
            <a:r>
              <a:rPr lang="en-US" sz="3600" dirty="0"/>
              <a:t> notebook</a:t>
            </a:r>
            <a:br>
              <a:rPr lang="en-US" sz="3600" dirty="0"/>
            </a:br>
            <a:r>
              <a:rPr lang="en-US" sz="3600" dirty="0"/>
              <a:t>crash course Python 3.x</a:t>
            </a:r>
            <a:endParaRPr lang="en-US" sz="4000" dirty="0"/>
          </a:p>
        </p:txBody>
      </p:sp>
    </p:spTree>
    <p:extLst>
      <p:ext uri="{BB962C8B-B14F-4D97-AF65-F5344CB8AC3E}">
        <p14:creationId xmlns:p14="http://schemas.microsoft.com/office/powerpoint/2010/main" val="217849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Instant Quiz</a:t>
            </a:r>
          </a:p>
        </p:txBody>
      </p:sp>
      <p:pic>
        <p:nvPicPr>
          <p:cNvPr id="6" name="Picture 5">
            <a:extLst>
              <a:ext uri="{FF2B5EF4-FFF2-40B4-BE49-F238E27FC236}">
                <a16:creationId xmlns:a16="http://schemas.microsoft.com/office/drawing/2014/main" id="{F78EB00F-8924-0A40-9F86-D9A64B4DB4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5233" y="1863670"/>
            <a:ext cx="5366767" cy="3893195"/>
          </a:xfrm>
          <a:prstGeom prst="rect">
            <a:avLst/>
          </a:prstGeom>
        </p:spPr>
      </p:pic>
      <p:pic>
        <p:nvPicPr>
          <p:cNvPr id="1030" name="Picture 6" descr="python-developers b02fb">
            <a:extLst>
              <a:ext uri="{FF2B5EF4-FFF2-40B4-BE49-F238E27FC236}">
                <a16:creationId xmlns:a16="http://schemas.microsoft.com/office/drawing/2014/main" id="{F2E5E57A-8419-F04B-AB4F-F25A0A8462F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72021" y="1219600"/>
            <a:ext cx="2260600" cy="12408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ésultat de recherche d'images pour &quot;docker&quot;">
            <a:extLst>
              <a:ext uri="{FF2B5EF4-FFF2-40B4-BE49-F238E27FC236}">
                <a16:creationId xmlns:a16="http://schemas.microsoft.com/office/drawing/2014/main" id="{5E385E3F-6779-814C-8C83-BE295C7CE0F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858" y="4616754"/>
            <a:ext cx="1665837" cy="14229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ésultat de recherche d'images pour &quot;git&quot;">
            <a:extLst>
              <a:ext uri="{FF2B5EF4-FFF2-40B4-BE49-F238E27FC236}">
                <a16:creationId xmlns:a16="http://schemas.microsoft.com/office/drawing/2014/main" id="{8A5A7532-6195-3E43-AA1A-976F2A1153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10319" y="3386054"/>
            <a:ext cx="1369526" cy="5727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ésultat de recherche d'images pour &quot;kaggle&quot;">
            <a:extLst>
              <a:ext uri="{FF2B5EF4-FFF2-40B4-BE49-F238E27FC236}">
                <a16:creationId xmlns:a16="http://schemas.microsoft.com/office/drawing/2014/main" id="{30F28BB8-BE88-B54C-BC60-F514DD3C8A5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44157" y="5894173"/>
            <a:ext cx="2076773" cy="7441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ésultat de recherche d'images pour &quot;anaconda python&quot;">
            <a:extLst>
              <a:ext uri="{FF2B5EF4-FFF2-40B4-BE49-F238E27FC236}">
                <a16:creationId xmlns:a16="http://schemas.microsoft.com/office/drawing/2014/main" id="{CDC7A254-649D-4D4C-903C-4F33CEF7C9E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70879" y="755336"/>
            <a:ext cx="2120684" cy="1060342"/>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4">
            <a:extLst>
              <a:ext uri="{FF2B5EF4-FFF2-40B4-BE49-F238E27FC236}">
                <a16:creationId xmlns:a16="http://schemas.microsoft.com/office/drawing/2014/main" id="{1C23E66A-C1C1-134C-A1B7-04E680BCBE73}"/>
              </a:ext>
            </a:extLst>
          </p:cNvPr>
          <p:cNvSpPr>
            <a:spLocks noGrp="1"/>
          </p:cNvSpPr>
          <p:nvPr>
            <p:ph idx="1"/>
          </p:nvPr>
        </p:nvSpPr>
        <p:spPr>
          <a:xfrm>
            <a:off x="838200" y="1176795"/>
            <a:ext cx="10515600" cy="5046662"/>
          </a:xfrm>
        </p:spPr>
        <p:txBody>
          <a:bodyPr>
            <a:noAutofit/>
          </a:bodyPr>
          <a:lstStyle/>
          <a:p>
            <a:r>
              <a:rPr lang="en-US" sz="3200" dirty="0"/>
              <a:t>Python &amp; Anaconda</a:t>
            </a:r>
          </a:p>
          <a:p>
            <a:r>
              <a:rPr lang="en-US" sz="3200" dirty="0" err="1"/>
              <a:t>Jupyter</a:t>
            </a:r>
            <a:r>
              <a:rPr lang="en-US" sz="3200" dirty="0"/>
              <a:t> Notebooks</a:t>
            </a:r>
          </a:p>
          <a:p>
            <a:r>
              <a:rPr lang="en-US" sz="3200" dirty="0" err="1"/>
              <a:t>Git</a:t>
            </a:r>
            <a:r>
              <a:rPr lang="en-US" sz="3200" dirty="0"/>
              <a:t>(Lab/Hub)</a:t>
            </a:r>
          </a:p>
          <a:p>
            <a:r>
              <a:rPr lang="en-US" sz="3200" dirty="0"/>
              <a:t>Docker containers</a:t>
            </a:r>
          </a:p>
          <a:p>
            <a:r>
              <a:rPr lang="en-US" sz="3200" dirty="0" err="1"/>
              <a:t>Kaggle</a:t>
            </a:r>
            <a:endParaRPr lang="en-US" sz="3200" dirty="0"/>
          </a:p>
          <a:p>
            <a:endParaRPr lang="en-US" sz="3200" dirty="0">
              <a:solidFill>
                <a:schemeClr val="tx1"/>
              </a:solidFill>
            </a:endParaRPr>
          </a:p>
          <a:p>
            <a:endParaRPr lang="en-US" dirty="0"/>
          </a:p>
        </p:txBody>
      </p:sp>
    </p:spTree>
    <p:extLst>
      <p:ext uri="{BB962C8B-B14F-4D97-AF65-F5344CB8AC3E}">
        <p14:creationId xmlns:p14="http://schemas.microsoft.com/office/powerpoint/2010/main" val="4058278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282701"/>
            <a:ext cx="10515600" cy="4894262"/>
          </a:xfrm>
        </p:spPr>
        <p:txBody>
          <a:bodyPr>
            <a:normAutofit lnSpcReduction="10000"/>
          </a:bodyPr>
          <a:lstStyle/>
          <a:p>
            <a:r>
              <a:rPr lang="en-US" sz="3200" dirty="0"/>
              <a:t>Head over to the course webpage</a:t>
            </a:r>
          </a:p>
          <a:p>
            <a:pPr lvl="1"/>
            <a:r>
              <a:rPr lang="en-US" sz="2800" dirty="0">
                <a:hlinkClick r:id="rId3"/>
              </a:rPr>
              <a:t>https://dslab2018.github.io/</a:t>
            </a:r>
            <a:endParaRPr lang="en-US" sz="2800" dirty="0"/>
          </a:p>
          <a:p>
            <a:pPr marL="0" indent="0">
              <a:buNone/>
            </a:pPr>
            <a:endParaRPr lang="en-US" sz="1600" dirty="0"/>
          </a:p>
          <a:p>
            <a:r>
              <a:rPr lang="en-US" sz="3200" dirty="0"/>
              <a:t>Configure &amp; Run Oracle </a:t>
            </a:r>
            <a:r>
              <a:rPr lang="en-US" sz="3200" dirty="0" err="1"/>
              <a:t>VirtualBox</a:t>
            </a:r>
            <a:endParaRPr lang="en-US" sz="3200" dirty="0"/>
          </a:p>
          <a:p>
            <a:r>
              <a:rPr lang="en-US" sz="3200" dirty="0"/>
              <a:t>Download, configure &amp; start the </a:t>
            </a:r>
            <a:r>
              <a:rPr lang="en-US" sz="3200" dirty="0" err="1"/>
              <a:t>DSLab</a:t>
            </a:r>
            <a:r>
              <a:rPr lang="en-US" sz="3200" dirty="0"/>
              <a:t> VM</a:t>
            </a:r>
          </a:p>
          <a:p>
            <a:pPr lvl="1"/>
            <a:r>
              <a:rPr lang="en-US" sz="2800" dirty="0"/>
              <a:t>Ubuntu </a:t>
            </a:r>
            <a:r>
              <a:rPr lang="en-US" sz="2800" dirty="0" err="1"/>
              <a:t>linux</a:t>
            </a:r>
            <a:endParaRPr lang="en-US" sz="2800" dirty="0"/>
          </a:p>
          <a:p>
            <a:pPr lvl="1"/>
            <a:r>
              <a:rPr lang="en-US" sz="2800" dirty="0"/>
              <a:t>Anaconda (Python 3), </a:t>
            </a:r>
            <a:r>
              <a:rPr lang="en-US" sz="2800" dirty="0" err="1"/>
              <a:t>git</a:t>
            </a:r>
            <a:r>
              <a:rPr lang="en-US" sz="2800" dirty="0"/>
              <a:t>, Docker, Spark / </a:t>
            </a:r>
            <a:r>
              <a:rPr lang="en-US" sz="2800" dirty="0" err="1"/>
              <a:t>pySpark</a:t>
            </a:r>
            <a:r>
              <a:rPr lang="en-US" sz="2800" dirty="0"/>
              <a:t>, </a:t>
            </a:r>
            <a:r>
              <a:rPr lang="en-US" sz="2800" dirty="0" err="1"/>
              <a:t>pyCharm</a:t>
            </a:r>
            <a:endParaRPr lang="en-US" sz="2800" dirty="0"/>
          </a:p>
          <a:p>
            <a:pPr lvl="1"/>
            <a:r>
              <a:rPr lang="en-US" sz="2800" i="1" dirty="0"/>
              <a:t>{</a:t>
            </a:r>
            <a:r>
              <a:rPr lang="en-US" sz="2800" i="1" u="sng" dirty="0"/>
              <a:t>username</a:t>
            </a:r>
            <a:r>
              <a:rPr lang="en-US" sz="2800" i="1" dirty="0"/>
              <a:t>: student, </a:t>
            </a:r>
            <a:r>
              <a:rPr lang="en-US" sz="2800" i="1" u="sng" dirty="0"/>
              <a:t>password</a:t>
            </a:r>
            <a:r>
              <a:rPr lang="en-US" sz="2800" i="1" dirty="0"/>
              <a:t>: student}</a:t>
            </a:r>
          </a:p>
          <a:p>
            <a:endParaRPr lang="en-US" sz="900" dirty="0"/>
          </a:p>
          <a:p>
            <a:r>
              <a:rPr lang="en-US" sz="3200" dirty="0"/>
              <a:t>Open a terminal</a:t>
            </a:r>
          </a:p>
          <a:p>
            <a:r>
              <a:rPr lang="en-US" sz="3200" dirty="0"/>
              <a:t>Run: </a:t>
            </a:r>
            <a:r>
              <a:rPr lang="en-US" sz="3200" dirty="0">
                <a:latin typeface="Courier New" panose="02070309020205020404" pitchFamily="49" charset="0"/>
                <a:cs typeface="Courier New" panose="02070309020205020404" pitchFamily="49" charset="0"/>
              </a:rPr>
              <a:t>~ </a:t>
            </a:r>
            <a:r>
              <a:rPr lang="en-US" sz="3200" dirty="0" err="1">
                <a:latin typeface="Courier New" panose="02070309020205020404" pitchFamily="49" charset="0"/>
                <a:cs typeface="Courier New" panose="02070309020205020404" pitchFamily="49" charset="0"/>
              </a:rPr>
              <a:t>jupyter</a:t>
            </a:r>
            <a:r>
              <a:rPr lang="en-US" sz="3200" dirty="0">
                <a:latin typeface="Courier New" panose="02070309020205020404" pitchFamily="49" charset="0"/>
                <a:cs typeface="Courier New" panose="02070309020205020404" pitchFamily="49" charset="0"/>
              </a:rPr>
              <a:t> notebook</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Start your engines!</a:t>
            </a:r>
          </a:p>
        </p:txBody>
      </p:sp>
    </p:spTree>
    <p:extLst>
      <p:ext uri="{BB962C8B-B14F-4D97-AF65-F5344CB8AC3E}">
        <p14:creationId xmlns:p14="http://schemas.microsoft.com/office/powerpoint/2010/main" val="1949807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9668-4611-284B-AD70-483EA63F2643}"/>
              </a:ext>
            </a:extLst>
          </p:cNvPr>
          <p:cNvSpPr>
            <a:spLocks noGrp="1"/>
          </p:cNvSpPr>
          <p:nvPr>
            <p:ph type="ctrTitle"/>
          </p:nvPr>
        </p:nvSpPr>
        <p:spPr>
          <a:xfrm>
            <a:off x="320965" y="4856484"/>
            <a:ext cx="11550067" cy="2001516"/>
          </a:xfrm>
        </p:spPr>
        <p:txBody>
          <a:bodyPr>
            <a:normAutofit/>
          </a:bodyPr>
          <a:lstStyle/>
          <a:p>
            <a:r>
              <a:rPr lang="en-US" sz="4000" dirty="0"/>
              <a:t>Overview of </a:t>
            </a:r>
            <a:r>
              <a:rPr lang="en-US" sz="4000" dirty="0" err="1"/>
              <a:t>jupyter</a:t>
            </a:r>
            <a:r>
              <a:rPr lang="en-US" sz="4000" dirty="0"/>
              <a:t> notebook</a:t>
            </a:r>
          </a:p>
        </p:txBody>
      </p:sp>
      <p:pic>
        <p:nvPicPr>
          <p:cNvPr id="2050" name="Picture 2" descr="example notebook of Lorenz differential equations">
            <a:extLst>
              <a:ext uri="{FF2B5EF4-FFF2-40B4-BE49-F238E27FC236}">
                <a16:creationId xmlns:a16="http://schemas.microsoft.com/office/drawing/2014/main" id="{5244CF73-629B-2B49-B665-EE79423728E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64148" y="0"/>
            <a:ext cx="5491732" cy="3889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73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052424"/>
            <a:ext cx="11036300" cy="5520904"/>
          </a:xfrm>
        </p:spPr>
        <p:txBody>
          <a:bodyPr>
            <a:normAutofit/>
          </a:bodyPr>
          <a:lstStyle/>
          <a:p>
            <a:r>
              <a:rPr lang="en-US" sz="3200" dirty="0"/>
              <a:t>Open source web application</a:t>
            </a:r>
          </a:p>
          <a:p>
            <a:r>
              <a:rPr lang="en-US" sz="3200" dirty="0"/>
              <a:t>Development started in 2014 as spin-off from </a:t>
            </a:r>
            <a:r>
              <a:rPr lang="en-US" sz="3200" dirty="0" err="1"/>
              <a:t>IPython</a:t>
            </a:r>
            <a:endParaRPr lang="en-US" sz="3200" dirty="0"/>
          </a:p>
          <a:p>
            <a:pPr marL="0" indent="0">
              <a:buNone/>
            </a:pPr>
            <a:endParaRPr lang="en-US" sz="1050" dirty="0"/>
          </a:p>
          <a:p>
            <a:r>
              <a:rPr lang="en-US" sz="3200" dirty="0"/>
              <a:t>Notebooks denotes documents that contain both</a:t>
            </a:r>
          </a:p>
          <a:p>
            <a:pPr lvl="1"/>
            <a:r>
              <a:rPr lang="en-US" sz="2800" dirty="0"/>
              <a:t>Code, and rich text elements (figures, links, equations, </a:t>
            </a:r>
            <a:r>
              <a:rPr lang="en-US" sz="2800" dirty="0" err="1"/>
              <a:t>etc</a:t>
            </a:r>
            <a:r>
              <a:rPr lang="en-US" sz="2800" dirty="0"/>
              <a:t>)</a:t>
            </a:r>
          </a:p>
          <a:p>
            <a:pPr marL="0" indent="0">
              <a:buNone/>
            </a:pPr>
            <a:endParaRPr lang="en-US" sz="1050" dirty="0"/>
          </a:p>
          <a:p>
            <a:r>
              <a:rPr lang="en-US" sz="3200" dirty="0"/>
              <a:t>Notebook documents produced by the </a:t>
            </a:r>
            <a:r>
              <a:rPr lang="en-US" sz="3200" dirty="0" err="1"/>
              <a:t>Jupyter</a:t>
            </a:r>
            <a:r>
              <a:rPr lang="en-US" sz="3200" dirty="0"/>
              <a:t> Notebook App</a:t>
            </a:r>
          </a:p>
          <a:p>
            <a:pPr lvl="1"/>
            <a:r>
              <a:rPr lang="en-US" sz="2900" dirty="0"/>
              <a:t>Client-server application to edit and run notebooks</a:t>
            </a:r>
          </a:p>
          <a:p>
            <a:pPr lvl="1"/>
            <a:r>
              <a:rPr lang="en-US" sz="2900" dirty="0"/>
              <a:t>Two main components: the kernels and a dashboard</a:t>
            </a:r>
          </a:p>
          <a:p>
            <a:pPr marL="457200" lvl="1" indent="0">
              <a:buNone/>
            </a:pPr>
            <a:endParaRPr lang="en-US" sz="1050" dirty="0"/>
          </a:p>
          <a:p>
            <a:r>
              <a:rPr lang="en-US" sz="3200" dirty="0" err="1"/>
              <a:t>Jupyter</a:t>
            </a:r>
            <a:r>
              <a:rPr lang="en-US" sz="3200" dirty="0"/>
              <a:t> is a loose acronym meaning Julia, Python and R</a:t>
            </a:r>
          </a:p>
          <a:p>
            <a:r>
              <a:rPr lang="en-US" sz="3200" dirty="0"/>
              <a:t>Nowadays, </a:t>
            </a:r>
            <a:r>
              <a:rPr lang="en-US" sz="3200" dirty="0" err="1"/>
              <a:t>Jupyter</a:t>
            </a:r>
            <a:r>
              <a:rPr lang="en-US" sz="3200" dirty="0"/>
              <a:t> supports </a:t>
            </a:r>
            <a:r>
              <a:rPr lang="en-US" sz="3200" dirty="0">
                <a:hlinkClick r:id="rId3"/>
              </a:rPr>
              <a:t>many other languages</a:t>
            </a:r>
            <a:endParaRPr lang="en-US" sz="3200" dirty="0"/>
          </a:p>
          <a:p>
            <a:endParaRPr lang="en-US" sz="3200"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What is a </a:t>
            </a:r>
            <a:r>
              <a:rPr lang="en-US" sz="4000" dirty="0" err="1"/>
              <a:t>Jupyter</a:t>
            </a:r>
            <a:r>
              <a:rPr lang="en-US" sz="4000" dirty="0"/>
              <a:t> notebook?</a:t>
            </a:r>
          </a:p>
        </p:txBody>
      </p:sp>
    </p:spTree>
    <p:extLst>
      <p:ext uri="{BB962C8B-B14F-4D97-AF65-F5344CB8AC3E}">
        <p14:creationId xmlns:p14="http://schemas.microsoft.com/office/powerpoint/2010/main" val="721634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396815" y="4295956"/>
            <a:ext cx="7315199" cy="2001327"/>
          </a:xfrm>
        </p:spPr>
        <p:txBody>
          <a:bodyPr>
            <a:normAutofit/>
          </a:bodyPr>
          <a:lstStyle/>
          <a:p>
            <a:r>
              <a:rPr lang="en-US" sz="2800" dirty="0"/>
              <a:t>The </a:t>
            </a:r>
            <a:r>
              <a:rPr lang="en-US" sz="2800" b="1" dirty="0"/>
              <a:t>notebook server </a:t>
            </a:r>
            <a:r>
              <a:rPr lang="en-US" sz="2800" dirty="0"/>
              <a:t>is responsible for saving and loading notebooks</a:t>
            </a:r>
          </a:p>
          <a:p>
            <a:r>
              <a:rPr lang="en-US" sz="2800" dirty="0"/>
              <a:t>The notebook is saved as a JSON file</a:t>
            </a:r>
          </a:p>
          <a:p>
            <a:r>
              <a:rPr lang="en-US" sz="2800" dirty="0"/>
              <a:t>The </a:t>
            </a:r>
            <a:r>
              <a:rPr lang="en-US" sz="2800" b="1" dirty="0"/>
              <a:t>kernel</a:t>
            </a:r>
            <a:r>
              <a:rPr lang="en-US" sz="2800" dirty="0"/>
              <a:t> gets sent cells of code to execute</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err="1"/>
              <a:t>Jupyter</a:t>
            </a:r>
            <a:r>
              <a:rPr lang="en-US" sz="4000" dirty="0"/>
              <a:t> is language-agnostic</a:t>
            </a:r>
          </a:p>
        </p:txBody>
      </p:sp>
      <p:pic>
        <p:nvPicPr>
          <p:cNvPr id="1026" name="Picture 2" descr="Résultat de recherche d'images pour &quot;jupyter architecture kernels&quot;">
            <a:extLst>
              <a:ext uri="{FF2B5EF4-FFF2-40B4-BE49-F238E27FC236}">
                <a16:creationId xmlns:a16="http://schemas.microsoft.com/office/drawing/2014/main" id="{B196A05D-C3C1-1643-AE70-B09966C09F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4548" y="755336"/>
            <a:ext cx="9517452" cy="53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942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552755"/>
            <a:ext cx="11036300" cy="4624208"/>
          </a:xfrm>
        </p:spPr>
        <p:txBody>
          <a:bodyPr>
            <a:normAutofit/>
          </a:bodyPr>
          <a:lstStyle/>
          <a:p>
            <a:r>
              <a:rPr lang="en-US" sz="3200" dirty="0"/>
              <a:t>We are running </a:t>
            </a:r>
            <a:r>
              <a:rPr lang="en-US" sz="3200" dirty="0" err="1"/>
              <a:t>Jupyter</a:t>
            </a:r>
            <a:r>
              <a:rPr lang="en-US" sz="3200" dirty="0"/>
              <a:t> on Python 3</a:t>
            </a:r>
          </a:p>
          <a:p>
            <a:r>
              <a:rPr lang="en-US" sz="3200" dirty="0"/>
              <a:t>Let’s set up a Python 2 kernel using </a:t>
            </a:r>
            <a:r>
              <a:rPr lang="en-US" sz="3200" dirty="0" err="1"/>
              <a:t>conda</a:t>
            </a:r>
            <a:endParaRPr lang="en-US" sz="3200" dirty="0"/>
          </a:p>
          <a:p>
            <a:endParaRPr lang="en-US" sz="3200" dirty="0"/>
          </a:p>
          <a:p>
            <a:pPr marL="0" indent="0">
              <a:buNone/>
            </a:pPr>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conda</a:t>
            </a:r>
            <a:r>
              <a:rPr lang="en-US" sz="2800" dirty="0">
                <a:latin typeface="Courier New" panose="02070309020205020404" pitchFamily="49" charset="0"/>
                <a:cs typeface="Courier New" panose="02070309020205020404" pitchFamily="49" charset="0"/>
              </a:rPr>
              <a:t> create -n ipykernel_py2 python=2 </a:t>
            </a:r>
            <a:r>
              <a:rPr lang="en-US" sz="2800" dirty="0" err="1">
                <a:latin typeface="Courier New" panose="02070309020205020404" pitchFamily="49" charset="0"/>
                <a:cs typeface="Courier New" panose="02070309020205020404" pitchFamily="49" charset="0"/>
              </a:rPr>
              <a:t>ipykernel</a:t>
            </a:r>
            <a:endParaRPr lang="en-US" sz="2800" dirty="0">
              <a:latin typeface="Courier New" panose="02070309020205020404" pitchFamily="49" charset="0"/>
              <a:cs typeface="Courier New" panose="02070309020205020404" pitchFamily="49" charset="0"/>
            </a:endParaRPr>
          </a:p>
          <a:p>
            <a:pPr marL="0" indent="0">
              <a:buNone/>
            </a:pPr>
            <a:r>
              <a:rPr lang="en-US" sz="2800" dirty="0">
                <a:latin typeface="Courier New" panose="02070309020205020404" pitchFamily="49" charset="0"/>
                <a:cs typeface="Courier New" panose="02070309020205020404" pitchFamily="49" charset="0"/>
              </a:rPr>
              <a:t>~ source activate ipykernel_py2</a:t>
            </a:r>
          </a:p>
          <a:p>
            <a:pPr marL="0" indent="0">
              <a:buNone/>
            </a:pPr>
            <a:r>
              <a:rPr lang="en-US" sz="2800" dirty="0">
                <a:latin typeface="Courier New" panose="02070309020205020404" pitchFamily="49" charset="0"/>
                <a:cs typeface="Courier New" panose="02070309020205020404" pitchFamily="49" charset="0"/>
              </a:rPr>
              <a:t>~ python -m </a:t>
            </a:r>
            <a:r>
              <a:rPr lang="en-US" sz="2800" dirty="0" err="1">
                <a:latin typeface="Courier New" panose="02070309020205020404" pitchFamily="49" charset="0"/>
                <a:cs typeface="Courier New" panose="02070309020205020404" pitchFamily="49" charset="0"/>
              </a:rPr>
              <a:t>ipykernel</a:t>
            </a:r>
            <a:r>
              <a:rPr lang="en-US" sz="2800" dirty="0">
                <a:latin typeface="Courier New" panose="02070309020205020404" pitchFamily="49" charset="0"/>
                <a:cs typeface="Courier New" panose="02070309020205020404" pitchFamily="49" charset="0"/>
              </a:rPr>
              <a:t> install --user</a:t>
            </a:r>
            <a:endParaRPr lang="en-US" sz="3200" dirty="0">
              <a:latin typeface="Courier New" panose="02070309020205020404" pitchFamily="49" charset="0"/>
              <a:cs typeface="Courier New" panose="02070309020205020404" pitchFamily="49" charset="0"/>
            </a:endParaRP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Setting up a Python 2 kernel</a:t>
            </a:r>
          </a:p>
        </p:txBody>
      </p:sp>
    </p:spTree>
    <p:extLst>
      <p:ext uri="{BB962C8B-B14F-4D97-AF65-F5344CB8AC3E}">
        <p14:creationId xmlns:p14="http://schemas.microsoft.com/office/powerpoint/2010/main" val="2709603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9668-4611-284B-AD70-483EA63F2643}"/>
              </a:ext>
            </a:extLst>
          </p:cNvPr>
          <p:cNvSpPr>
            <a:spLocks noGrp="1"/>
          </p:cNvSpPr>
          <p:nvPr>
            <p:ph type="ctrTitle"/>
          </p:nvPr>
        </p:nvSpPr>
        <p:spPr>
          <a:xfrm>
            <a:off x="320965" y="4856483"/>
            <a:ext cx="11550067" cy="2001517"/>
          </a:xfrm>
        </p:spPr>
        <p:txBody>
          <a:bodyPr/>
          <a:lstStyle/>
          <a:p>
            <a:r>
              <a:rPr lang="en-US" dirty="0"/>
              <a:t>Crash course in Python 3.x</a:t>
            </a:r>
          </a:p>
        </p:txBody>
      </p:sp>
      <p:pic>
        <p:nvPicPr>
          <p:cNvPr id="3074" name="Picture 2" descr="Résultat de recherche d'images pour &quot;python 3&quot;">
            <a:extLst>
              <a:ext uri="{FF2B5EF4-FFF2-40B4-BE49-F238E27FC236}">
                <a16:creationId xmlns:a16="http://schemas.microsoft.com/office/drawing/2014/main" id="{D3CCC625-D6E7-DE4C-985E-DEF14B5755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57367" y="209428"/>
            <a:ext cx="3586193" cy="358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146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759124" y="1282700"/>
            <a:ext cx="11432875" cy="5290627"/>
          </a:xfrm>
        </p:spPr>
        <p:txBody>
          <a:bodyPr>
            <a:normAutofit/>
          </a:bodyPr>
          <a:lstStyle/>
          <a:p>
            <a:r>
              <a:rPr lang="en-US" dirty="0"/>
              <a:t>Open source programming language</a:t>
            </a:r>
          </a:p>
          <a:p>
            <a:r>
              <a:rPr lang="en-US" dirty="0"/>
              <a:t>Conceived in the Netherlands by Guido van Rossum</a:t>
            </a:r>
          </a:p>
          <a:p>
            <a:r>
              <a:rPr lang="en-US" dirty="0"/>
              <a:t>Implementation started in December 1989</a:t>
            </a:r>
          </a:p>
          <a:p>
            <a:endParaRPr lang="en-US" sz="1400" dirty="0"/>
          </a:p>
          <a:p>
            <a:r>
              <a:rPr lang="en-US" i="1" dirty="0"/>
              <a:t>Python 2.x is legacy, Python 3.x is the present &amp; future of the language</a:t>
            </a:r>
            <a:endParaRPr lang="en-US" dirty="0"/>
          </a:p>
          <a:p>
            <a:r>
              <a:rPr lang="en-US" dirty="0"/>
              <a:t>Python 2.0 released on October 16, 2000 (</a:t>
            </a:r>
            <a:r>
              <a:rPr lang="en-US" u="sng" dirty="0"/>
              <a:t>current</a:t>
            </a:r>
            <a:r>
              <a:rPr lang="en-US" dirty="0"/>
              <a:t>: 2.7.14)</a:t>
            </a:r>
          </a:p>
          <a:p>
            <a:r>
              <a:rPr lang="en-US" dirty="0"/>
              <a:t>Python 3.0 released on December 3, 2008 (</a:t>
            </a:r>
            <a:r>
              <a:rPr lang="en-US" u="sng" dirty="0"/>
              <a:t>current</a:t>
            </a:r>
            <a:r>
              <a:rPr lang="en-US" dirty="0"/>
              <a:t>: 3.6.4)</a:t>
            </a:r>
          </a:p>
          <a:p>
            <a:pPr marL="0" indent="0">
              <a:buNone/>
            </a:pPr>
            <a:endParaRPr lang="en-US" sz="1400" dirty="0"/>
          </a:p>
          <a:p>
            <a:r>
              <a:rPr lang="en-US" dirty="0"/>
              <a:t>High-level, portable, interpreted, object-oriented</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Brief history of Python</a:t>
            </a:r>
          </a:p>
        </p:txBody>
      </p:sp>
    </p:spTree>
    <p:extLst>
      <p:ext uri="{BB962C8B-B14F-4D97-AF65-F5344CB8AC3E}">
        <p14:creationId xmlns:p14="http://schemas.microsoft.com/office/powerpoint/2010/main" val="526980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282701"/>
            <a:ext cx="11036300" cy="4894262"/>
          </a:xfrm>
        </p:spPr>
        <p:txBody>
          <a:bodyPr>
            <a:normAutofit/>
          </a:bodyPr>
          <a:lstStyle/>
          <a:p>
            <a:r>
              <a:rPr lang="en-US" sz="3200" dirty="0"/>
              <a:t>Easy, Fast &amp; Broad</a:t>
            </a:r>
          </a:p>
          <a:p>
            <a:pPr marL="0" indent="0">
              <a:buNone/>
            </a:pPr>
            <a:endParaRPr lang="en-US" sz="1050" dirty="0"/>
          </a:p>
          <a:p>
            <a:r>
              <a:rPr lang="en-US" sz="3200" dirty="0"/>
              <a:t>Python Has a Healthy, Active and Supportive Community</a:t>
            </a:r>
          </a:p>
          <a:p>
            <a:pPr lvl="1"/>
            <a:r>
              <a:rPr lang="en-US" sz="2800" dirty="0"/>
              <a:t>Plenty of documentation, guides, tutorials and more</a:t>
            </a:r>
          </a:p>
          <a:p>
            <a:pPr lvl="1"/>
            <a:r>
              <a:rPr lang="en-US" sz="2800" dirty="0"/>
              <a:t>Incredibly active developer community</a:t>
            </a:r>
          </a:p>
          <a:p>
            <a:pPr marL="0" indent="0">
              <a:buNone/>
            </a:pPr>
            <a:endParaRPr lang="en-US" sz="1050" dirty="0"/>
          </a:p>
          <a:p>
            <a:r>
              <a:rPr lang="en-US" sz="3200" dirty="0"/>
              <a:t>Python Has Some Great Corporate Sponsors</a:t>
            </a:r>
          </a:p>
          <a:p>
            <a:pPr lvl="1"/>
            <a:r>
              <a:rPr lang="en-US" sz="2800" dirty="0"/>
              <a:t>Google!</a:t>
            </a:r>
          </a:p>
          <a:p>
            <a:pPr marL="457200" lvl="1" indent="0">
              <a:buNone/>
            </a:pPr>
            <a:endParaRPr lang="en-US" sz="1050" dirty="0"/>
          </a:p>
          <a:p>
            <a:r>
              <a:rPr lang="en-US" sz="3200" dirty="0"/>
              <a:t>Python has Extensive Libraries</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Why Python?</a:t>
            </a:r>
          </a:p>
        </p:txBody>
      </p:sp>
    </p:spTree>
    <p:extLst>
      <p:ext uri="{BB962C8B-B14F-4D97-AF65-F5344CB8AC3E}">
        <p14:creationId xmlns:p14="http://schemas.microsoft.com/office/powerpoint/2010/main" val="3906305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049312"/>
            <a:ext cx="11036300" cy="5201586"/>
          </a:xfrm>
        </p:spPr>
        <p:txBody>
          <a:bodyPr>
            <a:normAutofit/>
          </a:bodyPr>
          <a:lstStyle/>
          <a:p>
            <a:r>
              <a:rPr lang="en-US" sz="4000" dirty="0">
                <a:hlinkClick r:id="rId3"/>
              </a:rPr>
              <a:t>https://docs.python.org/3.6/tutorial/</a:t>
            </a:r>
            <a:endParaRPr lang="en-US" sz="1200" dirty="0"/>
          </a:p>
          <a:p>
            <a:endParaRPr lang="en-US" sz="1050" dirty="0"/>
          </a:p>
          <a:p>
            <a:r>
              <a:rPr lang="en-US" sz="4000" dirty="0"/>
              <a:t>Books include:</a:t>
            </a:r>
          </a:p>
          <a:p>
            <a:pPr lvl="1"/>
            <a:r>
              <a:rPr lang="en-US" sz="3200" dirty="0"/>
              <a:t>Learning Python by Mark Lutz</a:t>
            </a:r>
          </a:p>
          <a:p>
            <a:pPr lvl="1"/>
            <a:r>
              <a:rPr lang="en-US" sz="3200" dirty="0"/>
              <a:t>Python Essential Reference by David Beazley</a:t>
            </a:r>
          </a:p>
          <a:p>
            <a:pPr lvl="1"/>
            <a:r>
              <a:rPr lang="en-US" sz="3200" dirty="0"/>
              <a:t>Python for Data Analysis by William McKinney</a:t>
            </a:r>
          </a:p>
          <a:p>
            <a:pPr lvl="1"/>
            <a:r>
              <a:rPr lang="en-US" sz="3200" dirty="0">
                <a:hlinkClick r:id="rId4"/>
              </a:rPr>
              <a:t>https://github.com/justmarkham/DAT8#python-resources</a:t>
            </a:r>
            <a:endParaRPr lang="en-US" sz="3200" dirty="0"/>
          </a:p>
          <a:p>
            <a:pPr marL="457200" lvl="1" indent="0">
              <a:buNone/>
            </a:pPr>
            <a:endParaRPr lang="en-US" sz="1800" dirty="0"/>
          </a:p>
          <a:p>
            <a:r>
              <a:rPr lang="en-US" sz="3600" dirty="0"/>
              <a:t>Python Quick Reference</a:t>
            </a:r>
          </a:p>
          <a:p>
            <a:pPr lvl="1"/>
            <a:r>
              <a:rPr lang="en-US" sz="3200" dirty="0">
                <a:hlinkClick r:id="rId5"/>
              </a:rPr>
              <a:t>https://github.com/justmarkham/python-reference</a:t>
            </a:r>
            <a:endParaRPr lang="en-US" sz="3200"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Python 3.x references</a:t>
            </a:r>
          </a:p>
        </p:txBody>
      </p:sp>
    </p:spTree>
    <p:extLst>
      <p:ext uri="{BB962C8B-B14F-4D97-AF65-F5344CB8AC3E}">
        <p14:creationId xmlns:p14="http://schemas.microsoft.com/office/powerpoint/2010/main" val="3671297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127424"/>
            <a:ext cx="11036300" cy="5133090"/>
          </a:xfrm>
        </p:spPr>
        <p:txBody>
          <a:bodyPr>
            <a:normAutofit/>
          </a:bodyPr>
          <a:lstStyle/>
          <a:p>
            <a:pPr marL="514350" indent="-514350">
              <a:buFont typeface="+mj-lt"/>
              <a:buAutoNum type="arabicPeriod"/>
            </a:pPr>
            <a:r>
              <a:rPr lang="en-US" sz="3200" dirty="0"/>
              <a:t>Incorrect indentation, tabs and spaces</a:t>
            </a:r>
          </a:p>
          <a:p>
            <a:pPr lvl="1"/>
            <a:r>
              <a:rPr lang="en-US" sz="2800" dirty="0"/>
              <a:t>Never use tabs, only spaces (4)</a:t>
            </a:r>
            <a:endParaRPr lang="en-US" sz="1050" dirty="0"/>
          </a:p>
          <a:p>
            <a:pPr marL="514350" indent="-514350">
              <a:buFont typeface="+mj-lt"/>
              <a:buAutoNum type="arabicPeriod"/>
            </a:pPr>
            <a:r>
              <a:rPr lang="en-US" sz="3200" dirty="0"/>
              <a:t>Using a mutable value as a default value </a:t>
            </a:r>
          </a:p>
          <a:p>
            <a:pPr lvl="1"/>
            <a:r>
              <a:rPr lang="en-US" sz="2800" dirty="0"/>
              <a:t> </a:t>
            </a:r>
          </a:p>
          <a:p>
            <a:pPr marL="0" indent="0">
              <a:buNone/>
            </a:pPr>
            <a:endParaRPr lang="en-US" sz="900" dirty="0"/>
          </a:p>
          <a:p>
            <a:pPr marL="514350" indent="-514350">
              <a:buFont typeface="+mj-lt"/>
              <a:buAutoNum type="arabicPeriod" startAt="3"/>
            </a:pPr>
            <a:r>
              <a:rPr lang="en-US" sz="3200" dirty="0"/>
              <a:t>Scoping (local vs global variable)</a:t>
            </a:r>
          </a:p>
          <a:p>
            <a:pPr lvl="1"/>
            <a:r>
              <a:rPr lang="en-US" sz="2800" dirty="0"/>
              <a:t> </a:t>
            </a:r>
          </a:p>
          <a:p>
            <a:pPr marL="457200" lvl="1" indent="0">
              <a:buNone/>
            </a:pPr>
            <a:endParaRPr lang="en-US" sz="1050" dirty="0"/>
          </a:p>
          <a:p>
            <a:pPr marL="0" indent="0">
              <a:buNone/>
            </a:pPr>
            <a:endParaRPr lang="en-US" sz="800" dirty="0"/>
          </a:p>
          <a:p>
            <a:pPr marL="514350" indent="-514350">
              <a:buFont typeface="+mj-lt"/>
              <a:buAutoNum type="arabicPeriod" startAt="4"/>
            </a:pPr>
            <a:r>
              <a:rPr lang="en-US" sz="3200" dirty="0"/>
              <a:t>Copying vs referencing (mutable types)</a:t>
            </a:r>
          </a:p>
          <a:p>
            <a:pPr lvl="1"/>
            <a:r>
              <a:rPr lang="en-US" sz="2800" dirty="0"/>
              <a:t> </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Common pitfalls in Python</a:t>
            </a:r>
          </a:p>
        </p:txBody>
      </p:sp>
      <p:pic>
        <p:nvPicPr>
          <p:cNvPr id="7" name="Picture 6">
            <a:extLst>
              <a:ext uri="{FF2B5EF4-FFF2-40B4-BE49-F238E27FC236}">
                <a16:creationId xmlns:a16="http://schemas.microsoft.com/office/drawing/2014/main" id="{C6940D77-DB49-1F47-865A-9C4395E805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4385" y="4017295"/>
            <a:ext cx="1089196" cy="669588"/>
          </a:xfrm>
          <a:prstGeom prst="rect">
            <a:avLst/>
          </a:prstGeom>
        </p:spPr>
      </p:pic>
      <p:pic>
        <p:nvPicPr>
          <p:cNvPr id="8" name="Picture 7">
            <a:extLst>
              <a:ext uri="{FF2B5EF4-FFF2-40B4-BE49-F238E27FC236}">
                <a16:creationId xmlns:a16="http://schemas.microsoft.com/office/drawing/2014/main" id="{37649822-AEB7-6C4A-90B7-67FB9AD326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4385" y="4017295"/>
            <a:ext cx="1103702" cy="827777"/>
          </a:xfrm>
          <a:prstGeom prst="rect">
            <a:avLst/>
          </a:prstGeom>
        </p:spPr>
      </p:pic>
      <p:pic>
        <p:nvPicPr>
          <p:cNvPr id="9" name="Picture 8">
            <a:extLst>
              <a:ext uri="{FF2B5EF4-FFF2-40B4-BE49-F238E27FC236}">
                <a16:creationId xmlns:a16="http://schemas.microsoft.com/office/drawing/2014/main" id="{D709BC3E-BCB4-F546-8F74-671557EC21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385" y="2739025"/>
            <a:ext cx="1566109" cy="575497"/>
          </a:xfrm>
          <a:prstGeom prst="rect">
            <a:avLst/>
          </a:prstGeom>
        </p:spPr>
      </p:pic>
      <p:pic>
        <p:nvPicPr>
          <p:cNvPr id="10" name="Picture 9">
            <a:extLst>
              <a:ext uri="{FF2B5EF4-FFF2-40B4-BE49-F238E27FC236}">
                <a16:creationId xmlns:a16="http://schemas.microsoft.com/office/drawing/2014/main" id="{9C5A1A4A-82CF-EA42-A491-7F49608E9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74385" y="5424465"/>
            <a:ext cx="1359499" cy="949650"/>
          </a:xfrm>
          <a:prstGeom prst="rect">
            <a:avLst/>
          </a:prstGeom>
        </p:spPr>
      </p:pic>
    </p:spTree>
    <p:extLst>
      <p:ext uri="{BB962C8B-B14F-4D97-AF65-F5344CB8AC3E}">
        <p14:creationId xmlns:p14="http://schemas.microsoft.com/office/powerpoint/2010/main" val="66280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Instant Quiz</a:t>
            </a:r>
          </a:p>
        </p:txBody>
      </p:sp>
      <p:pic>
        <p:nvPicPr>
          <p:cNvPr id="3074" name="Picture 2" descr="Résultat de recherche d'images pour &quot;The Hadoop Ecosystem&quot;">
            <a:extLst>
              <a:ext uri="{FF2B5EF4-FFF2-40B4-BE49-F238E27FC236}">
                <a16:creationId xmlns:a16="http://schemas.microsoft.com/office/drawing/2014/main" id="{786DDB07-7079-1B48-9C23-3F3450AD0A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1229" y="990816"/>
            <a:ext cx="7310771" cy="572769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5FD7EB4C-F261-9045-8885-E98B705CB946}"/>
              </a:ext>
            </a:extLst>
          </p:cNvPr>
          <p:cNvSpPr>
            <a:spLocks noGrp="1"/>
          </p:cNvSpPr>
          <p:nvPr>
            <p:ph idx="1"/>
          </p:nvPr>
        </p:nvSpPr>
        <p:spPr>
          <a:xfrm>
            <a:off x="838200" y="1176795"/>
            <a:ext cx="10515600" cy="5046662"/>
          </a:xfrm>
        </p:spPr>
        <p:txBody>
          <a:bodyPr>
            <a:noAutofit/>
          </a:bodyPr>
          <a:lstStyle/>
          <a:p>
            <a:r>
              <a:rPr lang="en-US" sz="3200" dirty="0">
                <a:solidFill>
                  <a:schemeClr val="bg2">
                    <a:lumMod val="75000"/>
                  </a:schemeClr>
                </a:solidFill>
              </a:rPr>
              <a:t>Python &amp; Anaconda</a:t>
            </a:r>
          </a:p>
          <a:p>
            <a:r>
              <a:rPr lang="en-US" sz="3200" dirty="0" err="1">
                <a:solidFill>
                  <a:schemeClr val="bg2">
                    <a:lumMod val="75000"/>
                  </a:schemeClr>
                </a:solidFill>
              </a:rPr>
              <a:t>Jupyter</a:t>
            </a:r>
            <a:r>
              <a:rPr lang="en-US" sz="3200" dirty="0">
                <a:solidFill>
                  <a:schemeClr val="bg2">
                    <a:lumMod val="75000"/>
                  </a:schemeClr>
                </a:solidFill>
              </a:rPr>
              <a:t> Notebooks</a:t>
            </a:r>
          </a:p>
          <a:p>
            <a:r>
              <a:rPr lang="en-US" sz="3200" dirty="0" err="1">
                <a:solidFill>
                  <a:schemeClr val="bg2">
                    <a:lumMod val="75000"/>
                  </a:schemeClr>
                </a:solidFill>
              </a:rPr>
              <a:t>Git</a:t>
            </a:r>
            <a:r>
              <a:rPr lang="en-US" sz="3200" dirty="0">
                <a:solidFill>
                  <a:schemeClr val="bg2">
                    <a:lumMod val="75000"/>
                  </a:schemeClr>
                </a:solidFill>
              </a:rPr>
              <a:t>(Lab/Hub)</a:t>
            </a:r>
          </a:p>
          <a:p>
            <a:r>
              <a:rPr lang="en-US" sz="3200" dirty="0">
                <a:solidFill>
                  <a:schemeClr val="bg2">
                    <a:lumMod val="75000"/>
                  </a:schemeClr>
                </a:solidFill>
              </a:rPr>
              <a:t>Docker containers</a:t>
            </a:r>
          </a:p>
          <a:p>
            <a:r>
              <a:rPr lang="en-US" sz="3200" dirty="0" err="1">
                <a:solidFill>
                  <a:schemeClr val="bg2">
                    <a:lumMod val="75000"/>
                  </a:schemeClr>
                </a:solidFill>
              </a:rPr>
              <a:t>Kaggle</a:t>
            </a:r>
            <a:endParaRPr lang="en-US" sz="3200" dirty="0">
              <a:solidFill>
                <a:schemeClr val="bg2">
                  <a:lumMod val="75000"/>
                </a:schemeClr>
              </a:solidFill>
            </a:endParaRPr>
          </a:p>
          <a:p>
            <a:endParaRPr lang="en-US" sz="1600" dirty="0">
              <a:solidFill>
                <a:schemeClr val="bg2">
                  <a:lumMod val="75000"/>
                </a:schemeClr>
              </a:solidFill>
            </a:endParaRPr>
          </a:p>
          <a:p>
            <a:r>
              <a:rPr lang="en-US" sz="3200" dirty="0"/>
              <a:t>HDFS, YARN, Hive</a:t>
            </a:r>
          </a:p>
          <a:p>
            <a:r>
              <a:rPr lang="en-US" sz="3200" dirty="0"/>
              <a:t>Zookeeper, </a:t>
            </a:r>
            <a:r>
              <a:rPr lang="en-US" sz="3200" dirty="0" err="1"/>
              <a:t>Ambari</a:t>
            </a:r>
            <a:endParaRPr lang="en-US" sz="3200" dirty="0"/>
          </a:p>
          <a:p>
            <a:r>
              <a:rPr lang="en-US" sz="3200" dirty="0"/>
              <a:t>Spark (Streaming)</a:t>
            </a:r>
          </a:p>
          <a:p>
            <a:endParaRPr lang="en-US" sz="3200" dirty="0"/>
          </a:p>
          <a:p>
            <a:endParaRPr lang="en-US" dirty="0"/>
          </a:p>
        </p:txBody>
      </p:sp>
    </p:spTree>
    <p:extLst>
      <p:ext uri="{BB962C8B-B14F-4D97-AF65-F5344CB8AC3E}">
        <p14:creationId xmlns:p14="http://schemas.microsoft.com/office/powerpoint/2010/main" val="843380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282701"/>
            <a:ext cx="11036300" cy="4894262"/>
          </a:xfrm>
        </p:spPr>
        <p:txBody>
          <a:bodyPr>
            <a:normAutofit/>
          </a:bodyPr>
          <a:lstStyle/>
          <a:p>
            <a:r>
              <a:rPr lang="en-US" sz="3200" dirty="0"/>
              <a:t>Download the </a:t>
            </a:r>
            <a:r>
              <a:rPr lang="en-US" sz="3200" b="1" dirty="0" err="1"/>
              <a:t>DSLab</a:t>
            </a:r>
            <a:r>
              <a:rPr lang="en-US" sz="3200" b="1" dirty="0"/>
              <a:t> Week 1</a:t>
            </a:r>
            <a:r>
              <a:rPr lang="en-US" sz="3200" dirty="0"/>
              <a:t> </a:t>
            </a:r>
            <a:r>
              <a:rPr lang="en-US" sz="3200" dirty="0" err="1"/>
              <a:t>Jupyter</a:t>
            </a:r>
            <a:r>
              <a:rPr lang="en-US" sz="3200" dirty="0"/>
              <a:t> notebook</a:t>
            </a:r>
          </a:p>
          <a:p>
            <a:pPr marL="457200" lvl="1" indent="0">
              <a:buNone/>
            </a:pPr>
            <a:r>
              <a:rPr lang="en-US" sz="2800" dirty="0">
                <a:hlinkClick r:id="rId3"/>
              </a:rPr>
              <a:t>https://dslab2018.github.io/DSLab_week1_CCPython.ipynb</a:t>
            </a:r>
            <a:endParaRPr lang="en-US" sz="2800" dirty="0"/>
          </a:p>
          <a:p>
            <a:pPr marL="0" indent="0">
              <a:buNone/>
            </a:pPr>
            <a:endParaRPr lang="en-US" sz="3200" dirty="0"/>
          </a:p>
          <a:p>
            <a:pPr marL="514350" indent="-514350">
              <a:buFont typeface="+mj-lt"/>
              <a:buAutoNum type="arabicPeriod"/>
            </a:pPr>
            <a:r>
              <a:rPr lang="en-US" sz="3200" dirty="0"/>
              <a:t>Generators</a:t>
            </a:r>
          </a:p>
          <a:p>
            <a:pPr marL="514350" indent="-514350">
              <a:buFont typeface="+mj-lt"/>
              <a:buAutoNum type="arabicPeriod"/>
            </a:pPr>
            <a:r>
              <a:rPr lang="en-US" sz="3200" dirty="0"/>
              <a:t>List comprehension</a:t>
            </a:r>
          </a:p>
          <a:p>
            <a:pPr marL="514350" indent="-514350">
              <a:buFont typeface="+mj-lt"/>
              <a:buAutoNum type="arabicPeriod"/>
            </a:pPr>
            <a:r>
              <a:rPr lang="en-US" sz="3200" dirty="0"/>
              <a:t>Lambda Operator and the functions map() and reduce()</a:t>
            </a:r>
          </a:p>
          <a:p>
            <a:pPr marL="514350" indent="-514350">
              <a:buFont typeface="+mj-lt"/>
              <a:buAutoNum type="arabicPeriod"/>
            </a:pPr>
            <a:r>
              <a:rPr lang="en-US" sz="3200" dirty="0"/>
              <a:t>Lists of characters and the functions join() and append()</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A few exercises in Python</a:t>
            </a:r>
          </a:p>
        </p:txBody>
      </p:sp>
    </p:spTree>
    <p:extLst>
      <p:ext uri="{BB962C8B-B14F-4D97-AF65-F5344CB8AC3E}">
        <p14:creationId xmlns:p14="http://schemas.microsoft.com/office/powerpoint/2010/main" val="250580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68644" y="4"/>
            <a:ext cx="7674964" cy="6857999"/>
          </a:xfrm>
        </p:spPr>
        <p:txBody>
          <a:bodyPr>
            <a:normAutofit/>
          </a:bodyPr>
          <a:lstStyle/>
          <a:p>
            <a:r>
              <a:rPr lang="en-US" sz="4400" dirty="0"/>
              <a:t>Thank you!</a:t>
            </a:r>
          </a:p>
        </p:txBody>
      </p:sp>
      <p:sp>
        <p:nvSpPr>
          <p:cNvPr id="2" name="TextBox 1"/>
          <p:cNvSpPr txBox="1"/>
          <p:nvPr/>
        </p:nvSpPr>
        <p:spPr>
          <a:xfrm>
            <a:off x="9054059" y="6008469"/>
            <a:ext cx="3137940" cy="1123384"/>
          </a:xfrm>
          <a:prstGeom prst="rect">
            <a:avLst/>
          </a:prstGeom>
          <a:noFill/>
        </p:spPr>
        <p:txBody>
          <a:bodyPr wrap="square" rtlCol="0">
            <a:spAutoFit/>
          </a:bodyPr>
          <a:lstStyle/>
          <a:p>
            <a:r>
              <a:rPr lang="en-US" sz="2000" dirty="0">
                <a:solidFill>
                  <a:schemeClr val="bg1"/>
                </a:solidFill>
              </a:rPr>
              <a:t>http://</a:t>
            </a:r>
            <a:r>
              <a:rPr lang="en-US" sz="2000" dirty="0" err="1">
                <a:solidFill>
                  <a:schemeClr val="bg1"/>
                </a:solidFill>
              </a:rPr>
              <a:t>www.datascience.ch</a:t>
            </a:r>
            <a:endParaRPr lang="en-US" sz="2000" dirty="0">
              <a:solidFill>
                <a:schemeClr val="bg1"/>
              </a:solidFill>
            </a:endParaRPr>
          </a:p>
          <a:p>
            <a:endParaRPr lang="en-US" sz="700" b="1" u="sng" dirty="0">
              <a:solidFill>
                <a:schemeClr val="bg1"/>
              </a:solidFill>
            </a:endParaRPr>
          </a:p>
          <a:p>
            <a:r>
              <a:rPr lang="en-US" sz="2000" b="1" u="sng" dirty="0">
                <a:solidFill>
                  <a:schemeClr val="bg1"/>
                </a:solidFill>
              </a:rPr>
              <a:t>Twitter</a:t>
            </a:r>
            <a:r>
              <a:rPr lang="en-US" sz="2000" dirty="0">
                <a:solidFill>
                  <a:schemeClr val="bg1"/>
                </a:solidFill>
              </a:rPr>
              <a:t>: @</a:t>
            </a:r>
            <a:r>
              <a:rPr lang="en-US" sz="2000" dirty="0" err="1">
                <a:solidFill>
                  <a:schemeClr val="bg1"/>
                </a:solidFill>
              </a:rPr>
              <a:t>SDSCdatascience</a:t>
            </a:r>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799862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282701"/>
            <a:ext cx="10515600" cy="4894262"/>
          </a:xfrm>
        </p:spPr>
        <p:txBody>
          <a:bodyPr>
            <a:normAutofit/>
          </a:bodyPr>
          <a:lstStyle/>
          <a:p>
            <a:r>
              <a:rPr lang="en-US" b="1" dirty="0" err="1"/>
              <a:t>NumPy</a:t>
            </a:r>
            <a:r>
              <a:rPr lang="en-US" dirty="0"/>
              <a:t>: Work with large multidimensional arrays and matrices</a:t>
            </a:r>
          </a:p>
          <a:p>
            <a:r>
              <a:rPr lang="en-US" b="1" dirty="0" err="1"/>
              <a:t>Matplotlib</a:t>
            </a:r>
            <a:r>
              <a:rPr lang="en-US" dirty="0"/>
              <a:t>: Make line graphs, pie charts, histograms, </a:t>
            </a:r>
            <a:r>
              <a:rPr lang="en-US" dirty="0" err="1"/>
              <a:t>etc</a:t>
            </a:r>
            <a:endParaRPr lang="en-US" dirty="0"/>
          </a:p>
          <a:p>
            <a:r>
              <a:rPr lang="en-US" b="1" dirty="0" err="1"/>
              <a:t>Scikit</a:t>
            </a:r>
            <a:r>
              <a:rPr lang="en-US" b="1" dirty="0"/>
              <a:t>-learn</a:t>
            </a:r>
            <a:r>
              <a:rPr lang="en-US" dirty="0"/>
              <a:t>: Build machine learning models</a:t>
            </a:r>
          </a:p>
          <a:p>
            <a:r>
              <a:rPr lang="en-US" b="1" dirty="0"/>
              <a:t>Pandas</a:t>
            </a:r>
            <a:r>
              <a:rPr lang="en-US" dirty="0"/>
              <a:t>: Do data wrangling</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fontScale="90000"/>
          </a:bodyPr>
          <a:lstStyle/>
          <a:p>
            <a:r>
              <a:rPr lang="en-US" sz="4000" b="1" dirty="0"/>
              <a:t>Next week</a:t>
            </a:r>
            <a:r>
              <a:rPr lang="en-US" sz="4000" dirty="0"/>
              <a:t>: Python libraries for (aspiring) data scientists</a:t>
            </a:r>
          </a:p>
        </p:txBody>
      </p:sp>
      <p:pic>
        <p:nvPicPr>
          <p:cNvPr id="2" name="Picture 1">
            <a:extLst>
              <a:ext uri="{FF2B5EF4-FFF2-40B4-BE49-F238E27FC236}">
                <a16:creationId xmlns:a16="http://schemas.microsoft.com/office/drawing/2014/main" id="{BCF921EB-B937-034B-8313-07E90251F302}"/>
              </a:ext>
            </a:extLst>
          </p:cNvPr>
          <p:cNvPicPr>
            <a:picLocks noChangeAspect="1"/>
          </p:cNvPicPr>
          <p:nvPr/>
        </p:nvPicPr>
        <p:blipFill>
          <a:blip r:embed="rId3"/>
          <a:stretch>
            <a:fillRect/>
          </a:stretch>
        </p:blipFill>
        <p:spPr>
          <a:xfrm>
            <a:off x="4605963" y="3556000"/>
            <a:ext cx="7437074" cy="3302000"/>
          </a:xfrm>
          <a:prstGeom prst="rect">
            <a:avLst/>
          </a:prstGeom>
        </p:spPr>
      </p:pic>
    </p:spTree>
    <p:extLst>
      <p:ext uri="{BB962C8B-B14F-4D97-AF65-F5344CB8AC3E}">
        <p14:creationId xmlns:p14="http://schemas.microsoft.com/office/powerpoint/2010/main" val="2804541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FF0DA-237F-E34F-BC64-8C2358BB51B3}"/>
              </a:ext>
            </a:extLst>
          </p:cNvPr>
          <p:cNvSpPr>
            <a:spLocks noGrp="1"/>
          </p:cNvSpPr>
          <p:nvPr>
            <p:ph type="title"/>
          </p:nvPr>
        </p:nvSpPr>
        <p:spPr/>
        <p:txBody>
          <a:bodyPr>
            <a:normAutofit/>
          </a:bodyPr>
          <a:lstStyle/>
          <a:p>
            <a:r>
              <a:rPr lang="en-US" sz="4000" dirty="0"/>
              <a:t>Data Science Landscape 2017</a:t>
            </a:r>
          </a:p>
        </p:txBody>
      </p:sp>
      <p:pic>
        <p:nvPicPr>
          <p:cNvPr id="4098" name="Picture 2" descr="http://mattturck.com/wp-content/uploads/2017/05/Matt-Turck-FirstMark-2017-Big-Data-Landscape.png">
            <a:extLst>
              <a:ext uri="{FF2B5EF4-FFF2-40B4-BE49-F238E27FC236}">
                <a16:creationId xmlns:a16="http://schemas.microsoft.com/office/drawing/2014/main" id="{49A11BCF-DFA2-9D4F-9610-F6691574A3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74879" y="755336"/>
            <a:ext cx="8978197" cy="612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20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410345"/>
            <a:ext cx="10515600" cy="4766617"/>
          </a:xfrm>
        </p:spPr>
        <p:txBody>
          <a:bodyPr>
            <a:normAutofit/>
          </a:bodyPr>
          <a:lstStyle/>
          <a:p>
            <a:r>
              <a:rPr lang="en-US" sz="3600" dirty="0"/>
              <a:t>A sobering introduction to data science</a:t>
            </a:r>
          </a:p>
          <a:p>
            <a:endParaRPr lang="en-US" dirty="0"/>
          </a:p>
          <a:p>
            <a:r>
              <a:rPr lang="en-US" sz="3600" dirty="0"/>
              <a:t>An overview of our </a:t>
            </a:r>
            <a:r>
              <a:rPr lang="en-US" sz="3600" dirty="0" err="1"/>
              <a:t>DSLab</a:t>
            </a:r>
            <a:endParaRPr lang="en-US" sz="3600" dirty="0"/>
          </a:p>
          <a:p>
            <a:endParaRPr lang="en-US" dirty="0"/>
          </a:p>
          <a:p>
            <a:r>
              <a:rPr lang="en-US" sz="3600" dirty="0"/>
              <a:t>This week’s lab</a:t>
            </a:r>
          </a:p>
          <a:p>
            <a:pPr lvl="1"/>
            <a:r>
              <a:rPr lang="en-US" sz="3200" dirty="0"/>
              <a:t>Configure &amp; run Oracle VM </a:t>
            </a:r>
            <a:r>
              <a:rPr lang="en-US" sz="3200" dirty="0" err="1"/>
              <a:t>VirtualBox</a:t>
            </a:r>
            <a:endParaRPr lang="en-US" sz="3200" dirty="0"/>
          </a:p>
          <a:p>
            <a:pPr lvl="1"/>
            <a:r>
              <a:rPr lang="en-US" sz="3200" dirty="0"/>
              <a:t>Download, configure &amp; start our </a:t>
            </a:r>
            <a:r>
              <a:rPr lang="en-US" sz="3200" dirty="0" err="1"/>
              <a:t>DSLab</a:t>
            </a:r>
            <a:r>
              <a:rPr lang="en-US" sz="3200" dirty="0"/>
              <a:t> VM</a:t>
            </a:r>
          </a:p>
          <a:p>
            <a:pPr lvl="1"/>
            <a:r>
              <a:rPr lang="en-US" sz="3200" dirty="0"/>
              <a:t>Crash course of Python 3 in </a:t>
            </a:r>
            <a:r>
              <a:rPr lang="en-US" sz="3200" dirty="0" err="1"/>
              <a:t>Jupyter</a:t>
            </a:r>
            <a:r>
              <a:rPr lang="en-US" sz="3200" dirty="0"/>
              <a:t> Notebook</a:t>
            </a:r>
            <a:endParaRPr lang="en-US"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Outline</a:t>
            </a:r>
          </a:p>
        </p:txBody>
      </p:sp>
    </p:spTree>
    <p:extLst>
      <p:ext uri="{BB962C8B-B14F-4D97-AF65-F5344CB8AC3E}">
        <p14:creationId xmlns:p14="http://schemas.microsoft.com/office/powerpoint/2010/main" val="1733344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27B0-C37F-4046-B120-56DE08664E94}"/>
              </a:ext>
            </a:extLst>
          </p:cNvPr>
          <p:cNvSpPr>
            <a:spLocks noGrp="1"/>
          </p:cNvSpPr>
          <p:nvPr>
            <p:ph type="ctrTitle"/>
          </p:nvPr>
        </p:nvSpPr>
        <p:spPr/>
        <p:txBody>
          <a:bodyPr>
            <a:normAutofit/>
          </a:bodyPr>
          <a:lstStyle/>
          <a:p>
            <a:r>
              <a:rPr lang="en-US" sz="4800" dirty="0"/>
              <a:t>A sobering introduction to data science</a:t>
            </a:r>
          </a:p>
        </p:txBody>
      </p:sp>
    </p:spTree>
    <p:extLst>
      <p:ext uri="{BB962C8B-B14F-4D97-AF65-F5344CB8AC3E}">
        <p14:creationId xmlns:p14="http://schemas.microsoft.com/office/powerpoint/2010/main" val="1422254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CH" sz="4000" dirty="0"/>
              <a:t>About me</a:t>
            </a:r>
            <a:endParaRPr lang="fr-FR" sz="4000" dirty="0"/>
          </a:p>
        </p:txBody>
      </p:sp>
      <p:sp>
        <p:nvSpPr>
          <p:cNvPr id="5" name="TextBox 4"/>
          <p:cNvSpPr txBox="1"/>
          <p:nvPr/>
        </p:nvSpPr>
        <p:spPr>
          <a:xfrm>
            <a:off x="7888576" y="3666241"/>
            <a:ext cx="691215" cy="507831"/>
          </a:xfrm>
          <a:prstGeom prst="rect">
            <a:avLst/>
          </a:prstGeom>
          <a:noFill/>
        </p:spPr>
        <p:txBody>
          <a:bodyPr wrap="none" rtlCol="0">
            <a:spAutoFit/>
          </a:bodyPr>
          <a:lstStyle/>
          <a:p>
            <a:r>
              <a:rPr lang="en-US" sz="2700" dirty="0"/>
              <a:t>17y</a:t>
            </a:r>
          </a:p>
        </p:txBody>
      </p:sp>
      <p:pic>
        <p:nvPicPr>
          <p:cNvPr id="6" name="Picture 5"/>
          <p:cNvPicPr>
            <a:picLocks noChangeAspect="1"/>
          </p:cNvPicPr>
          <p:nvPr/>
        </p:nvPicPr>
        <p:blipFill>
          <a:blip r:embed="rId2"/>
          <a:stretch>
            <a:fillRect/>
          </a:stretch>
        </p:blipFill>
        <p:spPr>
          <a:xfrm>
            <a:off x="2577013" y="2860431"/>
            <a:ext cx="1988833" cy="951447"/>
          </a:xfrm>
          <a:prstGeom prst="rect">
            <a:avLst/>
          </a:prstGeom>
        </p:spPr>
      </p:pic>
      <p:sp>
        <p:nvSpPr>
          <p:cNvPr id="7" name="TextBox 6"/>
          <p:cNvSpPr txBox="1"/>
          <p:nvPr/>
        </p:nvSpPr>
        <p:spPr>
          <a:xfrm>
            <a:off x="7474377" y="1274508"/>
            <a:ext cx="1472391" cy="553998"/>
          </a:xfrm>
          <a:prstGeom prst="rect">
            <a:avLst/>
          </a:prstGeom>
          <a:noFill/>
        </p:spPr>
        <p:txBody>
          <a:bodyPr wrap="none" rtlCol="0">
            <a:spAutoFit/>
          </a:bodyPr>
          <a:lstStyle/>
          <a:p>
            <a:r>
              <a:rPr lang="en-US" sz="3000"/>
              <a:t>Industry</a:t>
            </a:r>
            <a:endParaRPr lang="en-US" sz="3000" dirty="0"/>
          </a:p>
        </p:txBody>
      </p:sp>
      <p:cxnSp>
        <p:nvCxnSpPr>
          <p:cNvPr id="8" name="Straight Arrow Connector 7"/>
          <p:cNvCxnSpPr/>
          <p:nvPr/>
        </p:nvCxnSpPr>
        <p:spPr bwMode="auto">
          <a:xfrm>
            <a:off x="1875692" y="4027051"/>
            <a:ext cx="4736123" cy="0"/>
          </a:xfrm>
          <a:prstGeom prst="straightConnector1">
            <a:avLst/>
          </a:prstGeom>
          <a:solidFill>
            <a:srgbClr val="DDDDDD"/>
          </a:solidFill>
          <a:ln w="57150" cap="flat" cmpd="sng" algn="ctr">
            <a:solidFill>
              <a:schemeClr val="tx1"/>
            </a:solidFill>
            <a:prstDash val="solid"/>
            <a:round/>
            <a:headEnd type="none" w="med" len="med"/>
            <a:tailEnd type="triangle" w="med" len="med"/>
          </a:ln>
          <a:effectLst/>
        </p:spPr>
      </p:cxnSp>
      <p:cxnSp>
        <p:nvCxnSpPr>
          <p:cNvPr id="9" name="Straight Connector 8"/>
          <p:cNvCxnSpPr/>
          <p:nvPr/>
        </p:nvCxnSpPr>
        <p:spPr bwMode="auto">
          <a:xfrm>
            <a:off x="5888366" y="1815626"/>
            <a:ext cx="0" cy="4283421"/>
          </a:xfrm>
          <a:prstGeom prst="line">
            <a:avLst/>
          </a:prstGeom>
          <a:solidFill>
            <a:srgbClr val="DDDDDD"/>
          </a:solidFill>
          <a:ln w="9525" cap="flat" cmpd="sng" algn="ctr">
            <a:solidFill>
              <a:schemeClr val="accent4">
                <a:lumMod val="75000"/>
              </a:schemeClr>
            </a:solidFill>
            <a:prstDash val="dash"/>
            <a:round/>
            <a:headEnd type="none" w="med" len="med"/>
            <a:tailEnd type="none" w="med" len="med"/>
          </a:ln>
          <a:effectLst/>
        </p:spPr>
      </p:cxnSp>
      <p:sp>
        <p:nvSpPr>
          <p:cNvPr id="10" name="TextBox 9"/>
          <p:cNvSpPr txBox="1"/>
          <p:nvPr/>
        </p:nvSpPr>
        <p:spPr>
          <a:xfrm>
            <a:off x="5571804" y="3546563"/>
            <a:ext cx="652743" cy="369332"/>
          </a:xfrm>
          <a:prstGeom prst="rect">
            <a:avLst/>
          </a:prstGeom>
          <a:noFill/>
        </p:spPr>
        <p:txBody>
          <a:bodyPr wrap="none" rtlCol="0">
            <a:spAutoFit/>
          </a:bodyPr>
          <a:lstStyle/>
          <a:p>
            <a:r>
              <a:rPr lang="en-US" b="1" dirty="0"/>
              <a:t>1999</a:t>
            </a:r>
          </a:p>
        </p:txBody>
      </p:sp>
      <p:sp>
        <p:nvSpPr>
          <p:cNvPr id="11" name="TextBox 10"/>
          <p:cNvSpPr txBox="1"/>
          <p:nvPr/>
        </p:nvSpPr>
        <p:spPr>
          <a:xfrm>
            <a:off x="5571804" y="4100559"/>
            <a:ext cx="652743" cy="369332"/>
          </a:xfrm>
          <a:prstGeom prst="rect">
            <a:avLst/>
          </a:prstGeom>
          <a:noFill/>
        </p:spPr>
        <p:txBody>
          <a:bodyPr wrap="none" rtlCol="0">
            <a:spAutoFit/>
          </a:bodyPr>
          <a:lstStyle/>
          <a:p>
            <a:r>
              <a:rPr lang="en-US" b="1" dirty="0"/>
              <a:t>2016</a:t>
            </a:r>
          </a:p>
        </p:txBody>
      </p:sp>
      <p:pic>
        <p:nvPicPr>
          <p:cNvPr id="12" name="Image 46"/>
          <p:cNvPicPr>
            <a:picLocks noChangeAspect="1"/>
          </p:cNvPicPr>
          <p:nvPr/>
        </p:nvPicPr>
        <p:blipFill>
          <a:blip r:embed="rId3"/>
          <a:stretch>
            <a:fillRect/>
          </a:stretch>
        </p:blipFill>
        <p:spPr>
          <a:xfrm>
            <a:off x="2564294" y="4469891"/>
            <a:ext cx="2051646" cy="333760"/>
          </a:xfrm>
          <a:prstGeom prst="rect">
            <a:avLst/>
          </a:prstGeom>
        </p:spPr>
      </p:pic>
      <p:sp>
        <p:nvSpPr>
          <p:cNvPr id="13" name="TextBox 12"/>
          <p:cNvSpPr txBox="1"/>
          <p:nvPr/>
        </p:nvSpPr>
        <p:spPr>
          <a:xfrm>
            <a:off x="2709590" y="1274508"/>
            <a:ext cx="1723677" cy="553998"/>
          </a:xfrm>
          <a:prstGeom prst="rect">
            <a:avLst/>
          </a:prstGeom>
          <a:noFill/>
        </p:spPr>
        <p:txBody>
          <a:bodyPr wrap="none" rtlCol="0">
            <a:spAutoFit/>
          </a:bodyPr>
          <a:lstStyle/>
          <a:p>
            <a:r>
              <a:rPr lang="en-US" sz="3000" dirty="0"/>
              <a:t>Academia</a:t>
            </a:r>
          </a:p>
        </p:txBody>
      </p:sp>
      <p:cxnSp>
        <p:nvCxnSpPr>
          <p:cNvPr id="14" name="Straight Arrow Connector 13"/>
          <p:cNvCxnSpPr/>
          <p:nvPr/>
        </p:nvCxnSpPr>
        <p:spPr bwMode="auto">
          <a:xfrm>
            <a:off x="1734019" y="4033396"/>
            <a:ext cx="4772289" cy="0"/>
          </a:xfrm>
          <a:prstGeom prst="straightConnector1">
            <a:avLst/>
          </a:prstGeom>
          <a:solidFill>
            <a:srgbClr val="DDDDDD"/>
          </a:solidFill>
          <a:ln w="57150" cap="flat" cmpd="sng" algn="ctr">
            <a:solidFill>
              <a:schemeClr val="tx1"/>
            </a:solidFill>
            <a:prstDash val="solid"/>
            <a:round/>
            <a:headEnd type="triangle" w="med" len="med"/>
            <a:tailEnd type="none" w="med" len="med"/>
          </a:ln>
          <a:effectLst/>
        </p:spPr>
      </p:cxnSp>
      <p:cxnSp>
        <p:nvCxnSpPr>
          <p:cNvPr id="16" name="Straight Connector 15"/>
          <p:cNvCxnSpPr/>
          <p:nvPr/>
        </p:nvCxnSpPr>
        <p:spPr bwMode="auto">
          <a:xfrm>
            <a:off x="8631084" y="4469894"/>
            <a:ext cx="498242" cy="614267"/>
          </a:xfrm>
          <a:prstGeom prst="line">
            <a:avLst/>
          </a:prstGeom>
          <a:solidFill>
            <a:srgbClr val="DDDDDD"/>
          </a:solidFill>
          <a:ln w="9525" cap="flat" cmpd="sng" algn="ctr">
            <a:solidFill>
              <a:schemeClr val="accent4">
                <a:lumMod val="75000"/>
              </a:schemeClr>
            </a:solidFill>
            <a:prstDash val="dash"/>
            <a:round/>
            <a:headEnd type="none" w="med" len="med"/>
            <a:tailEnd type="none" w="med" len="med"/>
          </a:ln>
          <a:effectLst/>
        </p:spPr>
      </p:cxnSp>
      <p:sp>
        <p:nvSpPr>
          <p:cNvPr id="17" name="TextBox 16"/>
          <p:cNvSpPr txBox="1"/>
          <p:nvPr/>
        </p:nvSpPr>
        <p:spPr>
          <a:xfrm rot="19141985">
            <a:off x="8938292" y="5011363"/>
            <a:ext cx="652743" cy="369332"/>
          </a:xfrm>
          <a:prstGeom prst="rect">
            <a:avLst/>
          </a:prstGeom>
          <a:noFill/>
        </p:spPr>
        <p:txBody>
          <a:bodyPr wrap="none" rtlCol="0">
            <a:spAutoFit/>
          </a:bodyPr>
          <a:lstStyle/>
          <a:p>
            <a:r>
              <a:rPr lang="en-US" b="1" dirty="0"/>
              <a:t>2010</a:t>
            </a:r>
          </a:p>
        </p:txBody>
      </p:sp>
      <p:pic>
        <p:nvPicPr>
          <p:cNvPr id="18" name="Picture 4" descr="ésultat de recherche d'images pour &quot;ibm research inurl:ibm&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29453" y="1138121"/>
            <a:ext cx="2060748" cy="9035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679957" y="2286435"/>
            <a:ext cx="1067600" cy="369332"/>
          </a:xfrm>
          <a:prstGeom prst="rect">
            <a:avLst/>
          </a:prstGeom>
          <a:noFill/>
        </p:spPr>
        <p:txBody>
          <a:bodyPr wrap="none" rtlCol="0">
            <a:spAutoFit/>
          </a:bodyPr>
          <a:lstStyle/>
          <a:p>
            <a:r>
              <a:rPr lang="en-US"/>
              <a:t>New York</a:t>
            </a:r>
            <a:endParaRPr lang="en-US" dirty="0"/>
          </a:p>
        </p:txBody>
      </p:sp>
      <p:sp>
        <p:nvSpPr>
          <p:cNvPr id="20" name="TextBox 19"/>
          <p:cNvSpPr txBox="1"/>
          <p:nvPr/>
        </p:nvSpPr>
        <p:spPr>
          <a:xfrm rot="656992">
            <a:off x="7603841" y="5250209"/>
            <a:ext cx="798617" cy="369332"/>
          </a:xfrm>
          <a:prstGeom prst="rect">
            <a:avLst/>
          </a:prstGeom>
          <a:noFill/>
        </p:spPr>
        <p:txBody>
          <a:bodyPr wrap="none" rtlCol="0">
            <a:spAutoFit/>
          </a:bodyPr>
          <a:lstStyle/>
          <a:p>
            <a:r>
              <a:rPr lang="en-US" dirty="0"/>
              <a:t>Dublin</a:t>
            </a:r>
          </a:p>
        </p:txBody>
      </p:sp>
      <p:pic>
        <p:nvPicPr>
          <p:cNvPr id="21" name="Picture 20"/>
          <p:cNvPicPr>
            <a:picLocks noChangeAspect="1"/>
          </p:cNvPicPr>
          <p:nvPr/>
        </p:nvPicPr>
        <p:blipFill>
          <a:blip r:embed="rId5"/>
          <a:stretch>
            <a:fillRect/>
          </a:stretch>
        </p:blipFill>
        <p:spPr>
          <a:xfrm rot="8100000">
            <a:off x="6557422" y="2279706"/>
            <a:ext cx="3384376" cy="3384376"/>
          </a:xfrm>
          <a:prstGeom prst="rect">
            <a:avLst/>
          </a:prstGeom>
        </p:spPr>
      </p:pic>
      <p:pic>
        <p:nvPicPr>
          <p:cNvPr id="22" name="Picture 21"/>
          <p:cNvPicPr>
            <a:picLocks noChangeAspect="1"/>
          </p:cNvPicPr>
          <p:nvPr/>
        </p:nvPicPr>
        <p:blipFill>
          <a:blip r:embed="rId2"/>
          <a:stretch>
            <a:fillRect/>
          </a:stretch>
        </p:blipFill>
        <p:spPr>
          <a:xfrm>
            <a:off x="2601526" y="5100221"/>
            <a:ext cx="1988833" cy="951447"/>
          </a:xfrm>
          <a:prstGeom prst="rect">
            <a:avLst/>
          </a:prstGeom>
        </p:spPr>
      </p:pic>
    </p:spTree>
    <p:extLst>
      <p:ext uri="{BB962C8B-B14F-4D97-AF65-F5344CB8AC3E}">
        <p14:creationId xmlns:p14="http://schemas.microsoft.com/office/powerpoint/2010/main" val="202970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7" grpId="0"/>
      <p:bldP spid="17" grpId="1"/>
      <p:bldP spid="19" grpId="0"/>
      <p:bldP spid="19" grpId="1"/>
      <p:bldP spid="20" grpId="0"/>
      <p:bldP spid="2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3"/>
          <a:srcRect/>
          <a:stretch>
            <a:fillRect/>
          </a:stretch>
        </p:blipFill>
        <p:spPr bwMode="auto">
          <a:xfrm>
            <a:off x="1465792" y="826177"/>
            <a:ext cx="9247028" cy="5949762"/>
          </a:xfrm>
          <a:prstGeom prst="rect">
            <a:avLst/>
          </a:prstGeom>
          <a:noFill/>
          <a:ln w="9525">
            <a:noFill/>
            <a:round/>
            <a:headEnd/>
            <a:tailEnd/>
          </a:ln>
        </p:spPr>
      </p:pic>
      <p:sp>
        <p:nvSpPr>
          <p:cNvPr id="2" name="Title 1"/>
          <p:cNvSpPr>
            <a:spLocks noGrp="1"/>
          </p:cNvSpPr>
          <p:nvPr>
            <p:ph type="title"/>
          </p:nvPr>
        </p:nvSpPr>
        <p:spPr/>
        <p:txBody>
          <a:bodyPr>
            <a:normAutofit/>
          </a:bodyPr>
          <a:lstStyle/>
          <a:p>
            <a:r>
              <a:rPr lang="en-US" sz="4000" dirty="0"/>
              <a:t>What Do You See?</a:t>
            </a:r>
          </a:p>
        </p:txBody>
      </p:sp>
    </p:spTree>
    <p:extLst>
      <p:ext uri="{BB962C8B-B14F-4D97-AF65-F5344CB8AC3E}">
        <p14:creationId xmlns:p14="http://schemas.microsoft.com/office/powerpoint/2010/main" val="11132438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Thème Office">
  <a:themeElements>
    <a:clrScheme name="Personnalisé 63">
      <a:dk1>
        <a:sysClr val="windowText" lastClr="000000"/>
      </a:dk1>
      <a:lt1>
        <a:sysClr val="window" lastClr="FFFFFF"/>
      </a:lt1>
      <a:dk2>
        <a:srgbClr val="282362"/>
      </a:dk2>
      <a:lt2>
        <a:srgbClr val="E7E6E6"/>
      </a:lt2>
      <a:accent1>
        <a:srgbClr val="8EC63F"/>
      </a:accent1>
      <a:accent2>
        <a:srgbClr val="5461A6"/>
      </a:accent2>
      <a:accent3>
        <a:srgbClr val="B6DA82"/>
      </a:accent3>
      <a:accent4>
        <a:srgbClr val="7A85BC"/>
      </a:accent4>
      <a:accent5>
        <a:srgbClr val="76A531"/>
      </a:accent5>
      <a:accent6>
        <a:srgbClr val="5563A9"/>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hème Office">
  <a:themeElements>
    <a:clrScheme name="Personnalisé 63">
      <a:dk1>
        <a:sysClr val="windowText" lastClr="000000"/>
      </a:dk1>
      <a:lt1>
        <a:sysClr val="window" lastClr="FFFFFF"/>
      </a:lt1>
      <a:dk2>
        <a:srgbClr val="282362"/>
      </a:dk2>
      <a:lt2>
        <a:srgbClr val="E7E6E6"/>
      </a:lt2>
      <a:accent1>
        <a:srgbClr val="8EC63F"/>
      </a:accent1>
      <a:accent2>
        <a:srgbClr val="5461A6"/>
      </a:accent2>
      <a:accent3>
        <a:srgbClr val="B6DA82"/>
      </a:accent3>
      <a:accent4>
        <a:srgbClr val="7A85BC"/>
      </a:accent4>
      <a:accent5>
        <a:srgbClr val="76A531"/>
      </a:accent5>
      <a:accent6>
        <a:srgbClr val="5563A9"/>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32024</TotalTime>
  <Words>2307</Words>
  <Application>Microsoft Macintosh PowerPoint</Application>
  <PresentationFormat>Widescreen</PresentationFormat>
  <Paragraphs>462</Paragraphs>
  <Slides>42</Slides>
  <Notes>33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Arial Unicode MS</vt:lpstr>
      <vt:lpstr>Microsoft YaHei</vt:lpstr>
      <vt:lpstr>ＭＳ Ｐゴシック</vt:lpstr>
      <vt:lpstr>ヒラギノ角ゴ Pro W3</vt:lpstr>
      <vt:lpstr>AlphaHeadlinePro-Bold</vt:lpstr>
      <vt:lpstr>Arial</vt:lpstr>
      <vt:lpstr>Calibri</vt:lpstr>
      <vt:lpstr>Courier New</vt:lpstr>
      <vt:lpstr>Helvetica Light</vt:lpstr>
      <vt:lpstr>Times New Roman</vt:lpstr>
      <vt:lpstr>Verdana</vt:lpstr>
      <vt:lpstr>2_Thème Office</vt:lpstr>
      <vt:lpstr>3_Thème Office</vt:lpstr>
      <vt:lpstr>Data science laboratory (DSLAB)</vt:lpstr>
      <vt:lpstr>Introducing your team of instructors</vt:lpstr>
      <vt:lpstr>Instant Quiz</vt:lpstr>
      <vt:lpstr>Instant Quiz</vt:lpstr>
      <vt:lpstr>Data Science Landscape 2017</vt:lpstr>
      <vt:lpstr>Outline</vt:lpstr>
      <vt:lpstr>A sobering introduction to data science</vt:lpstr>
      <vt:lpstr>About me</vt:lpstr>
      <vt:lpstr>What Do You See?</vt:lpstr>
      <vt:lpstr>Dublin City Data Hub</vt:lpstr>
      <vt:lpstr>Data is the New Oil</vt:lpstr>
      <vt:lpstr>Big Data, Bad Data</vt:lpstr>
      <vt:lpstr>Data Science, a Fragmented Ecosystem</vt:lpstr>
      <vt:lpstr>A Sobering View of Data Science</vt:lpstr>
      <vt:lpstr>Other Roadblocks in Data Science</vt:lpstr>
      <vt:lpstr>Facilitate communication to foster innovation</vt:lpstr>
      <vt:lpstr>Encourage multidisciplinary collaborations</vt:lpstr>
      <vt:lpstr>Swiss Data Science Center (SDSC)</vt:lpstr>
      <vt:lpstr>Key Actor in a Complex Ecosystem</vt:lpstr>
      <vt:lpstr>An overview of our dslab</vt:lpstr>
      <vt:lpstr>Five Modules in 14 weeks</vt:lpstr>
      <vt:lpstr>Assessment</vt:lpstr>
      <vt:lpstr>Hardware / Software Resources</vt:lpstr>
      <vt:lpstr>Module 1: Crash-course in Python for data scientists</vt:lpstr>
      <vt:lpstr>Module 2: Distributed computing with Hadoop</vt:lpstr>
      <vt:lpstr>Module 3: Distributed processing with Apache Spark</vt:lpstr>
      <vt:lpstr>Module 4: Real-time data acquisition and processing </vt:lpstr>
      <vt:lpstr>Module 5: Real-time data acquisition and processing </vt:lpstr>
      <vt:lpstr>Today’s lab week #1  overview jupyter notebook crash course Python 3.x</vt:lpstr>
      <vt:lpstr>Start your engines!</vt:lpstr>
      <vt:lpstr>Overview of jupyter notebook</vt:lpstr>
      <vt:lpstr>What is a Jupyter notebook?</vt:lpstr>
      <vt:lpstr>Jupyter is language-agnostic</vt:lpstr>
      <vt:lpstr>Setting up a Python 2 kernel</vt:lpstr>
      <vt:lpstr>Crash course in Python 3.x</vt:lpstr>
      <vt:lpstr>Brief history of Python</vt:lpstr>
      <vt:lpstr>Why Python?</vt:lpstr>
      <vt:lpstr>Python 3.x references</vt:lpstr>
      <vt:lpstr>Common pitfalls in Python</vt:lpstr>
      <vt:lpstr>A few exercises in Python</vt:lpstr>
      <vt:lpstr>Thank you!</vt:lpstr>
      <vt:lpstr>Next week: Python libraries for (aspiring) data scientists</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 util</dc:creator>
  <cp:lastModifiedBy>Olivier Verscheure</cp:lastModifiedBy>
  <cp:revision>504</cp:revision>
  <cp:lastPrinted>2017-02-05T20:52:23Z</cp:lastPrinted>
  <dcterms:created xsi:type="dcterms:W3CDTF">2016-11-02T19:50:15Z</dcterms:created>
  <dcterms:modified xsi:type="dcterms:W3CDTF">2018-02-21T10:31:40Z</dcterms:modified>
</cp:coreProperties>
</file>