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</p:sldMasterIdLst>
  <p:notesMasterIdLst>
    <p:notesMasterId r:id="rId8"/>
  </p:notesMasterIdLst>
  <p:sldIdLst>
    <p:sldId id="283" r:id="rId3"/>
    <p:sldId id="537" r:id="rId4"/>
    <p:sldId id="540" r:id="rId5"/>
    <p:sldId id="539" r:id="rId6"/>
    <p:sldId id="53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1A6"/>
    <a:srgbClr val="FFFFFF"/>
    <a:srgbClr val="282362"/>
    <a:srgbClr val="DCDAF2"/>
    <a:srgbClr val="8E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73" autoAdjust="0"/>
    <p:restoredTop sz="77293" autoAdjust="0"/>
  </p:normalViewPr>
  <p:slideViewPr>
    <p:cSldViewPr snapToGrid="0" showGuides="1">
      <p:cViewPr>
        <p:scale>
          <a:sx n="76" d="100"/>
          <a:sy n="76" d="100"/>
        </p:scale>
        <p:origin x="240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93DAB-158A-5A4F-9571-82C3F1CD5879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EB006-2DD9-3946-AF15-09AAE92EA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59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EB006-2DD9-3946-AF15-09AAE92EA1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2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tif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tif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tif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4856483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965" y="590634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4933" y="4427884"/>
            <a:ext cx="2722983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3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75" y="5313847"/>
            <a:ext cx="1350965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3" y="6126880"/>
            <a:ext cx="1388533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22" y="6041611"/>
            <a:ext cx="1264113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5373574"/>
            <a:ext cx="1513328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5587912" y="5933742"/>
            <a:ext cx="1573494" cy="507772"/>
            <a:chOff x="4754528" y="4908030"/>
            <a:chExt cx="1180121" cy="507772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7768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" dirty="0">
                  <a:latin typeface="Verdana"/>
                  <a:cs typeface="Verdana"/>
                </a:rPr>
                <a:t>Eidg. Forschungsanstalt für Wald</a:t>
              </a:r>
            </a:p>
            <a:p>
              <a:r>
                <a:rPr lang="fr-FR" sz="400" dirty="0">
                  <a:latin typeface="Verdana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7" y="5373574"/>
            <a:ext cx="1969955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19" y="3498953"/>
            <a:ext cx="6193164" cy="12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63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5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2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3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2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3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29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884" y="1298576"/>
            <a:ext cx="11640664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buFont typeface="Arial" pitchFamily="34" charset="0"/>
              <a:buChar char="•"/>
              <a:tabLst>
                <a:tab pos="479988" algn="l"/>
              </a:tabLst>
              <a:defRPr sz="2133" baseline="0">
                <a:solidFill>
                  <a:schemeClr val="bg2"/>
                </a:solidFill>
                <a:latin typeface="Arial" pitchFamily="34" charset="0"/>
              </a:defRPr>
            </a:lvl1pPr>
            <a:lvl2pPr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buFont typeface="Arial" pitchFamily="34" charset="0"/>
              <a:buNone/>
              <a:defRPr sz="2133" baseline="0">
                <a:solidFill>
                  <a:schemeClr val="bg2"/>
                </a:solidFill>
              </a:defRPr>
            </a:lvl3pPr>
            <a:lvl4pPr>
              <a:buFont typeface="Arial" pitchFamily="34" charset="0"/>
              <a:buChar char="•"/>
              <a:defRPr sz="2133" baseline="0">
                <a:solidFill>
                  <a:schemeClr val="bg2"/>
                </a:solidFill>
              </a:defRPr>
            </a:lvl4pPr>
            <a:lvl5pPr>
              <a:buFont typeface="Arial" pitchFamily="34" charset="0"/>
              <a:buNone/>
              <a:defRPr sz="2133" baseline="0">
                <a:solidFill>
                  <a:schemeClr val="bg2"/>
                </a:solidFill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186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4856484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965" y="5906347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821" y="4386559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329" y="2897990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29" y="5086198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7" y="4422552"/>
            <a:ext cx="2722983" cy="2882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3" y="2934"/>
            <a:ext cx="12191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-1"/>
            <a:ext cx="12192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12192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869" y="2335719"/>
            <a:ext cx="11550067" cy="1744135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869" y="4079851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5180516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4"/>
            <a:ext cx="12191999" cy="40789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397256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3972560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4856480"/>
            <a:ext cx="12192000" cy="200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7329" y="2897990"/>
            <a:ext cx="11550067" cy="102348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7329" y="5086198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2955" y="4422551"/>
            <a:ext cx="2722983" cy="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1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3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3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342859" indent="0" algn="ctr">
              <a:buNone/>
              <a:defRPr sz="1500"/>
            </a:lvl2pPr>
            <a:lvl3pPr marL="685718" indent="0" algn="ctr">
              <a:buNone/>
              <a:defRPr sz="1350"/>
            </a:lvl3pPr>
            <a:lvl4pPr marL="1028577" indent="0" algn="ctr">
              <a:buNone/>
              <a:defRPr sz="1200"/>
            </a:lvl4pPr>
            <a:lvl5pPr marL="1371436" indent="0" algn="ctr">
              <a:buNone/>
              <a:defRPr sz="1200"/>
            </a:lvl5pPr>
            <a:lvl6pPr marL="1714295" indent="0" algn="ctr">
              <a:buNone/>
              <a:defRPr sz="1200"/>
            </a:lvl6pPr>
            <a:lvl7pPr marL="2057154" indent="0" algn="ctr">
              <a:buNone/>
              <a:defRPr sz="1200"/>
            </a:lvl7pPr>
            <a:lvl8pPr marL="2400013" indent="0" algn="ctr">
              <a:buNone/>
              <a:defRPr sz="1200"/>
            </a:lvl8pPr>
            <a:lvl9pPr marL="2742872" indent="0" algn="ctr">
              <a:buNone/>
              <a:defRPr sz="12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4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4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450" y="1630009"/>
            <a:ext cx="7775785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028577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3036" y="308215"/>
            <a:ext cx="7823197" cy="755336"/>
          </a:xfrm>
        </p:spPr>
        <p:txBody>
          <a:bodyPr lIns="360000">
            <a:normAutofit/>
          </a:bodyPr>
          <a:lstStyle>
            <a:lvl1pPr algn="l">
              <a:defRPr sz="27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251968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0"/>
            <a:ext cx="251968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072640" y="-2931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>
            <a:lvl4pPr marL="1028577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1" y="6511808"/>
            <a:ext cx="1101345" cy="215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1" y="6511808"/>
            <a:ext cx="1101345" cy="21503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59" fontAlgn="auto">
              <a:spcBef>
                <a:spcPts val="0"/>
              </a:spcBef>
              <a:spcAft>
                <a:spcPts val="0"/>
              </a:spcAft>
            </a:pPr>
            <a:endParaRPr lang="fr-FR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3276603"/>
            <a:ext cx="11550067" cy="3186871"/>
          </a:xfrm>
        </p:spPr>
        <p:txBody>
          <a:bodyPr anchor="ctr" anchorCtr="0">
            <a:normAutofit/>
          </a:bodyPr>
          <a:lstStyle>
            <a:lvl1pPr algn="r"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25/04/2018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7" descr="ps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175" y="5313847"/>
            <a:ext cx="1350965" cy="361720"/>
          </a:xfrm>
          <a:prstGeom prst="rect">
            <a:avLst/>
          </a:prstGeom>
        </p:spPr>
      </p:pic>
      <p:pic>
        <p:nvPicPr>
          <p:cNvPr id="9" name="Image 19" descr="eawag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523" y="6126880"/>
            <a:ext cx="1388533" cy="260350"/>
          </a:xfrm>
          <a:prstGeom prst="rect">
            <a:avLst/>
          </a:prstGeom>
        </p:spPr>
      </p:pic>
      <p:pic>
        <p:nvPicPr>
          <p:cNvPr id="10" name="Image 4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524" y="6041612"/>
            <a:ext cx="1264113" cy="455081"/>
          </a:xfrm>
          <a:prstGeom prst="rect">
            <a:avLst/>
          </a:prstGeom>
        </p:spPr>
      </p:pic>
      <p:pic>
        <p:nvPicPr>
          <p:cNvPr id="11" name="Image 4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240" y="5373574"/>
            <a:ext cx="1513328" cy="184640"/>
          </a:xfrm>
          <a:prstGeom prst="rect">
            <a:avLst/>
          </a:prstGeom>
        </p:spPr>
      </p:pic>
      <p:grpSp>
        <p:nvGrpSpPr>
          <p:cNvPr id="14" name="Groupe 13"/>
          <p:cNvGrpSpPr/>
          <p:nvPr userDrawn="1"/>
        </p:nvGrpSpPr>
        <p:grpSpPr>
          <a:xfrm>
            <a:off x="5587911" y="5933742"/>
            <a:ext cx="1358692" cy="476994"/>
            <a:chOff x="4754528" y="4908030"/>
            <a:chExt cx="1019019" cy="476994"/>
          </a:xfrm>
        </p:grpSpPr>
        <p:pic>
          <p:nvPicPr>
            <p:cNvPr id="12" name="Image 47" descr="wsl.pn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54528" y="4908030"/>
              <a:ext cx="457200" cy="457200"/>
            </a:xfrm>
            <a:prstGeom prst="rect">
              <a:avLst/>
            </a:prstGeom>
          </p:spPr>
        </p:pic>
        <p:sp>
          <p:nvSpPr>
            <p:cNvPr id="13" name="ZoneTexte 48"/>
            <p:cNvSpPr txBox="1"/>
            <p:nvPr userDrawn="1"/>
          </p:nvSpPr>
          <p:spPr>
            <a:xfrm>
              <a:off x="5157753" y="5200358"/>
              <a:ext cx="61579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4285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00" dirty="0">
                  <a:solidFill>
                    <a:prstClr val="black"/>
                  </a:solidFill>
                  <a:latin typeface="Verdana"/>
                  <a:ea typeface=""/>
                  <a:cs typeface="Verdana"/>
                </a:rPr>
                <a:t>Eidg. Forschungsanstalt für Wald</a:t>
              </a:r>
            </a:p>
            <a:p>
              <a:pPr defTabSz="34285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00" dirty="0">
                  <a:solidFill>
                    <a:prstClr val="black"/>
                  </a:solidFill>
                  <a:latin typeface="Verdana"/>
                  <a:ea typeface=""/>
                  <a:cs typeface="Verdana"/>
                </a:rPr>
                <a:t>Schnee und Landschaft WSL</a:t>
              </a:r>
            </a:p>
          </p:txBody>
        </p:sp>
      </p:grp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77" y="5373574"/>
            <a:ext cx="1969955" cy="433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19" y="3498954"/>
            <a:ext cx="6193164" cy="120921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de la présenta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2" y="2934"/>
            <a:ext cx="12191999" cy="48623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-1"/>
            <a:ext cx="12192000" cy="4781255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4781255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5635700"/>
            <a:ext cx="12192000" cy="122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5869" y="2335718"/>
            <a:ext cx="11550067" cy="1744135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5869" y="4079851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5180516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75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 e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66657" y="3482212"/>
            <a:ext cx="11550067" cy="1896104"/>
          </a:xfrm>
        </p:spPr>
        <p:txBody>
          <a:bodyPr anchor="ctr" anchorCtr="0"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</a:t>
            </a:r>
            <a:r>
              <a:rPr lang="fr-FR" dirty="0" err="1"/>
              <a:t>PRéSENTATION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6657" y="5397127"/>
            <a:ext cx="11550067" cy="423622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2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3"/>
            <a:ext cx="2072639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-1"/>
            <a:ext cx="2228427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5070" y="3"/>
            <a:ext cx="8906932" cy="6857999"/>
          </a:xfrm>
        </p:spPr>
        <p:txBody>
          <a:bodyPr rIns="540000"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1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1060" y="3127003"/>
            <a:ext cx="2787701" cy="337756"/>
          </a:xfrm>
          <a:prstGeom prst="rect">
            <a:avLst/>
          </a:prstGeom>
          <a:solidFill>
            <a:srgbClr val="282362"/>
          </a:solidFill>
        </p:spPr>
      </p:pic>
      <p:sp>
        <p:nvSpPr>
          <p:cNvPr id="7" name="Rectangle 6"/>
          <p:cNvSpPr/>
          <p:nvPr userDrawn="1"/>
        </p:nvSpPr>
        <p:spPr>
          <a:xfrm>
            <a:off x="2072640" y="0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285068" y="0"/>
            <a:ext cx="89069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449" y="1630009"/>
            <a:ext cx="7775785" cy="4788044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CH" dirty="0"/>
              <a:t>Partie 2</a:t>
            </a:r>
          </a:p>
          <a:p>
            <a:pPr lvl="0"/>
            <a:endParaRPr lang="fr-FR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63036" y="308215"/>
            <a:ext cx="7823197" cy="755336"/>
          </a:xfrm>
        </p:spPr>
        <p:txBody>
          <a:bodyPr lIns="360000">
            <a:normAutofit/>
          </a:bodyPr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"/>
            <a:ext cx="2519680" cy="685506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-2931"/>
            <a:ext cx="2519680" cy="6855069"/>
          </a:xfrm>
          <a:prstGeom prst="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072640" y="-2931"/>
            <a:ext cx="4470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90049" y="3177350"/>
            <a:ext cx="1424648" cy="49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1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>
            <a:lvl4pPr marL="1371600" indent="0">
              <a:buNone/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219200" y="0"/>
            <a:ext cx="10972800" cy="7553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10972800" cy="755336"/>
          </a:xfrm>
        </p:spPr>
        <p:txBody>
          <a:bodyPr lIns="360000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diapositive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838200" cy="7553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7" name="Rectangle 6"/>
          <p:cNvSpPr/>
          <p:nvPr userDrawn="1"/>
        </p:nvSpPr>
        <p:spPr>
          <a:xfrm>
            <a:off x="704428" y="0"/>
            <a:ext cx="216747" cy="755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30" y="6511808"/>
            <a:ext cx="1101345" cy="2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1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2933"/>
            <a:ext cx="12191999" cy="186650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645" y="0"/>
            <a:ext cx="12192000" cy="186944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-6647" y="1840963"/>
            <a:ext cx="12192000" cy="314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2854960"/>
            <a:ext cx="12192000" cy="400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965" y="3276603"/>
            <a:ext cx="11550067" cy="3186871"/>
          </a:xfrm>
        </p:spPr>
        <p:txBody>
          <a:bodyPr anchor="ctr" anchorCtr="0">
            <a:normAutofit/>
          </a:bodyPr>
          <a:lstStyle>
            <a:lvl1pPr algn="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Message de remerciements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1" y="2319341"/>
            <a:ext cx="1899531" cy="3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E54A-1446-4D1B-993F-C27A467D21BD}" type="datetimeFigureOut">
              <a:rPr lang="fr-FR" smtClean="0"/>
              <a:t>25/04/2018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6DD6-4F68-4143-A850-17C97FAF9A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9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98" r:id="rId3"/>
    <p:sldLayoutId id="2147483697" r:id="rId4"/>
    <p:sldLayoutId id="2147483691" r:id="rId5"/>
    <p:sldLayoutId id="2147483695" r:id="rId6"/>
    <p:sldLayoutId id="2147483688" r:id="rId7"/>
    <p:sldLayoutId id="2147483696" r:id="rId8"/>
    <p:sldLayoutId id="2147483692" r:id="rId9"/>
    <p:sldLayoutId id="2147483693" r:id="rId10"/>
    <p:sldLayoutId id="2147483690" r:id="rId11"/>
    <p:sldLayoutId id="2147483700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fld id="{337EE54A-1446-4D1B-993F-C27A467D21B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42859"/>
              <a:t>25/04/2018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59"/>
            <a:fld id="{66AA6DD6-4F68-4143-A850-17C97FAF9A1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342859"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7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AlphaHeadlinePro-Bold" panose="02000500030000020004" pitchFamily="50" charset="0"/>
          <a:ea typeface="+mj-ea"/>
          <a:cs typeface="+mj-cs"/>
        </a:defRPr>
      </a:lvl1pPr>
    </p:titleStyle>
    <p:bodyStyle>
      <a:lvl1pPr marL="171429" indent="-171429" algn="l" defTabSz="685718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14289" indent="-171429" algn="l" defTabSz="685718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57148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006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542866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725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84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3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02" indent="-171429" algn="l" defTabSz="6857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9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8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7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6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95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4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13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2" algn="l" defTabSz="6857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56" y="2310126"/>
            <a:ext cx="1431131" cy="40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" y="3137458"/>
            <a:ext cx="11911644" cy="18961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  <a:t>Data science laboratory (DSLAB)</a:t>
            </a:r>
            <a:br>
              <a:rPr lang="en-US" b="1" dirty="0">
                <a:solidFill>
                  <a:srgbClr val="FFFFFF"/>
                </a:solidFill>
                <a:latin typeface="Verdana"/>
                <a:cs typeface="Verdana"/>
              </a:rPr>
            </a:br>
            <a:br>
              <a:rPr lang="en-US" sz="800" b="1" dirty="0">
                <a:solidFill>
                  <a:srgbClr val="FFFFFF"/>
                </a:solidFill>
                <a:latin typeface="Verdana"/>
                <a:cs typeface="Verdana"/>
              </a:rPr>
            </a:br>
            <a:r>
              <a:rPr lang="en-US" sz="3600" dirty="0">
                <a:solidFill>
                  <a:srgbClr val="FFFFFF"/>
                </a:solidFill>
                <a:latin typeface="Verdana"/>
                <a:cs typeface="Verdana"/>
              </a:rPr>
              <a:t>Feedback on assignment Module #1</a:t>
            </a:r>
            <a:endParaRPr lang="en-US" sz="2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Sous-titre 4"/>
          <p:cNvSpPr txBox="1">
            <a:spLocks/>
          </p:cNvSpPr>
          <p:nvPr/>
        </p:nvSpPr>
        <p:spPr>
          <a:xfrm>
            <a:off x="3212868" y="4609070"/>
            <a:ext cx="8662550" cy="173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7" name="Sous-titre 4"/>
          <p:cNvSpPr txBox="1">
            <a:spLocks/>
          </p:cNvSpPr>
          <p:nvPr/>
        </p:nvSpPr>
        <p:spPr>
          <a:xfrm>
            <a:off x="1" y="6473262"/>
            <a:ext cx="10327906" cy="384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Data Science Lab – Spring 2018</a:t>
            </a:r>
          </a:p>
        </p:txBody>
      </p:sp>
    </p:spTree>
    <p:extLst>
      <p:ext uri="{BB962C8B-B14F-4D97-AF65-F5344CB8AC3E}">
        <p14:creationId xmlns:p14="http://schemas.microsoft.com/office/powerpoint/2010/main" val="137177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95795"/>
            <a:ext cx="8222673" cy="4481167"/>
          </a:xfrm>
        </p:spPr>
        <p:txBody>
          <a:bodyPr/>
          <a:lstStyle/>
          <a:p>
            <a:r>
              <a:rPr lang="en-US" dirty="0"/>
              <a:t>Grades were posted to your GitLab group</a:t>
            </a:r>
          </a:p>
          <a:p>
            <a:endParaRPr lang="en-US" dirty="0"/>
          </a:p>
          <a:p>
            <a:r>
              <a:rPr lang="en-US" dirty="0"/>
              <a:t>Make sure your name is listed under group members</a:t>
            </a:r>
          </a:p>
          <a:p>
            <a:r>
              <a:rPr lang="en-US" dirty="0"/>
              <a:t>All group members receive the same group grade</a:t>
            </a:r>
          </a:p>
          <a:p>
            <a:endParaRPr lang="en-US" dirty="0"/>
          </a:p>
          <a:p>
            <a:r>
              <a:rPr lang="en-US" dirty="0"/>
              <a:t>If you don’t see your name or if your grade wasn’t posted to your GitLab, please </a:t>
            </a:r>
            <a:r>
              <a:rPr lang="en-US" u="sng" dirty="0"/>
              <a:t>contact us ASAP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Grades were communicated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CDDD36-B7B1-3841-88DC-1EEDA3E5F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99" y="837408"/>
            <a:ext cx="2195007" cy="602059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B47B7E-0398-B143-B503-60ADB196AD3E}"/>
              </a:ext>
            </a:extLst>
          </p:cNvPr>
          <p:cNvCxnSpPr>
            <a:cxnSpLocks/>
          </p:cNvCxnSpPr>
          <p:nvPr/>
        </p:nvCxnSpPr>
        <p:spPr>
          <a:xfrm flipV="1">
            <a:off x="8844742" y="2040775"/>
            <a:ext cx="1118060" cy="935181"/>
          </a:xfrm>
          <a:prstGeom prst="straightConnector1">
            <a:avLst/>
          </a:prstGeom>
          <a:ln w="44450">
            <a:solidFill>
              <a:srgbClr val="5461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C0AFA-C56C-C249-B4FE-B43E477E4874}"/>
              </a:ext>
            </a:extLst>
          </p:cNvPr>
          <p:cNvSpPr/>
          <p:nvPr/>
        </p:nvSpPr>
        <p:spPr>
          <a:xfrm>
            <a:off x="10329333" y="2421467"/>
            <a:ext cx="321734" cy="220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the grades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" y="755336"/>
            <a:ext cx="10143067" cy="60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7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3" y="1236133"/>
            <a:ext cx="11209867" cy="509693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Part I: Overall well-done. csv files were sometimes missing</a:t>
            </a:r>
          </a:p>
          <a:p>
            <a:endParaRPr lang="en-US" sz="3200" dirty="0"/>
          </a:p>
          <a:p>
            <a:r>
              <a:rPr lang="en-US" sz="3200" dirty="0"/>
              <a:t>Part II: Some issues with II.A (CO2, altitude plot)</a:t>
            </a:r>
          </a:p>
          <a:p>
            <a:pPr marL="685800" lvl="2">
              <a:spcBef>
                <a:spcPts val="1000"/>
              </a:spcBef>
              <a:buClr>
                <a:schemeClr val="accent1"/>
              </a:buClr>
            </a:pPr>
            <a:r>
              <a:rPr lang="en-US" sz="2400" dirty="0"/>
              <a:t>Only one point (median) for site is required</a:t>
            </a:r>
          </a:p>
          <a:p>
            <a:pPr marL="685800" lvl="2">
              <a:spcBef>
                <a:spcPts val="1000"/>
              </a:spcBef>
              <a:buClr>
                <a:schemeClr val="accent1"/>
              </a:buClr>
            </a:pPr>
            <a:endParaRPr lang="en-US" sz="2400" dirty="0"/>
          </a:p>
          <a:p>
            <a:pPr marL="228600" lvl="1">
              <a:spcBef>
                <a:spcPts val="1000"/>
              </a:spcBef>
              <a:buClr>
                <a:schemeClr val="accent1"/>
              </a:buClr>
            </a:pPr>
            <a:r>
              <a:rPr lang="en-US" sz="3200" dirty="0"/>
              <a:t>Part III: Common issues:</a:t>
            </a:r>
          </a:p>
          <a:p>
            <a:pPr marL="685800" lvl="2">
              <a:spcBef>
                <a:spcPts val="1000"/>
              </a:spcBef>
              <a:buClr>
                <a:schemeClr val="accent1"/>
              </a:buClr>
            </a:pPr>
            <a:r>
              <a:rPr lang="en-US" sz="2400" dirty="0" err="1"/>
              <a:t>III.a</a:t>
            </a:r>
            <a:r>
              <a:rPr lang="en-US" sz="2400" dirty="0"/>
              <a:t>: The ‘ZSBN’ station was left out of the training phase</a:t>
            </a:r>
          </a:p>
          <a:p>
            <a:pPr marL="685800" lvl="2">
              <a:spcBef>
                <a:spcPts val="1000"/>
              </a:spcBef>
              <a:buClr>
                <a:schemeClr val="accent1"/>
              </a:buClr>
            </a:pPr>
            <a:r>
              <a:rPr lang="en-US" sz="2400" dirty="0" err="1"/>
              <a:t>III.a</a:t>
            </a:r>
            <a:r>
              <a:rPr lang="en-US" sz="2400" dirty="0"/>
              <a:t>: Divided the data into training (before 24.10) and testing (after 24.10)</a:t>
            </a:r>
          </a:p>
          <a:p>
            <a:pPr marL="685800" lvl="2">
              <a:spcBef>
                <a:spcPts val="1000"/>
              </a:spcBef>
              <a:buClr>
                <a:schemeClr val="accent1"/>
              </a:buClr>
            </a:pPr>
            <a:r>
              <a:rPr lang="en-US" sz="2400" dirty="0" err="1"/>
              <a:t>III.b</a:t>
            </a:r>
            <a:r>
              <a:rPr lang="en-US" sz="2400" dirty="0"/>
              <a:t>/c: The `faulty’ station was left out of the training phase</a:t>
            </a:r>
          </a:p>
          <a:p>
            <a:pPr marL="685800" lvl="2">
              <a:spcBef>
                <a:spcPts val="1000"/>
              </a:spcBef>
              <a:buClr>
                <a:schemeClr val="accent1"/>
              </a:buClr>
            </a:pPr>
            <a:r>
              <a:rPr lang="en-US" sz="2400" dirty="0" err="1"/>
              <a:t>III.b</a:t>
            </a:r>
            <a:r>
              <a:rPr lang="en-US" sz="2400" dirty="0"/>
              <a:t>/c: Zone clusters were ignored </a:t>
            </a:r>
          </a:p>
          <a:p>
            <a:pPr marL="685800" lvl="2">
              <a:spcBef>
                <a:spcPts val="1000"/>
              </a:spcBef>
              <a:buClr>
                <a:schemeClr val="accent1"/>
              </a:buClr>
            </a:pPr>
            <a:r>
              <a:rPr lang="en-US" sz="2400" dirty="0" err="1"/>
              <a:t>III.b</a:t>
            </a:r>
            <a:r>
              <a:rPr lang="en-US" sz="2400" dirty="0"/>
              <a:t>/c: The linear model corresponding to one temporal cluster was used to correct the measurements of the entire month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issues</a:t>
            </a:r>
          </a:p>
        </p:txBody>
      </p:sp>
    </p:spTree>
    <p:extLst>
      <p:ext uri="{BB962C8B-B14F-4D97-AF65-F5344CB8AC3E}">
        <p14:creationId xmlns:p14="http://schemas.microsoft.com/office/powerpoint/2010/main" val="193515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Clean your code before submitting: </a:t>
            </a:r>
          </a:p>
          <a:p>
            <a:pPr lvl="1"/>
            <a:r>
              <a:rPr lang="en-US" sz="2800" dirty="0"/>
              <a:t>Avoid unnecessary prints</a:t>
            </a:r>
          </a:p>
          <a:p>
            <a:pPr lvl="1"/>
            <a:r>
              <a:rPr lang="en-US" sz="2800" dirty="0"/>
              <a:t>Remove cells that are not required for your response</a:t>
            </a:r>
          </a:p>
          <a:p>
            <a:pPr lvl="1"/>
            <a:r>
              <a:rPr lang="en-US" sz="2800" dirty="0"/>
              <a:t>Add comments </a:t>
            </a:r>
          </a:p>
          <a:p>
            <a:pPr lvl="1"/>
            <a:endParaRPr lang="en-US" sz="2800" dirty="0"/>
          </a:p>
          <a:p>
            <a:r>
              <a:rPr lang="en-US" sz="3200" dirty="0"/>
              <a:t>Don’t forget axis labels/legends</a:t>
            </a:r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comments (ignored in the grading… for now)</a:t>
            </a:r>
          </a:p>
        </p:txBody>
      </p:sp>
    </p:spTree>
    <p:extLst>
      <p:ext uri="{BB962C8B-B14F-4D97-AF65-F5344CB8AC3E}">
        <p14:creationId xmlns:p14="http://schemas.microsoft.com/office/powerpoint/2010/main" val="2122543359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Personnalisé 63">
      <a:dk1>
        <a:sysClr val="windowText" lastClr="000000"/>
      </a:dk1>
      <a:lt1>
        <a:sysClr val="window" lastClr="FFFFFF"/>
      </a:lt1>
      <a:dk2>
        <a:srgbClr val="282362"/>
      </a:dk2>
      <a:lt2>
        <a:srgbClr val="E7E6E6"/>
      </a:lt2>
      <a:accent1>
        <a:srgbClr val="8EC63F"/>
      </a:accent1>
      <a:accent2>
        <a:srgbClr val="5461A6"/>
      </a:accent2>
      <a:accent3>
        <a:srgbClr val="B6DA82"/>
      </a:accent3>
      <a:accent4>
        <a:srgbClr val="7A85BC"/>
      </a:accent4>
      <a:accent5>
        <a:srgbClr val="76A531"/>
      </a:accent5>
      <a:accent6>
        <a:srgbClr val="5563A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40893</TotalTime>
  <Words>232</Words>
  <Application>Microsoft Macintosh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AlphaHeadlinePro-Bold</vt:lpstr>
      <vt:lpstr>Arial</vt:lpstr>
      <vt:lpstr>Calibri</vt:lpstr>
      <vt:lpstr>Verdana</vt:lpstr>
      <vt:lpstr>2_Thème Office</vt:lpstr>
      <vt:lpstr>3_Thème Office</vt:lpstr>
      <vt:lpstr>Data science laboratory (DSLAB)  Feedback on assignment Module #1</vt:lpstr>
      <vt:lpstr>Grades were communicated</vt:lpstr>
      <vt:lpstr>Distribution of the grades</vt:lpstr>
      <vt:lpstr>Common issues</vt:lpstr>
      <vt:lpstr>General comments (ignored in the grading… for now)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 util</dc:creator>
  <cp:lastModifiedBy>Olivier Verscheure</cp:lastModifiedBy>
  <cp:revision>634</cp:revision>
  <cp:lastPrinted>2017-02-05T20:52:23Z</cp:lastPrinted>
  <dcterms:created xsi:type="dcterms:W3CDTF">2016-11-02T19:50:15Z</dcterms:created>
  <dcterms:modified xsi:type="dcterms:W3CDTF">2018-04-25T09:52:27Z</dcterms:modified>
</cp:coreProperties>
</file>